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4" r:id="rId2"/>
    <p:sldId id="375" r:id="rId3"/>
    <p:sldId id="366" r:id="rId4"/>
    <p:sldId id="377" r:id="rId5"/>
    <p:sldId id="379" r:id="rId6"/>
    <p:sldId id="381" r:id="rId7"/>
    <p:sldId id="393" r:id="rId8"/>
    <p:sldId id="386" r:id="rId9"/>
    <p:sldId id="403" r:id="rId10"/>
    <p:sldId id="399" r:id="rId11"/>
    <p:sldId id="384" r:id="rId12"/>
    <p:sldId id="388" r:id="rId13"/>
    <p:sldId id="406" r:id="rId14"/>
    <p:sldId id="408" r:id="rId15"/>
    <p:sldId id="396" r:id="rId16"/>
    <p:sldId id="36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Showcard Gothic" panose="04020904020102020604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44E"/>
    <a:srgbClr val="FF4747"/>
    <a:srgbClr val="020BBE"/>
    <a:srgbClr val="CC3300"/>
    <a:srgbClr val="EC725A"/>
    <a:srgbClr val="140159"/>
    <a:srgbClr val="ECFAED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0" autoAdjust="0"/>
    <p:restoredTop sz="67051" autoAdjust="0"/>
  </p:normalViewPr>
  <p:slideViewPr>
    <p:cSldViewPr>
      <p:cViewPr varScale="1">
        <p:scale>
          <a:sx n="48" d="100"/>
          <a:sy n="48" d="100"/>
        </p:scale>
        <p:origin x="19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6D2E23-0440-4D27-B460-A02F101068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7AB99D-A3E0-4D26-96C8-946ECF05B4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CC9401-261A-41E2-AC72-A6CB6B190D97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3955FCB-8835-4AB1-8BC7-A2F639DCDD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60B0E31-02EF-4632-B9D4-B5931C430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539D8B-824B-4867-A433-15142F7F27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B2420-EB83-4005-922B-9D3A995B6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609077-271A-4923-AEAC-C45B51933D0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id="{8585B73E-2A81-455A-8626-DF6BF8960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id="{9865EED4-9982-4CE8-A85A-72A988B18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id="{3ECB4B97-9D73-4E4E-AA1E-78ED0E5270B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94C7D0D-38DA-414B-AE70-760959C7D1BF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3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>
            <a:extLst>
              <a:ext uri="{FF2B5EF4-FFF2-40B4-BE49-F238E27FC236}">
                <a16:creationId xmlns:a16="http://schemas.microsoft.com/office/drawing/2014/main" id="{885195F0-8FF5-4CD9-9A8D-5758251E1F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Заметки 2">
            <a:extLst>
              <a:ext uri="{FF2B5EF4-FFF2-40B4-BE49-F238E27FC236}">
                <a16:creationId xmlns:a16="http://schemas.microsoft.com/office/drawing/2014/main" id="{7BE6862C-18E4-48D8-991F-ABB2C1AF9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60772" name="Номер слайда 3">
            <a:extLst>
              <a:ext uri="{FF2B5EF4-FFF2-40B4-BE49-F238E27FC236}">
                <a16:creationId xmlns:a16="http://schemas.microsoft.com/office/drawing/2014/main" id="{009CF9A4-7A02-4F31-B321-B0D5E2DBC2C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FA0A4C-312A-4284-B06E-4AFDB0139696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13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>
            <a:extLst>
              <a:ext uri="{FF2B5EF4-FFF2-40B4-BE49-F238E27FC236}">
                <a16:creationId xmlns:a16="http://schemas.microsoft.com/office/drawing/2014/main" id="{56B8B0CD-6D30-47C5-AD90-5AA6812D3E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Заметки 2">
            <a:extLst>
              <a:ext uri="{FF2B5EF4-FFF2-40B4-BE49-F238E27FC236}">
                <a16:creationId xmlns:a16="http://schemas.microsoft.com/office/drawing/2014/main" id="{5D8F34CF-5040-4B8E-82C8-938B7CDD1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64868" name="Номер слайда 3">
            <a:extLst>
              <a:ext uri="{FF2B5EF4-FFF2-40B4-BE49-F238E27FC236}">
                <a16:creationId xmlns:a16="http://schemas.microsoft.com/office/drawing/2014/main" id="{BEF5A73F-18AE-40FD-ADC1-9C4784AFC8A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4360331-0AB2-48E9-B12F-BEC29A89B9C0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14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>
            <a:extLst>
              <a:ext uri="{FF2B5EF4-FFF2-40B4-BE49-F238E27FC236}">
                <a16:creationId xmlns:a16="http://schemas.microsoft.com/office/drawing/2014/main" id="{BBAB3E52-7460-4B79-B33D-BCEEE0B6B9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>
            <a:extLst>
              <a:ext uri="{FF2B5EF4-FFF2-40B4-BE49-F238E27FC236}">
                <a16:creationId xmlns:a16="http://schemas.microsoft.com/office/drawing/2014/main" id="{173984F3-9732-4D4A-A086-AB6DB067F7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14692" name="Номер слайда 3">
            <a:extLst>
              <a:ext uri="{FF2B5EF4-FFF2-40B4-BE49-F238E27FC236}">
                <a16:creationId xmlns:a16="http://schemas.microsoft.com/office/drawing/2014/main" id="{244D30F2-0A6B-49DF-8FFA-5FFE822281C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40E7EE-5B45-4D37-BF6A-D4446CF0002E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4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>
            <a:extLst>
              <a:ext uri="{FF2B5EF4-FFF2-40B4-BE49-F238E27FC236}">
                <a16:creationId xmlns:a16="http://schemas.microsoft.com/office/drawing/2014/main" id="{F4519F58-F5ED-428A-A9C8-FE8D07DE4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>
            <a:extLst>
              <a:ext uri="{FF2B5EF4-FFF2-40B4-BE49-F238E27FC236}">
                <a16:creationId xmlns:a16="http://schemas.microsoft.com/office/drawing/2014/main" id="{7745B754-F92A-4D70-8EBD-2275104BA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17764" name="Номер слайда 3">
            <a:extLst>
              <a:ext uri="{FF2B5EF4-FFF2-40B4-BE49-F238E27FC236}">
                <a16:creationId xmlns:a16="http://schemas.microsoft.com/office/drawing/2014/main" id="{7F174115-CC13-423B-8130-B0FAA634C07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09F98A5-8301-4697-A9CE-6E7E8CB366C1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5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>
            <a:extLst>
              <a:ext uri="{FF2B5EF4-FFF2-40B4-BE49-F238E27FC236}">
                <a16:creationId xmlns:a16="http://schemas.microsoft.com/office/drawing/2014/main" id="{F590D139-E8DE-452A-A10F-D7FC5BE529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>
            <a:extLst>
              <a:ext uri="{FF2B5EF4-FFF2-40B4-BE49-F238E27FC236}">
                <a16:creationId xmlns:a16="http://schemas.microsoft.com/office/drawing/2014/main" id="{75F26BDC-C139-4B03-9222-5D07E54FEA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39268" name="Номер слайда 3">
            <a:extLst>
              <a:ext uri="{FF2B5EF4-FFF2-40B4-BE49-F238E27FC236}">
                <a16:creationId xmlns:a16="http://schemas.microsoft.com/office/drawing/2014/main" id="{D46CF5BC-BFF0-4E97-872F-286A8004AE6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8D47CDA-F18A-40B1-9EC0-2ADD53196FF4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7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>
            <a:extLst>
              <a:ext uri="{FF2B5EF4-FFF2-40B4-BE49-F238E27FC236}">
                <a16:creationId xmlns:a16="http://schemas.microsoft.com/office/drawing/2014/main" id="{CFCEF6BF-2890-48FB-8F4F-CFB9780104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>
            <a:extLst>
              <a:ext uri="{FF2B5EF4-FFF2-40B4-BE49-F238E27FC236}">
                <a16:creationId xmlns:a16="http://schemas.microsoft.com/office/drawing/2014/main" id="{35071B8C-DE94-41B7-B3AE-1F1C5747C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30052" name="Номер слайда 3">
            <a:extLst>
              <a:ext uri="{FF2B5EF4-FFF2-40B4-BE49-F238E27FC236}">
                <a16:creationId xmlns:a16="http://schemas.microsoft.com/office/drawing/2014/main" id="{56604658-6CF8-4CFB-BFDB-BBE363C08EE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E0D772-99B0-409A-AF99-6CFE0CB060D2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8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>
            <a:extLst>
              <a:ext uri="{FF2B5EF4-FFF2-40B4-BE49-F238E27FC236}">
                <a16:creationId xmlns:a16="http://schemas.microsoft.com/office/drawing/2014/main" id="{82A2719F-BF98-4B1F-95FC-4B53C3B1D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Заметки 2">
            <a:extLst>
              <a:ext uri="{FF2B5EF4-FFF2-40B4-BE49-F238E27FC236}">
                <a16:creationId xmlns:a16="http://schemas.microsoft.com/office/drawing/2014/main" id="{EC1A7F9E-5909-4F50-91D8-531F331E99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53604" name="Номер слайда 3">
            <a:extLst>
              <a:ext uri="{FF2B5EF4-FFF2-40B4-BE49-F238E27FC236}">
                <a16:creationId xmlns:a16="http://schemas.microsoft.com/office/drawing/2014/main" id="{6A188D33-6EBD-4544-B8EE-D68F7BCADC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784B9D-19A4-4DC3-8268-EEC6F9C78854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9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>
            <a:extLst>
              <a:ext uri="{FF2B5EF4-FFF2-40B4-BE49-F238E27FC236}">
                <a16:creationId xmlns:a16="http://schemas.microsoft.com/office/drawing/2014/main" id="{91D977B6-A91A-4415-8D09-D3EEBF902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Заметки 2">
            <a:extLst>
              <a:ext uri="{FF2B5EF4-FFF2-40B4-BE49-F238E27FC236}">
                <a16:creationId xmlns:a16="http://schemas.microsoft.com/office/drawing/2014/main" id="{25E1E53B-3403-4BB6-AA1C-A94D694DCF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47460" name="Номер слайда 3">
            <a:extLst>
              <a:ext uri="{FF2B5EF4-FFF2-40B4-BE49-F238E27FC236}">
                <a16:creationId xmlns:a16="http://schemas.microsoft.com/office/drawing/2014/main" id="{B1D715F8-3DA9-48A2-B39C-11C3BB798E3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3DA7DE-F110-4428-9E4D-B03B848B9AD9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10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>
            <a:extLst>
              <a:ext uri="{FF2B5EF4-FFF2-40B4-BE49-F238E27FC236}">
                <a16:creationId xmlns:a16="http://schemas.microsoft.com/office/drawing/2014/main" id="{DDF3F97F-A71C-4586-A000-30095F194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>
            <a:extLst>
              <a:ext uri="{FF2B5EF4-FFF2-40B4-BE49-F238E27FC236}">
                <a16:creationId xmlns:a16="http://schemas.microsoft.com/office/drawing/2014/main" id="{7E242B08-CA9C-4258-9E18-3F8307997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26980" name="Номер слайда 3">
            <a:extLst>
              <a:ext uri="{FF2B5EF4-FFF2-40B4-BE49-F238E27FC236}">
                <a16:creationId xmlns:a16="http://schemas.microsoft.com/office/drawing/2014/main" id="{1123A8E1-DB9B-4600-AD55-2F4589BE71E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0E5494-FE82-4614-A759-83A7391C1275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11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>
            <a:extLst>
              <a:ext uri="{FF2B5EF4-FFF2-40B4-BE49-F238E27FC236}">
                <a16:creationId xmlns:a16="http://schemas.microsoft.com/office/drawing/2014/main" id="{7D7DA304-956D-45A6-A7AB-B494780E5E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>
            <a:extLst>
              <a:ext uri="{FF2B5EF4-FFF2-40B4-BE49-F238E27FC236}">
                <a16:creationId xmlns:a16="http://schemas.microsoft.com/office/drawing/2014/main" id="{667E7087-8E6B-4CB6-9741-61F06F2E33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/>
          </a:p>
        </p:txBody>
      </p:sp>
      <p:sp>
        <p:nvSpPr>
          <p:cNvPr id="133124" name="Номер слайда 3">
            <a:extLst>
              <a:ext uri="{FF2B5EF4-FFF2-40B4-BE49-F238E27FC236}">
                <a16:creationId xmlns:a16="http://schemas.microsoft.com/office/drawing/2014/main" id="{4C0F5BFA-BE8E-4A21-916A-C154B5B0705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58A1239-DD0D-4828-A985-95AA74AD753C}" type="slidenum">
              <a:rPr lang="uk-UA" altLang="ru-RU" sz="1200" b="0">
                <a:solidFill>
                  <a:schemeClr val="tx1"/>
                </a:solidFill>
              </a:rPr>
              <a:pPr algn="r" eaLnBrk="1" hangingPunct="1"/>
              <a:t>12</a:t>
            </a:fld>
            <a:endParaRPr lang="uk-UA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CD5CA8-5D93-486C-870E-0874E281B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056F5-4422-45FD-88C0-285909F74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22B69-2C88-459D-813E-799061EF9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0433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0F1833-3CBE-43D1-A85A-5319C8F1C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B709D-87B9-4027-8EF5-2777300E4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AFA122-8E82-4C33-A1A9-CD6FB187C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839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60F93-2D9D-4138-97EA-126759BBA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69C2B4-371C-4467-BE29-8C485FC0A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0F6C67-7A7B-42A5-8E43-F4DBE0CE9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5962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456E7-D891-4E5F-BF53-3322A8816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4E437-08E6-4BB4-BB9E-91895EE0A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E77F4-2553-4E26-B391-0363772C6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397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8E634D-8CB4-4843-AD94-BCF4DBAD5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4FE255-B163-494D-AF50-D02DA8E92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830BD6-253B-4644-BCCB-D92588EE1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315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CDDC2-71E7-4C2C-90B9-3935EEDC0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E66878-DDE3-4556-A17B-2486C14F9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1F3B89-ACFD-4ACC-98CD-3D7DA2232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0218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E1DA0B-E0CA-4329-8596-762E08C66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441077-5DD0-4534-86F2-4AF5CC5CB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846492-FFAA-4E15-BC09-DDFBA81F6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794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D0978-4C15-4A5D-AFED-40FB02448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EF877-D941-4FC2-B3A7-9BC0926E5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740CB-F5DE-4E71-9428-21A29F86D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654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4EA1B-E3F3-41CE-A0E9-AAAAB7248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D2A2-EE05-4BDF-BE0F-7F754DBE8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52C46-494C-4363-8072-DDA4FC9AC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3411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B7633-7909-417B-9984-61BD17816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23B90-4E5B-4BB7-9F6F-90C6CFB73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A29153-F5A9-4047-BFD6-6D0323A90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738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extLst>
              <a:ext uri="{FF2B5EF4-FFF2-40B4-BE49-F238E27FC236}">
                <a16:creationId xmlns:a16="http://schemas.microsoft.com/office/drawing/2014/main" id="{12985F70-0A85-4B0C-BF84-A34211E65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3" imgW="8609524" imgH="1307937" progId="Photoshop.Image.6">
                  <p:embed/>
                </p:oleObj>
              </mc:Choice>
              <mc:Fallback>
                <p:oleObj name="Image" r:id="rId13" imgW="8609524" imgH="13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6">
            <a:extLst>
              <a:ext uri="{FF2B5EF4-FFF2-40B4-BE49-F238E27FC236}">
                <a16:creationId xmlns:a16="http://schemas.microsoft.com/office/drawing/2014/main" id="{CE8C1BDC-C403-4FA0-9BD9-EE5EE0EDB28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4CC1DCD5-1379-4DA5-B00B-489057B0CCF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6393BC73-4B1D-4E50-A5D0-F043CD944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/>
              <a:t>Образец текста</a:t>
            </a:r>
          </a:p>
          <a:p>
            <a:pPr lvl="1"/>
            <a:r>
              <a:rPr lang="en-US" altLang="uk-UA"/>
              <a:t>Второй уровень</a:t>
            </a:r>
          </a:p>
          <a:p>
            <a:pPr lvl="2"/>
            <a:r>
              <a:rPr lang="en-US" altLang="uk-UA"/>
              <a:t>Третий уровень</a:t>
            </a:r>
          </a:p>
          <a:p>
            <a:pPr lvl="3"/>
            <a:r>
              <a:rPr lang="en-US" altLang="uk-UA"/>
              <a:t>Четвертый уровень</a:t>
            </a:r>
          </a:p>
          <a:p>
            <a:pPr lvl="4"/>
            <a:r>
              <a:rPr lang="en-US" altLang="uk-UA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E9B0A2-3230-4572-8BA4-E9FF159F18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E7B118-06BB-4F70-AF32-572D1B47CE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3E8B1B7-392D-426E-9542-69E3619DCB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B4AB3BE2-58FB-4F49-A384-41BD09270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/>
              <a:t>Образец заголовка</a:t>
            </a:r>
          </a:p>
        </p:txBody>
      </p:sp>
      <p:sp>
        <p:nvSpPr>
          <p:cNvPr id="1034" name="Text Box 13">
            <a:extLst>
              <a:ext uri="{FF2B5EF4-FFF2-40B4-BE49-F238E27FC236}">
                <a16:creationId xmlns:a16="http://schemas.microsoft.com/office/drawing/2014/main" id="{86ED5C7F-EC1B-492E-8444-CCBAF2B64E8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ru-RU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5" name="AutoShape 14">
            <a:extLst>
              <a:ext uri="{FF2B5EF4-FFF2-40B4-BE49-F238E27FC236}">
                <a16:creationId xmlns:a16="http://schemas.microsoft.com/office/drawing/2014/main" id="{6CAFB098-A011-4CAC-8629-D8732914AD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1036" name="Group 18">
            <a:extLst>
              <a:ext uri="{FF2B5EF4-FFF2-40B4-BE49-F238E27FC236}">
                <a16:creationId xmlns:a16="http://schemas.microsoft.com/office/drawing/2014/main" id="{61B657A0-7268-4947-A9DB-B17CBF70CC98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37" name="AutoShape 19">
              <a:extLst>
                <a:ext uri="{FF2B5EF4-FFF2-40B4-BE49-F238E27FC236}">
                  <a16:creationId xmlns:a16="http://schemas.microsoft.com/office/drawing/2014/main" id="{1A5694D9-E447-40F9-B7AB-891B0783828F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038" name="Freeform 20">
              <a:extLst>
                <a:ext uri="{FF2B5EF4-FFF2-40B4-BE49-F238E27FC236}">
                  <a16:creationId xmlns:a16="http://schemas.microsoft.com/office/drawing/2014/main" id="{32D45EBE-CE70-41F8-ADC5-CAC2D00AC964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9" name="Freeform 21">
              <a:extLst>
                <a:ext uri="{FF2B5EF4-FFF2-40B4-BE49-F238E27FC236}">
                  <a16:creationId xmlns:a16="http://schemas.microsoft.com/office/drawing/2014/main" id="{C6E74504-F6D6-4CA3-A245-EB649F275BBE}"/>
                </a:ext>
              </a:extLst>
            </p:cNvPr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0" name="Freeform 22">
              <a:extLst>
                <a:ext uri="{FF2B5EF4-FFF2-40B4-BE49-F238E27FC236}">
                  <a16:creationId xmlns:a16="http://schemas.microsoft.com/office/drawing/2014/main" id="{F3DC758D-329B-4C8B-A8A1-5A9FC07B3D24}"/>
                </a:ext>
              </a:extLst>
            </p:cNvPr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41" name="Freeform 23">
              <a:extLst>
                <a:ext uri="{FF2B5EF4-FFF2-40B4-BE49-F238E27FC236}">
                  <a16:creationId xmlns:a16="http://schemas.microsoft.com/office/drawing/2014/main" id="{1774518D-A0DE-45D8-B0C7-46D41713EEE9}"/>
                </a:ext>
              </a:extLst>
            </p:cNvPr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6EAC8D4-32A1-479F-9ECD-41814355B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43044E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br>
              <a:rPr lang="uk-UA" altLang="ru-RU" sz="2000">
                <a:solidFill>
                  <a:schemeClr val="tx2"/>
                </a:solidFill>
                <a:latin typeface="Showcard Gothic" panose="04020904020102020604" pitchFamily="82" charset="0"/>
              </a:rPr>
            </a:br>
            <a:r>
              <a:rPr lang="uk-UA" altLang="ru-RU" sz="2000">
                <a:solidFill>
                  <a:schemeClr val="tx2"/>
                </a:solidFill>
                <a:latin typeface="Showcard Gothic" panose="04020904020102020604" pitchFamily="82" charset="0"/>
              </a:rPr>
              <a:t>КОМУНАЛЬНА УСТАНОВА “ЗАРІЧНЕНСЬКИЙ ЦЕНТР ПРОФЕСІЙНОГО РОЗВИТКУ ПЕДАГОГІЧНИХ ПРАЦІВНИКІВ”</a:t>
            </a:r>
            <a:br>
              <a:rPr lang="uk-UA" altLang="ru-RU" sz="2000">
                <a:solidFill>
                  <a:schemeClr val="tx2"/>
                </a:solidFill>
                <a:latin typeface="Showcard Gothic" panose="04020904020102020604" pitchFamily="82" charset="0"/>
              </a:rPr>
            </a:br>
            <a:endParaRPr lang="ru-RU" altLang="ru-RU" sz="20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A494827-1A84-4B9A-9417-8DC00410D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111750"/>
          </a:xfr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uk-UA" altLang="ru-RU" sz="3200" i="1">
                <a:solidFill>
                  <a:schemeClr val="tx2"/>
                </a:solidFill>
                <a:latin typeface="Showcard Gothic" panose="04020904020102020604" pitchFamily="82" charset="0"/>
              </a:rPr>
              <a:t>ПРОЄКТУВАННЯ ТА ПРОВЕДЕННЯ УРОКІВ УКРАЇНСЬКОЇ МОВИ І ЛІТЕРАТУРИ, ЗАРУБІЖНОЇ ЛІТЕРАТУРИ НА ЗАСАДАХ КОМПЕТЕНТНІСНОГО ПІДХОДУ В УМОВАХ РЕФОРМУВАННЯ  УКРАЇНСЬКОЇ ШКОЛИ</a:t>
            </a:r>
            <a:endParaRPr lang="ru-RU" altLang="ru-RU" sz="3200" i="1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A4663C67-2277-4FA2-BE6A-556E69B9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461125"/>
            <a:ext cx="8964612" cy="396875"/>
          </a:xfrm>
          <a:prstGeom prst="rect">
            <a:avLst/>
          </a:prstGeom>
          <a:gradFill rotWithShape="1">
            <a:gsLst>
              <a:gs pos="0">
                <a:srgbClr val="43044E"/>
              </a:gs>
              <a:gs pos="100000">
                <a:srgbClr val="43044E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uk-UA" altLang="ru-RU" sz="2000">
                <a:solidFill>
                  <a:schemeClr val="bg2"/>
                </a:solidFill>
              </a:rPr>
              <a:t>                                                                                                       Лідія ВЕЧОРКО, консультант</a:t>
            </a:r>
            <a:endParaRPr lang="ru-RU" altLang="ru-RU" sz="20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Заголовок 1">
            <a:extLst>
              <a:ext uri="{FF2B5EF4-FFF2-40B4-BE49-F238E27FC236}">
                <a16:creationId xmlns:a16="http://schemas.microsoft.com/office/drawing/2014/main" id="{2EC2EF02-D30E-4215-AB2A-6BBBF413C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	 </a:t>
            </a:r>
            <a:r>
              <a:rPr lang="ru-RU" altLang="ru-RU" sz="3200">
                <a:latin typeface="Showcard Gothic" panose="04020904020102020604" pitchFamily="82" charset="0"/>
              </a:rPr>
              <a:t>МЕТОД  ДОЗВОЛЯЄ:</a:t>
            </a:r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9E168-BCF6-43DC-AA0A-5460299F20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675687" cy="6092825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закласти міцний фундамент – збагатити знанням великої кількості фактів;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дати значний словниковий запас, навчитись вільно висловлювати думки;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виробити вміння аналізувати, синтезувати, класифікувати події, привчити мати про них власну думку;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навчити дитину орієнтуватися у великому потоці інформації, вибирати 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з нього основне.</a:t>
            </a:r>
            <a:endParaRPr lang="ru-RU" altLang="ru-RU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uk-UA" altLang="ru-RU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09FE67CB-4ACD-4567-A818-D72630984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pic>
        <p:nvPicPr>
          <p:cNvPr id="146437" name="Picture 5">
            <a:extLst>
              <a:ext uri="{FF2B5EF4-FFF2-40B4-BE49-F238E27FC236}">
                <a16:creationId xmlns:a16="http://schemas.microsoft.com/office/drawing/2014/main" id="{ED1CF64E-F24B-4D1F-85E6-293EE4C6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86275"/>
            <a:ext cx="493236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>
            <a:extLst>
              <a:ext uri="{FF2B5EF4-FFF2-40B4-BE49-F238E27FC236}">
                <a16:creationId xmlns:a16="http://schemas.microsoft.com/office/drawing/2014/main" id="{67D1035C-E38C-4DA7-890F-4632376849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	 </a:t>
            </a:r>
            <a:r>
              <a:rPr lang="ru-RU" altLang="ru-RU" sz="3200">
                <a:latin typeface="Showcard Gothic" panose="04020904020102020604" pitchFamily="82" charset="0"/>
              </a:rPr>
              <a:t>МЕТОД  ДОЗВОЛЯЄ:</a:t>
            </a:r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B9EA0-A034-4B7B-AA60-4E1A9F9DED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675687" cy="6092825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навчити учнів самостійно працювати з додатковою літературою;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вміння самостійно працювати над творчими завданнями;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підвищити інтерес учнів до вивчення предмету;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виховувати повагу, вміння працювати в колективі;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формувати власну життєву позицію;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перевірити та закріпити на практиці теоретичні знання;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забезпечити продуктивний зв'язок теорії та практики у процесі навчання;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набути життєвого досвіду;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розвивати вміння аналізувати, систематизувати, узагальнювати вивчений матеріал;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здійснювати організовану пошукову, дослідницьку діяльність на підставі спільної праці учнів.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uk-UA" altLang="ru-RU" sz="24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84504A10-A08F-41E1-83CB-6F8F9BE4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>
            <a:extLst>
              <a:ext uri="{FF2B5EF4-FFF2-40B4-BE49-F238E27FC236}">
                <a16:creationId xmlns:a16="http://schemas.microsoft.com/office/drawing/2014/main" id="{9637CCDF-8A0C-4898-9FD6-DF073DE66A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       </a:t>
            </a:r>
            <a:r>
              <a:rPr lang="ru-RU" altLang="ru-RU" sz="2800">
                <a:latin typeface="Showcard Gothic" panose="04020904020102020604" pitchFamily="82" charset="0"/>
              </a:rPr>
              <a:t>ДЛЯ УСПІШНОЇ РЕАЛІЗАЦІЇ ПРОЄКТУ    	         		НЕОБХІДНІ ТАКІ УМОВИ:</a:t>
            </a:r>
            <a:endParaRPr lang="uk-UA" altLang="ru-RU" sz="2800">
              <a:latin typeface="Showcard Gothic" panose="04020904020102020604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FA1580-9E0A-47E5-95E7-E49655ADCD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675687" cy="5876925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наявність значущої у творчому, дослідницькому плані проблеми;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уміння вчителя ставити ключові та тематичні запитання;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практична значущість очікуваних результатів 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публікація, постер, альманах тощо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самостійна робота учнів на уроці або поза уроком;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структурування змістовної частини проєкту 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етапи, завдання, розподіл ролей тощо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;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 використання дослідницьких методів; </a:t>
            </a:r>
          </a:p>
          <a:p>
            <a:pPr marL="0" indent="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застосування комп'ютерних технологій 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для пошуку інформації, спілкування з іншими учасниками проєкту, створення кінцевого продукту проєкту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. </a:t>
            </a:r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168DA75C-394B-44B6-A54A-27F8928F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>
            <a:extLst>
              <a:ext uri="{FF2B5EF4-FFF2-40B4-BE49-F238E27FC236}">
                <a16:creationId xmlns:a16="http://schemas.microsoft.com/office/drawing/2014/main" id="{9DBFF6E9-82FD-4D3A-A878-F11A07AF8A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  </a:t>
            </a:r>
            <a:r>
              <a:rPr lang="uk-UA" altLang="ru-RU" sz="3200">
                <a:latin typeface="Showcard Gothic" panose="04020904020102020604" pitchFamily="82" charset="0"/>
              </a:rPr>
              <a:t>УСПІШНА РЕАЛІЗАЦІЯ ТЕХНОЛОГІЇ     		ПРОЄКТНОГО НАВЧАННЯ: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E7A9A-94D4-45C5-869E-14EE2F24CE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675687" cy="5876925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створити проблемну ситуацію, яка дозволить сформулювати учням актуальну і цікаву тему для вивчення і дослідження;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надати учням можливість обрати тему проєкту, а також індивідуально або в групі планувати роботу, реалізувати свій проєкт;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допомогти розподілити підтеми в групах, ролі та функції;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сприяти виявленню в учнів пошукової активності в їх дослідницькій роботі: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DB7A2CB7-D2E1-4412-9C00-24167D0F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Заголовок 1">
            <a:extLst>
              <a:ext uri="{FF2B5EF4-FFF2-40B4-BE49-F238E27FC236}">
                <a16:creationId xmlns:a16="http://schemas.microsoft.com/office/drawing/2014/main" id="{BEE65BD7-FB0C-423D-8014-088145D839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  </a:t>
            </a:r>
            <a:r>
              <a:rPr lang="uk-UA" altLang="ru-RU" sz="3200">
                <a:latin typeface="Showcard Gothic" panose="04020904020102020604" pitchFamily="82" charset="0"/>
              </a:rPr>
              <a:t>УСПІШНА РЕАЛІЗАЦІЯ ТЕХНОЛОГІЇ     		ПРОЄКТНОГО НАВЧАННЯ: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7C9B0-C459-4363-9720-B589B99659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675687" cy="5876925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/>
            <a:r>
              <a:rPr lang="uk-UA" altLang="ru-RU">
                <a:solidFill>
                  <a:srgbClr val="ECFAED"/>
                </a:solidFill>
                <a:latin typeface="Showcard Gothic" panose="04020904020102020604" pitchFamily="82" charset="0"/>
              </a:rPr>
              <a:t>підтримувати й заохочувати різносторонній пошук інформації учнями, використання різних методів дослідження;</a:t>
            </a:r>
          </a:p>
          <a:p>
            <a:pPr marL="0" indent="0"/>
            <a:r>
              <a:rPr lang="uk-UA" altLang="ru-RU">
                <a:solidFill>
                  <a:srgbClr val="ECFAED"/>
                </a:solidFill>
                <a:latin typeface="Showcard Gothic" panose="04020904020102020604" pitchFamily="82" charset="0"/>
              </a:rPr>
              <a:t>консультувати учнів на всіх етапах роботи;</a:t>
            </a:r>
          </a:p>
          <a:p>
            <a:pPr marL="0" indent="0"/>
            <a:r>
              <a:rPr lang="uk-UA" altLang="ru-RU">
                <a:solidFill>
                  <a:srgbClr val="ECFAED"/>
                </a:solidFill>
                <a:latin typeface="Showcard Gothic" panose="04020904020102020604" pitchFamily="82" charset="0"/>
              </a:rPr>
              <a:t>організовувати підбиття підсумків проміжних етапів роботи;</a:t>
            </a:r>
          </a:p>
          <a:p>
            <a:pPr marL="0" indent="0"/>
            <a:r>
              <a:rPr lang="uk-UA" altLang="ru-RU">
                <a:solidFill>
                  <a:srgbClr val="ECFAED"/>
                </a:solidFill>
                <a:latin typeface="Showcard Gothic" panose="04020904020102020604" pitchFamily="82" charset="0"/>
              </a:rPr>
              <a:t>надати учням можливість для самооцінки виконання ними проєктів і роботи над ними;</a:t>
            </a:r>
          </a:p>
          <a:p>
            <a:pPr marL="0" indent="0"/>
            <a:r>
              <a:rPr lang="uk-UA" altLang="ru-RU">
                <a:solidFill>
                  <a:srgbClr val="ECFAED"/>
                </a:solidFill>
                <a:latin typeface="Showcard Gothic" panose="04020904020102020604" pitchFamily="82" charset="0"/>
              </a:rPr>
              <a:t>допомогти в організації презентації</a:t>
            </a:r>
            <a:r>
              <a:rPr lang="uk-UA" altLang="ru-RU">
                <a:solidFill>
                  <a:srgbClr val="ECFAED"/>
                </a:solidFill>
              </a:rPr>
              <a:t>.</a:t>
            </a:r>
          </a:p>
          <a:p>
            <a:pPr marL="0" indent="0"/>
            <a:endParaRPr lang="ru-RU" altLang="ru-RU">
              <a:solidFill>
                <a:srgbClr val="ECFAED"/>
              </a:solidFill>
            </a:endParaRP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16AFA59C-DB6E-4C2B-A852-BE5A1C4A5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31061FF-02C7-4C20-A744-2A245DCA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68040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ACDBA4-D8F6-4868-9918-D2776932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3"/>
          </a:xfrm>
          <a:solidFill>
            <a:schemeClr val="hlink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eaLnBrk="1" hangingPunct="1"/>
            <a:r>
              <a:rPr lang="uk-UA" altLang="ru-RU" sz="3200">
                <a:solidFill>
                  <a:schemeClr val="tx2"/>
                </a:solidFill>
                <a:cs typeface="Arial" panose="020B0604020202020204" pitchFamily="34" charset="0"/>
              </a:rPr>
              <a:t>     </a:t>
            </a:r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  <a:cs typeface="Arial" panose="020B0604020202020204" pitchFamily="34" charset="0"/>
              </a:rPr>
              <a:t>РЕФЛЕКСИВНИЙ ЕТАП</a:t>
            </a:r>
            <a:endParaRPr lang="ru-RU" altLang="ru-RU" sz="3200">
              <a:solidFill>
                <a:schemeClr val="tx2"/>
              </a:solidFill>
              <a:latin typeface="Showcard Gothic" panose="04020904020102020604" pitchFamily="82" charset="0"/>
              <a:cs typeface="Arial" panose="020B0604020202020204" pitchFamily="34" charset="0"/>
            </a:endParaRPr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CC4EEB5D-B99D-4C74-BEEE-219D01786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2484438" cy="61658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54ACBF22-A430-49D4-8272-2DBCED3B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076700"/>
            <a:ext cx="6588125" cy="2147888"/>
          </a:xfrm>
          <a:prstGeom prst="rect">
            <a:avLst/>
          </a:prstGeom>
          <a:noFill/>
          <a:ln w="9525" algn="ctr">
            <a:solidFill>
              <a:srgbClr val="43044E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lvl="2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uk-UA" altLang="uk-UA" sz="3200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Дякую за увагу!</a:t>
            </a:r>
          </a:p>
          <a:p>
            <a:pPr lvl="2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uk-UA" altLang="uk-UA" sz="3200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Бажаю всім здоров’я, </a:t>
            </a:r>
            <a:br>
              <a:rPr lang="uk-UA" altLang="uk-UA" sz="3200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uk-UA" sz="3200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наснаги та творчих здобутків!</a:t>
            </a:r>
            <a:br>
              <a:rPr lang="uk-UA" altLang="uk-UA" sz="3200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uk-UA" sz="3200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 відкриті до співпраці</a:t>
            </a:r>
            <a:endParaRPr lang="uk-UA" altLang="ru-RU" sz="3200" b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18" descr="8e12b96d087ec7ce56313c229be3bf91">
            <a:extLst>
              <a:ext uri="{FF2B5EF4-FFF2-40B4-BE49-F238E27FC236}">
                <a16:creationId xmlns:a16="http://schemas.microsoft.com/office/drawing/2014/main" id="{DCFC6276-C42D-4464-8319-BDD681041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17573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7D8800E-85CA-4874-B72E-8CAA08300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3950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algn="ctr"/>
            <a:br>
              <a:rPr lang="uk-UA" altLang="ru-RU" sz="2000">
                <a:solidFill>
                  <a:schemeClr val="tx2"/>
                </a:solidFill>
                <a:latin typeface="Showcard Gothic" panose="04020904020102020604" pitchFamily="82" charset="0"/>
              </a:rPr>
            </a:br>
            <a:r>
              <a:rPr lang="uk-UA" altLang="ru-RU" sz="2000">
                <a:solidFill>
                  <a:schemeClr val="tx2"/>
                </a:solidFill>
                <a:latin typeface="Showcard Gothic" panose="04020904020102020604" pitchFamily="82" charset="0"/>
              </a:rPr>
              <a:t>КОМУНАЛЬНА УСТАНОВА “ЗАРІЧНЕНСЬКИЙ ЦЕНТР ПРОФЕСІЙНОГО РОЗРОЗВИТКУ ПЕДАГОГІЧНИХ ПРАЦІВНИКІВ”</a:t>
            </a:r>
            <a:br>
              <a:rPr lang="uk-UA" altLang="ru-RU" sz="2000">
                <a:solidFill>
                  <a:schemeClr val="tx2"/>
                </a:solidFill>
                <a:latin typeface="Showcard Gothic" panose="04020904020102020604" pitchFamily="82" charset="0"/>
              </a:rPr>
            </a:br>
            <a:endParaRPr lang="ru-RU" altLang="ru-RU" sz="20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85414BC-B85F-454D-984B-ECF17249C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5875" y="1268413"/>
            <a:ext cx="6588125" cy="5111750"/>
          </a:xfr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buFont typeface="Wingdings" panose="05000000000000000000" pitchFamily="2" charset="2"/>
              <a:buNone/>
            </a:pPr>
            <a:endParaRPr lang="uk-UA" altLang="ru-RU" sz="1800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3D1DA0AB-6986-41E5-AA86-1D7DB6AB4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5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3847DBE4-7EFB-496C-A6C9-3B5CBF3CE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527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F3937973-3333-4D61-9767-CA029EAA0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1303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814ED40D-20BB-43E5-ABDA-00C5B417D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429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94216" name="Rectangle 8">
            <a:extLst>
              <a:ext uri="{FF2B5EF4-FFF2-40B4-BE49-F238E27FC236}">
                <a16:creationId xmlns:a16="http://schemas.microsoft.com/office/drawing/2014/main" id="{F28D770F-285C-465B-A7E8-8F4BA959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08476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94217" name="Rectangle 9">
            <a:extLst>
              <a:ext uri="{FF2B5EF4-FFF2-40B4-BE49-F238E27FC236}">
                <a16:creationId xmlns:a16="http://schemas.microsoft.com/office/drawing/2014/main" id="{27A5F146-305F-4779-A47B-AB7962C77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268538" cy="52562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94218" name="Rectangle 10">
            <a:extLst>
              <a:ext uri="{FF2B5EF4-FFF2-40B4-BE49-F238E27FC236}">
                <a16:creationId xmlns:a16="http://schemas.microsoft.com/office/drawing/2014/main" id="{59A7D823-4150-44FF-9AE9-FAA7611A8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1681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uk-UA" altLang="ru-RU" sz="2000" i="1">
                <a:solidFill>
                  <a:schemeClr val="tx2"/>
                </a:solidFill>
                <a:latin typeface="Arial" panose="020B0604020202020204" pitchFamily="34" charset="0"/>
              </a:rPr>
              <a:t>31.05.2021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uk-UA" altLang="ru-RU" sz="2000" i="1">
                <a:solidFill>
                  <a:schemeClr val="tx2"/>
                </a:solidFill>
                <a:latin typeface="Arial" panose="020B0604020202020204" pitchFamily="34" charset="0"/>
              </a:rPr>
              <a:t> Об 11:00</a:t>
            </a:r>
          </a:p>
        </p:txBody>
      </p:sp>
      <p:sp>
        <p:nvSpPr>
          <p:cNvPr id="94219" name="Rectangle 11">
            <a:extLst>
              <a:ext uri="{FF2B5EF4-FFF2-40B4-BE49-F238E27FC236}">
                <a16:creationId xmlns:a16="http://schemas.microsoft.com/office/drawing/2014/main" id="{7589C65E-0D42-4CE0-8870-149BEFCFB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512888"/>
            <a:ext cx="6516687" cy="2835275"/>
          </a:xfrm>
          <a:prstGeom prst="rect">
            <a:avLst/>
          </a:prstGeom>
          <a:gradFill rotWithShape="1">
            <a:gsLst>
              <a:gs pos="0">
                <a:srgbClr val="43044E"/>
              </a:gs>
              <a:gs pos="100000">
                <a:srgbClr val="43044E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ru-RU" sz="2000" i="1">
                <a:solidFill>
                  <a:schemeClr val="tx2"/>
                </a:solidFill>
              </a:rPr>
              <a:t>СЕМІНАР-ПРАКТИКУМ ДЛЯ ВЧИТЕЛІВ УКРАЇНСЬКОЇ МОВИ ТА ЛІТЕРАТУРИ, ЗАРУБІЖНОЇ ЛІТЕРАТУРИ</a:t>
            </a:r>
          </a:p>
          <a:p>
            <a:pPr algn="ctr"/>
            <a:r>
              <a:rPr lang="uk-UA" altLang="ru-RU" sz="2000" i="1">
                <a:solidFill>
                  <a:schemeClr val="tx2"/>
                </a:solidFill>
              </a:rPr>
              <a:t>“ПРОЄКТУВАННЯ ТА ПРОВЕДЕННЯ УРОКІВ УКРАЇНСЬКОЇ МОВИ І ЛІТЕРАТУРИ, ЗАРУБІЖНОЇ ЛІТЕРАТУРИ НА ЗАСАДАХ КОМПЕТЕНТНІСНОГО ПІДХОДУ В УМОВАХ РЕФОРМУВАННЯ  УКРАЇНСЬКОЇ ШКОЛИ”</a:t>
            </a:r>
          </a:p>
          <a:p>
            <a:pPr algn="ctr"/>
            <a:endParaRPr lang="ru-RU" altLang="ru-RU" sz="2000">
              <a:solidFill>
                <a:schemeClr val="tx2"/>
              </a:solidFill>
            </a:endParaRPr>
          </a:p>
        </p:txBody>
      </p:sp>
      <p:pic>
        <p:nvPicPr>
          <p:cNvPr id="94220" name="Рисунок 1">
            <a:extLst>
              <a:ext uri="{FF2B5EF4-FFF2-40B4-BE49-F238E27FC236}">
                <a16:creationId xmlns:a16="http://schemas.microsoft.com/office/drawing/2014/main" id="{AB63BC37-A897-4896-9275-4F5F69A21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19446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Rectangle 13">
            <a:extLst>
              <a:ext uri="{FF2B5EF4-FFF2-40B4-BE49-F238E27FC236}">
                <a16:creationId xmlns:a16="http://schemas.microsoft.com/office/drawing/2014/main" id="{C241F685-CE45-4ABF-B3D1-CAD99751D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581525"/>
            <a:ext cx="6804025" cy="2016125"/>
          </a:xfrm>
          <a:prstGeom prst="rect">
            <a:avLst/>
          </a:prstGeo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1743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1400">
                <a:solidFill>
                  <a:schemeClr val="tx2"/>
                </a:solidFill>
              </a:rPr>
              <a:t>   </a:t>
            </a:r>
            <a:r>
              <a:rPr lang="uk-UA" altLang="ru-RU" sz="1400">
                <a:solidFill>
                  <a:schemeClr val="hlink"/>
                </a:solidFill>
              </a:rPr>
              <a:t>СПІКЕРИ:</a:t>
            </a:r>
          </a:p>
          <a:p>
            <a:r>
              <a:rPr lang="uk-UA" altLang="ru-RU" sz="1400">
                <a:solidFill>
                  <a:schemeClr val="tx2"/>
                </a:solidFill>
              </a:rPr>
              <a:t> КОНСУЛЬТАНТ КОМУНАЛЬНОЇ УСТАНОВИ               “ЗАРІЧНЕНСЬКИЙ ЦЕНТР ПРОФЕСІЙНОГО  РОЗВИТКУ ПЕДАГОГІЧНИХ ПРАЦІВНИКІВ”– </a:t>
            </a:r>
            <a:r>
              <a:rPr lang="uk-UA" altLang="ru-RU" sz="1400">
                <a:solidFill>
                  <a:schemeClr val="hlink"/>
                </a:solidFill>
              </a:rPr>
              <a:t>ЛІДІЯ ВЕЧОРКО;</a:t>
            </a:r>
          </a:p>
          <a:p>
            <a:r>
              <a:rPr lang="uk-UA" altLang="ru-RU" sz="1400">
                <a:solidFill>
                  <a:schemeClr val="tx2"/>
                </a:solidFill>
              </a:rPr>
              <a:t>      ВЧИТЕЛЬ УКРАЇНСЬКОЇ МОВИ І ЛІТЕРАТУРИ НЕНЬКОВИЦЬКОЇ ГІМНАЗІЇ -  </a:t>
            </a:r>
            <a:r>
              <a:rPr lang="uk-UA" altLang="ru-RU" sz="1400">
                <a:solidFill>
                  <a:schemeClr val="hlink"/>
                </a:solidFill>
              </a:rPr>
              <a:t>ОЛЕНА МОВЧУН;</a:t>
            </a:r>
          </a:p>
          <a:p>
            <a:r>
              <a:rPr lang="uk-UA" altLang="ru-RU" sz="1400">
                <a:solidFill>
                  <a:schemeClr val="tx2"/>
                </a:solidFill>
              </a:rPr>
              <a:t>    ВЧИТЕЛЬ ЗАРУБІЖНОЇ ЛІТЕРАТУРИ НЕНЬКОВИЦЬКОЇ ГІМНАЗІЇ  - </a:t>
            </a:r>
            <a:r>
              <a:rPr lang="uk-UA" altLang="ru-RU" sz="1400">
                <a:solidFill>
                  <a:schemeClr val="hlink"/>
                </a:solidFill>
              </a:rPr>
              <a:t>СВІТЛАНА ДИМАР</a:t>
            </a:r>
          </a:p>
          <a:p>
            <a:endParaRPr lang="ru-RU" altLang="ru-RU" sz="1400">
              <a:solidFill>
                <a:schemeClr val="hlink"/>
              </a:solidFill>
            </a:endParaRPr>
          </a:p>
        </p:txBody>
      </p:sp>
      <p:sp>
        <p:nvSpPr>
          <p:cNvPr id="94222" name="Rectangle 14">
            <a:extLst>
              <a:ext uri="{FF2B5EF4-FFF2-40B4-BE49-F238E27FC236}">
                <a16:creationId xmlns:a16="http://schemas.microsoft.com/office/drawing/2014/main" id="{0EC48A73-963E-4F84-B059-9F15FCB5D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7974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>
            <a:extLst>
              <a:ext uri="{FF2B5EF4-FFF2-40B4-BE49-F238E27FC236}">
                <a16:creationId xmlns:a16="http://schemas.microsoft.com/office/drawing/2014/main" id="{59FAA4D4-6FD4-4785-9034-CEDD9825FAC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0" y="17463"/>
            <a:ext cx="6372225" cy="68405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endParaRPr lang="uk-UA" altLang="ru-RU" sz="2000" i="1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>
              <a:lnSpc>
                <a:spcPct val="80000"/>
              </a:lnSpc>
            </a:pPr>
            <a:r>
              <a:rPr lang="uk-UA" altLang="ru-RU" i="1">
                <a:solidFill>
                  <a:schemeClr val="tx2"/>
                </a:solidFill>
                <a:latin typeface="Showcard Gothic" panose="04020904020102020604" pitchFamily="82" charset="0"/>
              </a:rPr>
              <a:t>Учитель – це перший, а потім і головний світоч в інтелектуальному житті школяра, і він продовжує в дитині жадобу знань, повагу до науки, культури, освіти. Але для цього він сам має навчатися постійно</a:t>
            </a:r>
            <a:r>
              <a:rPr lang="ru-RU" altLang="ru-RU">
                <a:solidFill>
                  <a:schemeClr val="tx2"/>
                </a:solidFill>
              </a:rPr>
              <a:t>.</a:t>
            </a:r>
            <a:r>
              <a:rPr lang="ru-RU" altLang="ru-RU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                                                                                                               		   			   	</a:t>
            </a:r>
            <a:r>
              <a:rPr lang="uk-UA" altLang="ru-RU" i="1">
                <a:solidFill>
                  <a:schemeClr val="tx2"/>
                </a:solidFill>
                <a:latin typeface="Times New Roman" panose="02020603050405020304" pitchFamily="18" charset="0"/>
              </a:rPr>
              <a:t>В.О.Сухомлинський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                                  					                   		                              			</a:t>
            </a:r>
            <a:endParaRPr lang="uk-UA" altLang="ru-RU" sz="1400" b="0"/>
          </a:p>
          <a:p>
            <a:pPr>
              <a:lnSpc>
                <a:spcPct val="80000"/>
              </a:lnSpc>
            </a:pPr>
            <a:r>
              <a:rPr lang="ru-RU" altLang="ru-RU" sz="1400"/>
              <a:t>       				</a:t>
            </a:r>
            <a:endParaRPr lang="uk-UA" altLang="ru-RU" sz="1400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E4DBEB63-DB3A-46EE-8AA7-7745C926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6491288"/>
            <a:ext cx="565150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uk-UA" altLang="ru-RU" sz="2000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8552" name="Rectangle 8">
            <a:extLst>
              <a:ext uri="{FF2B5EF4-FFF2-40B4-BE49-F238E27FC236}">
                <a16:creationId xmlns:a16="http://schemas.microsoft.com/office/drawing/2014/main" id="{B8C68539-4F70-4E21-9711-24C1AEE34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491288"/>
            <a:ext cx="5724525" cy="366712"/>
          </a:xfrm>
          <a:prstGeom prst="rect">
            <a:avLst/>
          </a:prstGeom>
          <a:solidFill>
            <a:srgbClr val="4304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uk-UA" altLang="ru-RU" sz="2000" i="1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      </a:t>
            </a:r>
          </a:p>
        </p:txBody>
      </p:sp>
      <p:sp>
        <p:nvSpPr>
          <p:cNvPr id="108559" name="Rectangle 15">
            <a:extLst>
              <a:ext uri="{FF2B5EF4-FFF2-40B4-BE49-F238E27FC236}">
                <a16:creationId xmlns:a16="http://schemas.microsoft.com/office/drawing/2014/main" id="{FF3184AE-EDC4-4BD5-A96A-AD4CDEF83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0"/>
            <a:ext cx="215900" cy="260350"/>
          </a:xfrm>
          <a:prstGeom prst="rect">
            <a:avLst/>
          </a:prstGeom>
          <a:solidFill>
            <a:srgbClr val="4304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08561" name="Rectangle 17">
            <a:extLst>
              <a:ext uri="{FF2B5EF4-FFF2-40B4-BE49-F238E27FC236}">
                <a16:creationId xmlns:a16="http://schemas.microsoft.com/office/drawing/2014/main" id="{BA6B3884-84D8-44F4-96C6-E27D249DE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661025"/>
            <a:ext cx="5545137" cy="792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pic>
        <p:nvPicPr>
          <p:cNvPr id="108563" name="Рисунок 1">
            <a:extLst>
              <a:ext uri="{FF2B5EF4-FFF2-40B4-BE49-F238E27FC236}">
                <a16:creationId xmlns:a16="http://schemas.microsoft.com/office/drawing/2014/main" id="{DAB4F6FA-C0D2-4AC3-87D0-F4359033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2700337" cy="5257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64" name="Rectangle 20">
            <a:extLst>
              <a:ext uri="{FF2B5EF4-FFF2-40B4-BE49-F238E27FC236}">
                <a16:creationId xmlns:a16="http://schemas.microsoft.com/office/drawing/2014/main" id="{3D3B153E-61D3-43CF-98ED-EC21879A7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335713" cy="641350"/>
          </a:xfrm>
          <a:prstGeom prst="rect">
            <a:avLst/>
          </a:prstGeom>
          <a:solidFill>
            <a:srgbClr val="43044E"/>
          </a:soli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108565" name="Rectangle 21">
            <a:extLst>
              <a:ext uri="{FF2B5EF4-FFF2-40B4-BE49-F238E27FC236}">
                <a16:creationId xmlns:a16="http://schemas.microsoft.com/office/drawing/2014/main" id="{47743A69-97C7-46B7-84F3-A265349A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0"/>
            <a:ext cx="2771775" cy="9080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>
            <a:extLst>
              <a:ext uri="{FF2B5EF4-FFF2-40B4-BE49-F238E27FC236}">
                <a16:creationId xmlns:a16="http://schemas.microsoft.com/office/drawing/2014/main" id="{FFFAB696-C916-4D40-9796-375B962BD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388350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     УСПІШНИЙ ВЧИТЕЛЬ – УСПІШНИЙ УЧЕНЬ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0CEBD-B361-4ACE-BA92-261129F7AF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088" y="1125538"/>
            <a:ext cx="8316912" cy="5732462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Дві тези НУШ</a:t>
            </a:r>
            <a:r>
              <a:rPr lang="uk-UA" altLang="ru-RU" sz="320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uk-UA" altLang="ru-RU" sz="2400" i="1">
                <a:solidFill>
                  <a:schemeClr val="hlink"/>
                </a:solidFill>
                <a:latin typeface="Showcard Gothic" panose="04020904020102020604" pitchFamily="82" charset="0"/>
              </a:rPr>
              <a:t>Школа українська буде успішна, якщо до неї прийде успішний вчитель, який  вирішить багато питань щодо:</a:t>
            </a:r>
          </a:p>
          <a:p>
            <a:pPr marL="0" indent="0" algn="just">
              <a:buFont typeface="Wingdings" panose="05000000000000000000" pitchFamily="2" charset="2"/>
              <a:buChar char="ü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якості викладання, </a:t>
            </a:r>
          </a:p>
          <a:p>
            <a:pPr marL="0" indent="0" algn="just">
              <a:buFont typeface="Wingdings" panose="05000000000000000000" pitchFamily="2" charset="2"/>
              <a:buChar char="ü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обсягу домашніх завдань, </a:t>
            </a:r>
          </a:p>
          <a:p>
            <a:pPr marL="0" indent="0" algn="just">
              <a:buFont typeface="Wingdings" panose="05000000000000000000" pitchFamily="2" charset="2"/>
              <a:buChar char="ü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комунікації з дітьми та адміністрацією закладу освіти. 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uk-UA" altLang="ru-RU" sz="2400" i="1">
                <a:solidFill>
                  <a:schemeClr val="hlink"/>
                </a:solidFill>
                <a:latin typeface="Times New Roman" panose="02020603050405020304" pitchFamily="18" charset="0"/>
              </a:rPr>
              <a:t>До дітей має прийти людина-лідер, яка: </a:t>
            </a:r>
          </a:p>
          <a:p>
            <a:pPr marL="0" indent="0" algn="just">
              <a:buFont typeface="Wingdings" panose="05000000000000000000" pitchFamily="2" charset="2"/>
              <a:buChar char="ü"/>
            </a:pP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може вести за собою, </a:t>
            </a:r>
          </a:p>
          <a:p>
            <a:pPr marL="0" indent="0" algn="just">
              <a:buFont typeface="Wingdings" panose="05000000000000000000" pitchFamily="2" charset="2"/>
              <a:buChar char="ü"/>
            </a:pP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яка любить свій предмет, </a:t>
            </a:r>
          </a:p>
          <a:p>
            <a:pPr marL="0" indent="0" algn="just">
              <a:buFont typeface="Wingdings" panose="05000000000000000000" pitchFamily="2" charset="2"/>
              <a:buChar char="ü"/>
            </a:pPr>
            <a:r>
              <a:rPr lang="uk-UA" altLang="ru-RU" sz="2400">
                <a:solidFill>
                  <a:schemeClr val="bg1"/>
                </a:solidFill>
                <a:latin typeface="Showcard Gothic" panose="04020904020102020604" pitchFamily="82" charset="0"/>
              </a:rPr>
              <a:t>яка його фахово викладає. </a:t>
            </a:r>
            <a:endParaRPr lang="uk-UA" altLang="ru-RU" sz="2000" b="0">
              <a:solidFill>
                <a:srgbClr val="FF0000"/>
              </a:solidFill>
            </a:endParaRP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812B0BCC-D582-4F7A-8080-5ADA471D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pic>
        <p:nvPicPr>
          <p:cNvPr id="92165" name="Picture 8" descr="ÐÐ°ÑÑÐ¸Ð½ÐºÐ¸ Ð¿Ð¾ Ð·Ð°Ð¿ÑÐ¾ÑÑ ÑÐ¾Ð²Ð° ÑÐ¸ÑÑÐ½Ð¾Ðº">
            <a:extLst>
              <a:ext uri="{FF2B5EF4-FFF2-40B4-BE49-F238E27FC236}">
                <a16:creationId xmlns:a16="http://schemas.microsoft.com/office/drawing/2014/main" id="{1F8902BC-75F5-460E-A020-DBE5E3C4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23399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>
            <a:extLst>
              <a:ext uri="{FF2B5EF4-FFF2-40B4-BE49-F238E27FC236}">
                <a16:creationId xmlns:a16="http://schemas.microsoft.com/office/drawing/2014/main" id="{71033C3B-3429-494A-86CF-1A6287BEE1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388350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     УЧИТЕЛЬ НОВОЇ УКРАЇНСЬКОЇ ШКОЛИ    			</a:t>
            </a:r>
            <a:endParaRPr lang="uk-UA" altLang="ru-RU" sz="32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2ABF8-B244-4D53-806F-A2895FF811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088" y="765175"/>
            <a:ext cx="8316912" cy="6092825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uk-UA" altLang="ru-RU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STEM</a:t>
            </a:r>
            <a:r>
              <a:rPr lang="uk-UA" altLang="ru-RU" sz="24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- </a:t>
            </a:r>
            <a:r>
              <a:rPr lang="uk-UA" alt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УЧИТЕЛЬ-</a:t>
            </a:r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 учитель нового покоління</a:t>
            </a:r>
            <a:r>
              <a:rPr lang="uk-UA" altLang="ru-RU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 психологічно та емоційно компетентна людина; лідер і менеджер; професіонал, вільний від стереотипів; успішна людина; володіє презентаційними навичками; ефективний комунікатор та фасилітатор…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uk-UA" altLang="ru-RU">
                <a:solidFill>
                  <a:schemeClr val="hlink"/>
                </a:solidFill>
                <a:latin typeface="Showcard Gothic" panose="04020904020102020604" pitchFamily="82" charset="0"/>
              </a:rPr>
              <a:t>Стимули: </a:t>
            </a:r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нові моделі підготовки вчителів; 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можливість ознайомитися з новітніми методиками викладання; 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академічна свобода; </a:t>
            </a:r>
          </a:p>
          <a:p>
            <a:pPr marL="0" indent="0"/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матеріальне стимулювання</a:t>
            </a:r>
            <a:r>
              <a:rPr lang="ru-RU" altLang="ru-RU">
                <a:solidFill>
                  <a:schemeClr val="tx2"/>
                </a:solidFill>
                <a:latin typeface="Showcard Gothic" panose="04020904020102020604" pitchFamily="82" charset="0"/>
              </a:rPr>
              <a:t>.</a:t>
            </a:r>
            <a:endParaRPr lang="uk-UA" altLang="ru-RU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uk-UA" altLang="ru-RU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82A0833E-F026-453B-9FFD-146C2450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>
            <a:extLst>
              <a:ext uri="{FF2B5EF4-FFF2-40B4-BE49-F238E27FC236}">
                <a16:creationId xmlns:a16="http://schemas.microsoft.com/office/drawing/2014/main" id="{A7B097BF-376E-4383-97D4-FB25B510FD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388350" cy="1052513"/>
          </a:xfr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     УЧИТЕЛЬ – ГОЛОВНИЙ ПОМІЧНИК :    			МЕНТОР, НАСТАВНИК …</a:t>
            </a:r>
            <a:endParaRPr lang="uk-UA" altLang="ru-RU" sz="32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5481B-5E84-49BB-B3F9-9112CF6FFE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25538"/>
            <a:ext cx="9144000" cy="5732462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endParaRPr lang="uk-UA" altLang="ru-RU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116740" name="Rectangle 4">
            <a:extLst>
              <a:ext uri="{FF2B5EF4-FFF2-40B4-BE49-F238E27FC236}">
                <a16:creationId xmlns:a16="http://schemas.microsoft.com/office/drawing/2014/main" id="{7F9E342B-1D6C-4706-AA7D-7E18AB5F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090AAB5-BA65-4460-BEB7-460B9E10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5473700" cy="1655763"/>
          </a:xfrm>
          <a:prstGeom prst="ellipse">
            <a:avLst/>
          </a:prstGeo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50000">
                <a:srgbClr val="43044E"/>
              </a:gs>
              <a:gs pos="100000">
                <a:srgbClr val="43044E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Розкривати особистість!</a:t>
            </a:r>
            <a:endParaRPr lang="ru-RU" altLang="ru-RU" sz="28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2" name="Овал 4">
            <a:extLst>
              <a:ext uri="{FF2B5EF4-FFF2-40B4-BE49-F238E27FC236}">
                <a16:creationId xmlns:a16="http://schemas.microsoft.com/office/drawing/2014/main" id="{A8606E68-FA73-4F4A-9B00-430E2D2B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7200"/>
            <a:ext cx="5580063" cy="1944688"/>
          </a:xfrm>
          <a:prstGeom prst="ellipse">
            <a:avLst/>
          </a:prstGeom>
          <a:gradFill rotWithShape="1">
            <a:gsLst>
              <a:gs pos="0">
                <a:srgbClr val="43044E"/>
              </a:gs>
              <a:gs pos="5000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Формувати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системне мислення!</a:t>
            </a:r>
            <a:endParaRPr lang="ru-RU" altLang="ru-RU" sz="2800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algn="l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altLang="ru-RU" sz="28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4" name="Овал 4">
            <a:extLst>
              <a:ext uri="{FF2B5EF4-FFF2-40B4-BE49-F238E27FC236}">
                <a16:creationId xmlns:a16="http://schemas.microsoft.com/office/drawing/2014/main" id="{99282862-8739-4C01-8169-F38534DB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7775"/>
            <a:ext cx="5495925" cy="1800225"/>
          </a:xfrm>
          <a:prstGeom prst="ellipse">
            <a:avLst/>
          </a:prstGeom>
          <a:gradFill rotWithShape="1">
            <a:gsLst>
              <a:gs pos="0">
                <a:srgbClr val="43044E"/>
              </a:gs>
              <a:gs pos="5000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Набувати</a:t>
            </a:r>
          </a:p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компетентності!</a:t>
            </a:r>
            <a:endParaRPr lang="ru-RU" altLang="ru-RU" sz="2800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lvl="4" algn="l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altLang="ru-RU" sz="28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16745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3C433A8-D05D-4C1B-A1C9-781745A13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8432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>
            <a:extLst>
              <a:ext uri="{FF2B5EF4-FFF2-40B4-BE49-F238E27FC236}">
                <a16:creationId xmlns:a16="http://schemas.microsoft.com/office/drawing/2014/main" id="{11313B4A-4AAC-4A6B-9DF7-9B38A52A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563937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DC07B21-963E-4762-951F-1A3CDDA035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0"/>
            <a:ext cx="9467850" cy="882650"/>
          </a:xfrm>
          <a:gradFill rotWithShape="1">
            <a:gsLst>
              <a:gs pos="0">
                <a:srgbClr val="43044E"/>
              </a:gs>
              <a:gs pos="5000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r>
              <a:rPr lang="uk-UA" altLang="ru-RU" b="0">
                <a:solidFill>
                  <a:srgbClr val="FFFF00"/>
                </a:solidFill>
              </a:rPr>
              <a:t>               </a:t>
            </a:r>
            <a:r>
              <a:rPr lang="uk-UA" altLang="ru-RU">
                <a:solidFill>
                  <a:schemeClr val="tx2"/>
                </a:solidFill>
                <a:latin typeface="Showcard Gothic" panose="04020904020102020604" pitchFamily="82" charset="0"/>
              </a:rPr>
              <a:t>АКТУАЛЬНІ ПИТАННЯ:</a:t>
            </a:r>
            <a:endParaRPr lang="en-US" altLang="ru-RU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E7A41837-FFB4-4417-8DE2-4A4E9B40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grpSp>
        <p:nvGrpSpPr>
          <p:cNvPr id="121860" name="Group 110">
            <a:extLst>
              <a:ext uri="{FF2B5EF4-FFF2-40B4-BE49-F238E27FC236}">
                <a16:creationId xmlns:a16="http://schemas.microsoft.com/office/drawing/2014/main" id="{88D2ACE0-91E0-4370-A309-618F0A58E67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989138"/>
            <a:ext cx="7848600" cy="3792537"/>
            <a:chOff x="1344" y="1056"/>
            <a:chExt cx="2928" cy="2759"/>
          </a:xfrm>
        </p:grpSpPr>
        <p:grpSp>
          <p:nvGrpSpPr>
            <p:cNvPr id="121861" name="Group 19">
              <a:extLst>
                <a:ext uri="{FF2B5EF4-FFF2-40B4-BE49-F238E27FC236}">
                  <a16:creationId xmlns:a16="http://schemas.microsoft.com/office/drawing/2014/main" id="{6E4A4652-7DAD-4E0D-A24B-25999EFE8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056"/>
              <a:ext cx="2928" cy="440"/>
              <a:chOff x="1248" y="1440"/>
              <a:chExt cx="2928" cy="440"/>
            </a:xfrm>
          </p:grpSpPr>
          <p:sp>
            <p:nvSpPr>
              <p:cNvPr id="86036" name="AutoShape 20">
                <a:extLst>
                  <a:ext uri="{FF2B5EF4-FFF2-40B4-BE49-F238E27FC236}">
                    <a16:creationId xmlns:a16="http://schemas.microsoft.com/office/drawing/2014/main" id="{B05F0A28-73CB-4BAA-A658-2330272369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grpSp>
            <p:nvGrpSpPr>
              <p:cNvPr id="121863" name="Group 21">
                <a:extLst>
                  <a:ext uri="{FF2B5EF4-FFF2-40B4-BE49-F238E27FC236}">
                    <a16:creationId xmlns:a16="http://schemas.microsoft.com/office/drawing/2014/main" id="{4DF51075-8560-4BBD-8F7D-A6AF817320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038" name="Oval 22">
                  <a:extLst>
                    <a:ext uri="{FF2B5EF4-FFF2-40B4-BE49-F238E27FC236}">
                      <a16:creationId xmlns:a16="http://schemas.microsoft.com/office/drawing/2014/main" id="{3BD1266F-90F1-4E90-AE11-3DAD12EBC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6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ru-RU" sz="2000">
                    <a:latin typeface="Arial" charset="0"/>
                  </a:endParaRPr>
                </a:p>
              </p:txBody>
            </p:sp>
            <p:sp>
              <p:nvSpPr>
                <p:cNvPr id="86039" name="Oval 23">
                  <a:extLst>
                    <a:ext uri="{FF2B5EF4-FFF2-40B4-BE49-F238E27FC236}">
                      <a16:creationId xmlns:a16="http://schemas.microsoft.com/office/drawing/2014/main" id="{5F8CD3A0-23AD-4F59-9771-5A12F189E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2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ru-RU" sz="2000">
                    <a:latin typeface="Arial" charset="0"/>
                  </a:endParaRPr>
                </a:p>
              </p:txBody>
            </p:sp>
            <p:sp>
              <p:nvSpPr>
                <p:cNvPr id="121866" name="Oval 24">
                  <a:extLst>
                    <a:ext uri="{FF2B5EF4-FFF2-40B4-BE49-F238E27FC236}">
                      <a16:creationId xmlns:a16="http://schemas.microsoft.com/office/drawing/2014/main" id="{F6FF89C9-48B0-4DAF-A6F7-92600E233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21867" name="Text Box 25">
                <a:extLst>
                  <a:ext uri="{FF2B5EF4-FFF2-40B4-BE49-F238E27FC236}">
                    <a16:creationId xmlns:a16="http://schemas.microsoft.com/office/drawing/2014/main" id="{5D398B27-D8F4-4E4E-A78E-C46DDB3CFCA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728" y="1489"/>
                <a:ext cx="21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>
                  <a:solidFill>
                    <a:srgbClr val="A50021"/>
                  </a:solidFill>
                </a:endParaRPr>
              </a:p>
            </p:txBody>
          </p:sp>
          <p:sp>
            <p:nvSpPr>
              <p:cNvPr id="121868" name="Text Box 26">
                <a:extLst>
                  <a:ext uri="{FF2B5EF4-FFF2-40B4-BE49-F238E27FC236}">
                    <a16:creationId xmlns:a16="http://schemas.microsoft.com/office/drawing/2014/main" id="{BD8CFECA-D1E1-406E-81E6-78C472DD800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32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21869" name="Group 27">
              <a:extLst>
                <a:ext uri="{FF2B5EF4-FFF2-40B4-BE49-F238E27FC236}">
                  <a16:creationId xmlns:a16="http://schemas.microsoft.com/office/drawing/2014/main" id="{C6F456FF-5DD3-45A3-B26B-64731985AA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84"/>
              <a:ext cx="2928" cy="440"/>
              <a:chOff x="1296" y="1728"/>
              <a:chExt cx="2928" cy="440"/>
            </a:xfrm>
          </p:grpSpPr>
          <p:sp>
            <p:nvSpPr>
              <p:cNvPr id="86044" name="AutoShape 28">
                <a:extLst>
                  <a:ext uri="{FF2B5EF4-FFF2-40B4-BE49-F238E27FC236}">
                    <a16:creationId xmlns:a16="http://schemas.microsoft.com/office/drawing/2014/main" id="{C445CB39-6ED5-4F06-A361-7E508C872D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10" y="1760"/>
                <a:ext cx="2714" cy="34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sp>
            <p:nvSpPr>
              <p:cNvPr id="86045" name="Oval 29">
                <a:extLst>
                  <a:ext uri="{FF2B5EF4-FFF2-40B4-BE49-F238E27FC236}">
                    <a16:creationId xmlns:a16="http://schemas.microsoft.com/office/drawing/2014/main" id="{AA2C4D5B-1D23-4BDA-A31E-EC8574EE16A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747"/>
                <a:ext cx="514" cy="4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sp>
            <p:nvSpPr>
              <p:cNvPr id="86046" name="Oval 30">
                <a:extLst>
                  <a:ext uri="{FF2B5EF4-FFF2-40B4-BE49-F238E27FC236}">
                    <a16:creationId xmlns:a16="http://schemas.microsoft.com/office/drawing/2014/main" id="{C2E4A3EA-422D-4CAB-83C3-ECA6462C07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sp>
            <p:nvSpPr>
              <p:cNvPr id="121873" name="Oval 31">
                <a:extLst>
                  <a:ext uri="{FF2B5EF4-FFF2-40B4-BE49-F238E27FC236}">
                    <a16:creationId xmlns:a16="http://schemas.microsoft.com/office/drawing/2014/main" id="{BE7325BF-953C-4FE3-A960-107ECF9A51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21874" name="Text Box 32">
                <a:extLst>
                  <a:ext uri="{FF2B5EF4-FFF2-40B4-BE49-F238E27FC236}">
                    <a16:creationId xmlns:a16="http://schemas.microsoft.com/office/drawing/2014/main" id="{A369B772-97A1-4562-8008-D0E01D1B3D9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378"/>
              </a:xfrm>
              <a:prstGeom prst="rect">
                <a:avLst/>
              </a:prstGeom>
              <a:solidFill>
                <a:srgbClr val="CC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2800">
                  <a:solidFill>
                    <a:srgbClr val="CC3300"/>
                  </a:solidFill>
                </a:endParaRPr>
              </a:p>
            </p:txBody>
          </p:sp>
          <p:sp>
            <p:nvSpPr>
              <p:cNvPr id="121875" name="Text Box 33">
                <a:extLst>
                  <a:ext uri="{FF2B5EF4-FFF2-40B4-BE49-F238E27FC236}">
                    <a16:creationId xmlns:a16="http://schemas.microsoft.com/office/drawing/2014/main" id="{4A57EE51-53EA-4A97-AA7A-2C8559FDFBC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3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21876" name="Group 87">
              <a:extLst>
                <a:ext uri="{FF2B5EF4-FFF2-40B4-BE49-F238E27FC236}">
                  <a16:creationId xmlns:a16="http://schemas.microsoft.com/office/drawing/2014/main" id="{825566E9-E6C0-43B9-90C1-848D29D5C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112"/>
              <a:ext cx="2928" cy="440"/>
              <a:chOff x="1248" y="1440"/>
              <a:chExt cx="2928" cy="440"/>
            </a:xfrm>
          </p:grpSpPr>
          <p:sp>
            <p:nvSpPr>
              <p:cNvPr id="86104" name="AutoShape 88">
                <a:extLst>
                  <a:ext uri="{FF2B5EF4-FFF2-40B4-BE49-F238E27FC236}">
                    <a16:creationId xmlns:a16="http://schemas.microsoft.com/office/drawing/2014/main" id="{5245AADE-74A2-4CE7-AE14-90966F2058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2" y="1468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grpSp>
            <p:nvGrpSpPr>
              <p:cNvPr id="121878" name="Group 89">
                <a:extLst>
                  <a:ext uri="{FF2B5EF4-FFF2-40B4-BE49-F238E27FC236}">
                    <a16:creationId xmlns:a16="http://schemas.microsoft.com/office/drawing/2014/main" id="{469B5686-542C-4878-AA58-23B0C5372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06" name="Oval 90">
                  <a:extLst>
                    <a:ext uri="{FF2B5EF4-FFF2-40B4-BE49-F238E27FC236}">
                      <a16:creationId xmlns:a16="http://schemas.microsoft.com/office/drawing/2014/main" id="{568FEABE-3030-46D1-A0E1-B22239115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6" cy="7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ru-RU" sz="2000">
                    <a:latin typeface="Arial" charset="0"/>
                  </a:endParaRPr>
                </a:p>
              </p:txBody>
            </p:sp>
            <p:sp>
              <p:nvSpPr>
                <p:cNvPr id="86107" name="Oval 91">
                  <a:extLst>
                    <a:ext uri="{FF2B5EF4-FFF2-40B4-BE49-F238E27FC236}">
                      <a16:creationId xmlns:a16="http://schemas.microsoft.com/office/drawing/2014/main" id="{A3C2C9A3-51D2-49DD-8B20-9A4D7B724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758052">
                  <a:off x="720" y="927"/>
                  <a:ext cx="962" cy="7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ru-RU" sz="2000">
                    <a:latin typeface="Arial" charset="0"/>
                  </a:endParaRPr>
                </a:p>
              </p:txBody>
            </p:sp>
            <p:sp>
              <p:nvSpPr>
                <p:cNvPr id="121881" name="Oval 92">
                  <a:extLst>
                    <a:ext uri="{FF2B5EF4-FFF2-40B4-BE49-F238E27FC236}">
                      <a16:creationId xmlns:a16="http://schemas.microsoft.com/office/drawing/2014/main" id="{B192DB55-384F-4873-9F54-BBC2266C1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21882" name="Text Box 93">
                <a:extLst>
                  <a:ext uri="{FF2B5EF4-FFF2-40B4-BE49-F238E27FC236}">
                    <a16:creationId xmlns:a16="http://schemas.microsoft.com/office/drawing/2014/main" id="{094EDE6B-A9A2-4FF7-B42D-E8E4BDEBB28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728" y="1489"/>
                <a:ext cx="2160" cy="3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uk-UA" altLang="ru-RU" sz="2400">
                    <a:solidFill>
                      <a:schemeClr val="tx2"/>
                    </a:solidFill>
                    <a:latin typeface="Showcard Gothic" panose="04020904020102020604" pitchFamily="82" charset="0"/>
                  </a:rPr>
                  <a:t>Як сформувати  креативну особистість</a:t>
                </a:r>
                <a:r>
                  <a:rPr lang="uk-UA" altLang="ru-RU">
                    <a:solidFill>
                      <a:schemeClr val="tx2"/>
                    </a:solidFill>
                  </a:rPr>
                  <a:t>?</a:t>
                </a:r>
                <a:endParaRPr lang="en-US" alt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21883" name="Text Box 94">
                <a:extLst>
                  <a:ext uri="{FF2B5EF4-FFF2-40B4-BE49-F238E27FC236}">
                    <a16:creationId xmlns:a16="http://schemas.microsoft.com/office/drawing/2014/main" id="{2012FAC8-8B5B-419F-8F1F-9BA04F47A20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320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121884" name="Group 95">
              <a:extLst>
                <a:ext uri="{FF2B5EF4-FFF2-40B4-BE49-F238E27FC236}">
                  <a16:creationId xmlns:a16="http://schemas.microsoft.com/office/drawing/2014/main" id="{E4581AFE-B9E5-4539-A753-7BF49E0D4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640"/>
              <a:ext cx="2928" cy="647"/>
              <a:chOff x="1296" y="1728"/>
              <a:chExt cx="2928" cy="647"/>
            </a:xfrm>
          </p:grpSpPr>
          <p:sp>
            <p:nvSpPr>
              <p:cNvPr id="86112" name="AutoShape 96">
                <a:extLst>
                  <a:ext uri="{FF2B5EF4-FFF2-40B4-BE49-F238E27FC236}">
                    <a16:creationId xmlns:a16="http://schemas.microsoft.com/office/drawing/2014/main" id="{D7E876D6-B07F-4197-9872-A7AB0D0B3B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sp>
            <p:nvSpPr>
              <p:cNvPr id="86113" name="Oval 97">
                <a:extLst>
                  <a:ext uri="{FF2B5EF4-FFF2-40B4-BE49-F238E27FC236}">
                    <a16:creationId xmlns:a16="http://schemas.microsoft.com/office/drawing/2014/main" id="{76E3B6A5-F002-4181-8246-D8A4A9AE90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74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sp>
            <p:nvSpPr>
              <p:cNvPr id="86114" name="Oval 98">
                <a:extLst>
                  <a:ext uri="{FF2B5EF4-FFF2-40B4-BE49-F238E27FC236}">
                    <a16:creationId xmlns:a16="http://schemas.microsoft.com/office/drawing/2014/main" id="{E32DDAFD-FFC7-4E55-882E-578267B7403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sp>
            <p:nvSpPr>
              <p:cNvPr id="121888" name="Oval 99">
                <a:extLst>
                  <a:ext uri="{FF2B5EF4-FFF2-40B4-BE49-F238E27FC236}">
                    <a16:creationId xmlns:a16="http://schemas.microsoft.com/office/drawing/2014/main" id="{2572FB52-3708-405A-8FEA-155F5B7C31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21889" name="Text Box 100">
                <a:extLst>
                  <a:ext uri="{FF2B5EF4-FFF2-40B4-BE49-F238E27FC236}">
                    <a16:creationId xmlns:a16="http://schemas.microsoft.com/office/drawing/2014/main" id="{FB98614D-6CAE-4ED0-AC7C-42F1F4D7054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776" y="1777"/>
                <a:ext cx="2160" cy="59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uk-UA" altLang="ru-RU" sz="2400">
                    <a:solidFill>
                      <a:schemeClr val="hlink"/>
                    </a:solidFill>
                    <a:latin typeface="Showcard Gothic" panose="04020904020102020604" pitchFamily="82" charset="0"/>
                  </a:rPr>
                  <a:t>Як зробити кожен урок словесності цікавим?</a:t>
                </a:r>
                <a:endParaRPr lang="en-US" altLang="ru-RU" sz="2400">
                  <a:solidFill>
                    <a:schemeClr val="hlink"/>
                  </a:solidFill>
                  <a:latin typeface="Showcard Gothic" panose="04020904020102020604" pitchFamily="82" charset="0"/>
                </a:endParaRPr>
              </a:p>
            </p:txBody>
          </p:sp>
          <p:sp>
            <p:nvSpPr>
              <p:cNvPr id="121890" name="Text Box 101">
                <a:extLst>
                  <a:ext uri="{FF2B5EF4-FFF2-40B4-BE49-F238E27FC236}">
                    <a16:creationId xmlns:a16="http://schemas.microsoft.com/office/drawing/2014/main" id="{4A7D6D08-4428-4F96-88EF-2A0D7FA24F9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320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121891" name="Group 102">
              <a:extLst>
                <a:ext uri="{FF2B5EF4-FFF2-40B4-BE49-F238E27FC236}">
                  <a16:creationId xmlns:a16="http://schemas.microsoft.com/office/drawing/2014/main" id="{DCADB71F-AAC0-4A85-B8C1-CFBA05D4A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168"/>
              <a:ext cx="2928" cy="647"/>
              <a:chOff x="1248" y="1440"/>
              <a:chExt cx="2928" cy="647"/>
            </a:xfrm>
          </p:grpSpPr>
          <p:sp>
            <p:nvSpPr>
              <p:cNvPr id="86119" name="AutoShape 103">
                <a:extLst>
                  <a:ext uri="{FF2B5EF4-FFF2-40B4-BE49-F238E27FC236}">
                    <a16:creationId xmlns:a16="http://schemas.microsoft.com/office/drawing/2014/main" id="{6FDE3EF3-5904-4E87-9432-36FEAB81C8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62" y="1473"/>
                <a:ext cx="2714" cy="34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ru-RU" sz="2000">
                  <a:latin typeface="Arial" charset="0"/>
                </a:endParaRPr>
              </a:p>
            </p:txBody>
          </p:sp>
          <p:grpSp>
            <p:nvGrpSpPr>
              <p:cNvPr id="121893" name="Group 104">
                <a:extLst>
                  <a:ext uri="{FF2B5EF4-FFF2-40B4-BE49-F238E27FC236}">
                    <a16:creationId xmlns:a16="http://schemas.microsoft.com/office/drawing/2014/main" id="{50CA8B28-B004-4A70-802D-34E118045F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21" name="Oval 105">
                  <a:extLst>
                    <a:ext uri="{FF2B5EF4-FFF2-40B4-BE49-F238E27FC236}">
                      <a16:creationId xmlns:a16="http://schemas.microsoft.com/office/drawing/2014/main" id="{29D12EC2-78E9-4730-A765-52BB8F1DA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6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ru-RU" sz="2000">
                    <a:latin typeface="Arial" charset="0"/>
                  </a:endParaRPr>
                </a:p>
              </p:txBody>
            </p:sp>
            <p:sp>
              <p:nvSpPr>
                <p:cNvPr id="86122" name="Oval 106">
                  <a:extLst>
                    <a:ext uri="{FF2B5EF4-FFF2-40B4-BE49-F238E27FC236}">
                      <a16:creationId xmlns:a16="http://schemas.microsoft.com/office/drawing/2014/main" id="{8E2DF14F-2D63-4C90-9036-355B1E463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2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ru-RU" sz="2000">
                    <a:latin typeface="Arial" charset="0"/>
                  </a:endParaRPr>
                </a:p>
              </p:txBody>
            </p:sp>
            <p:sp>
              <p:nvSpPr>
                <p:cNvPr id="121896" name="Oval 107">
                  <a:extLst>
                    <a:ext uri="{FF2B5EF4-FFF2-40B4-BE49-F238E27FC236}">
                      <a16:creationId xmlns:a16="http://schemas.microsoft.com/office/drawing/2014/main" id="{202B2C42-1654-42AD-AE77-9011FC144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21897" name="Text Box 108">
                <a:extLst>
                  <a:ext uri="{FF2B5EF4-FFF2-40B4-BE49-F238E27FC236}">
                    <a16:creationId xmlns:a16="http://schemas.microsoft.com/office/drawing/2014/main" id="{F8BDFADB-F6B1-404C-9135-28A20F25C21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728" y="1489"/>
                <a:ext cx="2160" cy="598"/>
              </a:xfrm>
              <a:prstGeom prst="rect">
                <a:avLst/>
              </a:prstGeom>
              <a:solidFill>
                <a:srgbClr val="140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uk-UA" altLang="ru-RU" sz="2400">
                    <a:solidFill>
                      <a:srgbClr val="009900"/>
                    </a:solidFill>
                    <a:latin typeface="Showcard Gothic" panose="04020904020102020604" pitchFamily="82" charset="0"/>
                  </a:rPr>
                  <a:t>Як досягти творчої співпраці вчителя і учня?</a:t>
                </a:r>
                <a:endParaRPr lang="en-US" altLang="ru-RU" sz="2400">
                  <a:solidFill>
                    <a:srgbClr val="009900"/>
                  </a:solidFill>
                  <a:latin typeface="Showcard Gothic" panose="04020904020102020604" pitchFamily="82" charset="0"/>
                </a:endParaRPr>
              </a:p>
            </p:txBody>
          </p:sp>
          <p:sp>
            <p:nvSpPr>
              <p:cNvPr id="121898" name="Text Box 109">
                <a:extLst>
                  <a:ext uri="{FF2B5EF4-FFF2-40B4-BE49-F238E27FC236}">
                    <a16:creationId xmlns:a16="http://schemas.microsoft.com/office/drawing/2014/main" id="{99EFF50A-16E0-4438-81DA-41F93F95FFB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320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121899" name="Rectangle 111">
            <a:extLst>
              <a:ext uri="{FF2B5EF4-FFF2-40B4-BE49-F238E27FC236}">
                <a16:creationId xmlns:a16="http://schemas.microsoft.com/office/drawing/2014/main" id="{11F6337D-4E3E-493B-846F-AF1ACC8FE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589588"/>
            <a:ext cx="6661150" cy="955675"/>
          </a:xfrm>
          <a:prstGeom prst="rect">
            <a:avLst/>
          </a:prstGeom>
          <a:solidFill>
            <a:schemeClr val="accent1"/>
          </a:solidFill>
          <a:ln w="952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>
                <a:solidFill>
                  <a:srgbClr val="FF0066"/>
                </a:solidFill>
              </a:rPr>
              <a:t>     </a:t>
            </a:r>
            <a:r>
              <a:rPr lang="uk-UA" altLang="ru-RU" sz="2800">
                <a:solidFill>
                  <a:srgbClr val="ECFAED"/>
                </a:solidFill>
                <a:latin typeface="Showcard Gothic" panose="04020904020102020604" pitchFamily="82" charset="0"/>
              </a:rPr>
              <a:t>Як досягти творчої співпраці вчителя і учня?</a:t>
            </a:r>
            <a:endParaRPr lang="en-US" altLang="ru-RU" sz="2800">
              <a:solidFill>
                <a:srgbClr val="ECFAED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1900" name="Rectangle 44">
            <a:extLst>
              <a:ext uri="{FF2B5EF4-FFF2-40B4-BE49-F238E27FC236}">
                <a16:creationId xmlns:a16="http://schemas.microsoft.com/office/drawing/2014/main" id="{E2D75B49-3F9A-4E15-807C-35159843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1116013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21901" name="Rectangle 45">
            <a:extLst>
              <a:ext uri="{FF2B5EF4-FFF2-40B4-BE49-F238E27FC236}">
                <a16:creationId xmlns:a16="http://schemas.microsoft.com/office/drawing/2014/main" id="{060B582A-2ECA-4DD8-870D-5603DC5EA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1800" y="1125538"/>
            <a:ext cx="1187450" cy="57324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sp>
        <p:nvSpPr>
          <p:cNvPr id="121902" name="Rectangle 111">
            <a:extLst>
              <a:ext uri="{FF2B5EF4-FFF2-40B4-BE49-F238E27FC236}">
                <a16:creationId xmlns:a16="http://schemas.microsoft.com/office/drawing/2014/main" id="{7A3FD02F-3A0F-46A5-928E-141C552A9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420938"/>
            <a:ext cx="6661150" cy="1076325"/>
          </a:xfrm>
          <a:prstGeom prst="rect">
            <a:avLst/>
          </a:prstGeom>
          <a:solidFill>
            <a:schemeClr val="hlink"/>
          </a:solidFill>
          <a:ln w="952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>
                <a:solidFill>
                  <a:srgbClr val="FF0066"/>
                </a:solidFill>
              </a:rPr>
              <a:t>     </a:t>
            </a:r>
            <a:r>
              <a:rPr lang="uk-UA" altLang="ru-RU" sz="3200">
                <a:solidFill>
                  <a:schemeClr val="accent2"/>
                </a:solidFill>
                <a:latin typeface="Showcard Gothic" panose="04020904020102020604" pitchFamily="82" charset="0"/>
              </a:rPr>
              <a:t>Як розвивати творчі здібності учнів?</a:t>
            </a:r>
            <a:endParaRPr lang="en-US" altLang="ru-RU" sz="3200">
              <a:solidFill>
                <a:schemeClr val="accent2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1903" name="Rectangle 111">
            <a:extLst>
              <a:ext uri="{FF2B5EF4-FFF2-40B4-BE49-F238E27FC236}">
                <a16:creationId xmlns:a16="http://schemas.microsoft.com/office/drawing/2014/main" id="{1526A1B8-C09D-4873-B742-2BBE3A71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573463"/>
            <a:ext cx="6661150" cy="955675"/>
          </a:xfrm>
          <a:prstGeom prst="rect">
            <a:avLst/>
          </a:prstGeom>
          <a:solidFill>
            <a:srgbClr val="EC725A"/>
          </a:solidFill>
          <a:ln w="952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C725A"/>
            </a:extrusionClr>
            <a:contourClr>
              <a:srgbClr val="EC725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>
                <a:solidFill>
                  <a:srgbClr val="FF0066"/>
                </a:solidFill>
              </a:rPr>
              <a:t>     </a:t>
            </a:r>
            <a:r>
              <a:rPr lang="uk-UA" altLang="ru-RU" sz="2800">
                <a:solidFill>
                  <a:srgbClr val="140159"/>
                </a:solidFill>
                <a:latin typeface="Showcard Gothic" panose="04020904020102020604" pitchFamily="82" charset="0"/>
              </a:rPr>
              <a:t>Як сформувати креативну особистість?</a:t>
            </a:r>
            <a:endParaRPr lang="en-US" altLang="ru-RU" sz="2800">
              <a:solidFill>
                <a:srgbClr val="140159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1904" name="Rectangle 111">
            <a:extLst>
              <a:ext uri="{FF2B5EF4-FFF2-40B4-BE49-F238E27FC236}">
                <a16:creationId xmlns:a16="http://schemas.microsoft.com/office/drawing/2014/main" id="{D83B8745-1B79-4DA2-973F-99C8B8CE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81525"/>
            <a:ext cx="6661150" cy="955675"/>
          </a:xfrm>
          <a:prstGeom prst="rect">
            <a:avLst/>
          </a:prstGeom>
          <a:solidFill>
            <a:srgbClr val="CCCC00"/>
          </a:solidFill>
          <a:ln w="952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  <a:contourClr>
              <a:srgbClr val="CC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>
                <a:solidFill>
                  <a:srgbClr val="FF0066"/>
                </a:solidFill>
              </a:rPr>
              <a:t>     </a:t>
            </a:r>
            <a:r>
              <a:rPr lang="uk-UA" altLang="ru-RU" sz="2800">
                <a:solidFill>
                  <a:schemeClr val="tx1"/>
                </a:solidFill>
                <a:latin typeface="Showcard Gothic" panose="04020904020102020604" pitchFamily="82" charset="0"/>
              </a:rPr>
              <a:t>Як зробити кожен урок словесності цікавим?</a:t>
            </a:r>
            <a:endParaRPr lang="en-US" altLang="ru-RU" sz="2800">
              <a:solidFill>
                <a:schemeClr val="tx1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1905" name="Rectangle 111">
            <a:extLst>
              <a:ext uri="{FF2B5EF4-FFF2-40B4-BE49-F238E27FC236}">
                <a16:creationId xmlns:a16="http://schemas.microsoft.com/office/drawing/2014/main" id="{1A6FA177-DFC2-4193-B2EE-A61C83E7B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68413"/>
            <a:ext cx="6661150" cy="955675"/>
          </a:xfrm>
          <a:prstGeom prst="rect">
            <a:avLst/>
          </a:prstGeom>
          <a:solidFill>
            <a:srgbClr val="CCFF66"/>
          </a:solidFill>
          <a:ln w="952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66"/>
            </a:extrusionClr>
            <a:contourClr>
              <a:srgbClr val="CC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>
                <a:solidFill>
                  <a:srgbClr val="FF0066"/>
                </a:solidFill>
              </a:rPr>
              <a:t>     </a:t>
            </a:r>
            <a:r>
              <a:rPr lang="uk-UA" altLang="ru-RU" sz="2800">
                <a:solidFill>
                  <a:srgbClr val="020BBE"/>
                </a:solidFill>
                <a:latin typeface="Showcard Gothic" panose="04020904020102020604" pitchFamily="82" charset="0"/>
              </a:rPr>
              <a:t>Які педагогічні технології доцільно обрати?</a:t>
            </a:r>
            <a:endParaRPr lang="en-US" altLang="ru-RU" sz="2800">
              <a:solidFill>
                <a:srgbClr val="020BBE"/>
              </a:solidFill>
              <a:latin typeface="Showcard Gothic" panose="04020904020102020604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>
            <a:extLst>
              <a:ext uri="{FF2B5EF4-FFF2-40B4-BE49-F238E27FC236}">
                <a16:creationId xmlns:a16="http://schemas.microsoft.com/office/drawing/2014/main" id="{ACDD8149-4AF2-4B67-A212-BCE55F4FC7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388350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     </a:t>
            </a:r>
            <a:endParaRPr lang="uk-UA" altLang="ru-RU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24CC6-828D-4B4C-BF6D-FE9BB17F9E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650" y="476250"/>
            <a:ext cx="8388350" cy="6381750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Пріоритетними є сучасні педагогічні технології, які забезпечують активні форми діяльності учнів, залучають їх до творчого процесу пізнання, дослідження проблем, формування власної думки.  </a:t>
            </a:r>
            <a:endParaRPr lang="en-US" altLang="ru-RU" sz="3200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marL="0" indent="0"/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При проведенні уроків доцільно  запроваджувати  інтерактивні,  інформаційно-комунікаційні, проєктну технології навчання, технології розвитку творчої особистості і створення ситуації успіху.</a:t>
            </a:r>
            <a:endParaRPr lang="ru-RU" altLang="ru-RU" sz="3200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uk-UA" altLang="ru-RU" sz="32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9CAC81A2-D0B1-4ACB-8A73-26B41F2DB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>
            <a:extLst>
              <a:ext uri="{FF2B5EF4-FFF2-40B4-BE49-F238E27FC236}">
                <a16:creationId xmlns:a16="http://schemas.microsoft.com/office/drawing/2014/main" id="{7A6CD050-BDD8-4526-8DC9-AC72939DFF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2800">
                <a:solidFill>
                  <a:schemeClr val="tx2"/>
                </a:solidFill>
                <a:latin typeface="Showcard Gothic" panose="04020904020102020604" pitchFamily="82" charset="0"/>
              </a:rPr>
              <a:t>                      </a:t>
            </a:r>
            <a:r>
              <a:rPr lang="ru-RU" altLang="ru-RU" sz="2800">
                <a:latin typeface="Showcard Gothic" panose="04020904020102020604" pitchFamily="82" charset="0"/>
              </a:rPr>
              <a:t>МЕТА ТА ЗАВДАННЯ </a:t>
            </a:r>
            <a:br>
              <a:rPr lang="ru-RU" altLang="ru-RU" sz="2800">
                <a:latin typeface="Showcard Gothic" panose="04020904020102020604" pitchFamily="82" charset="0"/>
              </a:rPr>
            </a:br>
            <a:r>
              <a:rPr lang="ru-RU" altLang="ru-RU" sz="2800">
                <a:latin typeface="Showcard Gothic" panose="04020904020102020604" pitchFamily="82" charset="0"/>
              </a:rPr>
              <a:t>            ПРОЄКТНОЇ   ТЕХНОЛОГІЇ:</a:t>
            </a:r>
            <a:endParaRPr lang="uk-UA" altLang="ru-RU" sz="2800">
              <a:solidFill>
                <a:schemeClr val="tx2"/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43AB6-6493-4512-9497-DB25BB72B0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750" y="1052513"/>
            <a:ext cx="8604250" cy="5805487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/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не тільки передати учням суму знань, а ще й навчити здобувати ці знання самостійно, застосовуючи їх для розв’язання нових пізнавальних і практичних завдань;</a:t>
            </a:r>
          </a:p>
          <a:p>
            <a:pPr marL="0" indent="0"/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сприяти формуванню в учнів комунікативних навичок;</a:t>
            </a:r>
          </a:p>
          <a:p>
            <a:pPr marL="0" indent="0"/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прищепити учням уміння користуватися дослідницькими прийомами: збирання інформації, аналізу з різних точок зору, висування гіпотез, вміння роботи висновки</a:t>
            </a:r>
            <a:r>
              <a:rPr lang="uk-UA" altLang="ru-RU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41A3DACE-3D02-4C8F-BB18-5D126192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Заголовок 1">
            <a:extLst>
              <a:ext uri="{FF2B5EF4-FFF2-40B4-BE49-F238E27FC236}">
                <a16:creationId xmlns:a16="http://schemas.microsoft.com/office/drawing/2014/main" id="{9C17C2AB-CB36-444B-85F5-A6A784D6E6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765175"/>
          </a:xfrm>
          <a:gradFill rotWithShape="1">
            <a:gsLst>
              <a:gs pos="0">
                <a:srgbClr val="43044E">
                  <a:gamma/>
                  <a:shade val="46275"/>
                  <a:invGamma/>
                </a:srgbClr>
              </a:gs>
              <a:gs pos="100000">
                <a:srgbClr val="43044E"/>
              </a:gs>
            </a:gsLst>
            <a:lin ang="54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43044E"/>
            </a:extrusionClr>
            <a:contourClr>
              <a:srgbClr val="43044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uk-UA" altLang="ru-RU" sz="3200">
                <a:solidFill>
                  <a:schemeClr val="tx2"/>
                </a:solidFill>
                <a:latin typeface="Showcard Gothic" panose="04020904020102020604" pitchFamily="82" charset="0"/>
              </a:rPr>
              <a:t>       </a:t>
            </a:r>
            <a:r>
              <a:rPr lang="uk-UA" altLang="ru-RU">
                <a:latin typeface="Showcard Gothic" panose="04020904020102020604" pitchFamily="82" charset="0"/>
              </a:rPr>
              <a:t>ОРГАНІЗАЦІЯ ПРОЄКТУ: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F9AB0-FB05-4388-B495-DE78FCF411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5000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ознайомити учнів із критеріями оцінювання їхньої роботи в проєкті;</a:t>
            </a: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 разом із учнями дібраний для проєкту матеріал, надати рекомендації для подальшої роботи;</a:t>
            </a: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організувати самостійну роботу школярів;</a:t>
            </a: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обговорити з учнями майбутню форму подання результатів проєкту 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презентація, публікація, вебсайт, журнал, газета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);</a:t>
            </a:r>
            <a:endParaRPr lang="uk-UA" altLang="ru-RU" sz="2400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Оцінити учнівські проєкти;</a:t>
            </a: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провести оцінювання проєкту загалом, отримати відгуки про те, наскільки вдалим він був 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власні висновки, висновки учнів</a:t>
            </a: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</a:rPr>
              <a:t>);</a:t>
            </a:r>
            <a:endParaRPr lang="uk-UA" altLang="ru-RU" sz="2400">
              <a:solidFill>
                <a:schemeClr val="tx2"/>
              </a:solidFill>
              <a:latin typeface="Showcard Gothic" panose="04020904020102020604" pitchFamily="82" charset="0"/>
            </a:endParaRP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провести виставку кращих робіт;</a:t>
            </a: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використати результати реалізованого </a:t>
            </a:r>
          </a:p>
          <a:p>
            <a:pPr marL="533400" indent="-533400"/>
            <a:r>
              <a:rPr lang="uk-UA" altLang="ru-RU" sz="2400">
                <a:solidFill>
                  <a:schemeClr val="tx2"/>
                </a:solidFill>
                <a:latin typeface="Showcard Gothic" panose="04020904020102020604" pitchFamily="82" charset="0"/>
              </a:rPr>
              <a:t>проєкту на наступних уроках.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1E6C2C55-D640-485A-84CF-1117C2354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8313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pic>
        <p:nvPicPr>
          <p:cNvPr id="152581" name="Picture 5">
            <a:extLst>
              <a:ext uri="{FF2B5EF4-FFF2-40B4-BE49-F238E27FC236}">
                <a16:creationId xmlns:a16="http://schemas.microsoft.com/office/drawing/2014/main" id="{FF5F4002-9262-441B-B5DD-750C8782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048250"/>
            <a:ext cx="2619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3642</TotalTime>
  <Words>1003</Words>
  <Application>Microsoft Office PowerPoint</Application>
  <PresentationFormat>Экран (4:3)</PresentationFormat>
  <Paragraphs>123</Paragraphs>
  <Slides>16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Verdana</vt:lpstr>
      <vt:lpstr>Wingdings</vt:lpstr>
      <vt:lpstr>Calibri</vt:lpstr>
      <vt:lpstr>Showcard Gothic</vt:lpstr>
      <vt:lpstr>Times New Roman</vt:lpstr>
      <vt:lpstr>cdb2004112l</vt:lpstr>
      <vt:lpstr>Adobe Photoshop Image</vt:lpstr>
      <vt:lpstr> КОМУНАЛЬНА УСТАНОВА “ЗАРІЧНЕНСЬКИЙ ЦЕНТР ПРОФЕСІЙНОГО РОЗВИТКУ ПЕДАГОГІЧНИХ ПРАЦІВНИКІВ” </vt:lpstr>
      <vt:lpstr>Презентация PowerPoint</vt:lpstr>
      <vt:lpstr>     УСПІШНИЙ ВЧИТЕЛЬ – УСПІШНИЙ УЧЕНЬ</vt:lpstr>
      <vt:lpstr>     УЧИТЕЛЬ НОВОЇ УКРАЇНСЬКОЇ ШКОЛИ       </vt:lpstr>
      <vt:lpstr>     УЧИТЕЛЬ – ГОЛОВНИЙ ПОМІЧНИК :       МЕНТОР, НАСТАВНИК …</vt:lpstr>
      <vt:lpstr>               АКТУАЛЬНІ ПИТАННЯ:</vt:lpstr>
      <vt:lpstr>     </vt:lpstr>
      <vt:lpstr>                      МЕТА ТА ЗАВДАННЯ              ПРОЄКТНОЇ   ТЕХНОЛОГІЇ:</vt:lpstr>
      <vt:lpstr>       ОРГАНІЗАЦІЯ ПРОЄКТУ:</vt:lpstr>
      <vt:lpstr>  МЕТОД  ДОЗВОЛЯЄ: </vt:lpstr>
      <vt:lpstr>  МЕТОД  ДОЗВОЛЯЄ: </vt:lpstr>
      <vt:lpstr>       ДЛЯ УСПІШНОЇ РЕАЛІЗАЦІЇ ПРОЄКТУ                НЕОБХІДНІ ТАКІ УМОВИ:</vt:lpstr>
      <vt:lpstr>  УСПІШНА РЕАЛІЗАЦІЯ ТЕХНОЛОГІЇ       ПРОЄКТНОГО НАВЧАННЯ:</vt:lpstr>
      <vt:lpstr>  УСПІШНА РЕАЛІЗАЦІЯ ТЕХНОЛОГІЇ       ПРОЄКТНОГО НАВЧАННЯ:</vt:lpstr>
      <vt:lpstr>     РЕФЛЕКСИВНИЙ ЕТАП</vt:lpstr>
      <vt:lpstr> КОМУНАЛЬНА УСТАНОВА “ЗАРІЧНЕНСЬКИЙ ЦЕНТР ПРОФЕСІЙНОГО РОЗРОЗВИТКУ ПЕДАГОГІЧНИХ ПРАЦІВНИКІВ”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 вчителя української мови та літератури Зеленогайського НВК Томаківського району  Дніпропетровської області Приходько Надії Григорівни</dc:title>
  <dc:creator>Пользователь</dc:creator>
  <cp:lastModifiedBy>Admin</cp:lastModifiedBy>
  <cp:revision>144</cp:revision>
  <dcterms:created xsi:type="dcterms:W3CDTF">2011-12-07T18:29:28Z</dcterms:created>
  <dcterms:modified xsi:type="dcterms:W3CDTF">2021-06-08T14:34:11Z</dcterms:modified>
</cp:coreProperties>
</file>