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5"/>
  </p:notesMasterIdLst>
  <p:sldIdLst>
    <p:sldId id="260" r:id="rId2"/>
    <p:sldId id="259" r:id="rId3"/>
    <p:sldId id="265" r:id="rId4"/>
    <p:sldId id="264" r:id="rId5"/>
    <p:sldId id="263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BB657-F1BB-4C8E-8B1E-7E75D8A8364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50C84D-8B57-4C89-A764-8241693E766E}">
      <dgm:prSet phldrT="[Текст]"/>
      <dgm:spPr/>
      <dgm:t>
        <a:bodyPr/>
        <a:lstStyle/>
        <a:p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Творчі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b="1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A7DA421-C553-4C83-8D31-C6B54E073D73}" type="parTrans" cxnId="{DA20A2A4-8006-426C-82AE-F19D8F9A9836}">
      <dgm:prSet/>
      <dgm:spPr/>
      <dgm:t>
        <a:bodyPr/>
        <a:lstStyle/>
        <a:p>
          <a:endParaRPr lang="ru-RU"/>
        </a:p>
      </dgm:t>
    </dgm:pt>
    <dgm:pt modelId="{860B61FE-92E5-4BA4-A960-66ED89D25B13}" type="sibTrans" cxnId="{DA20A2A4-8006-426C-82AE-F19D8F9A9836}">
      <dgm:prSet/>
      <dgm:spPr/>
      <dgm:t>
        <a:bodyPr/>
        <a:lstStyle/>
        <a:p>
          <a:endParaRPr lang="ru-RU"/>
        </a:p>
      </dgm:t>
    </dgm:pt>
    <dgm:pt modelId="{E8C456F7-6AF3-4CEA-ACF8-F14AA254818C}">
      <dgm:prSet phldrT="[Текст]"/>
      <dgm:spPr/>
      <dgm:t>
        <a:bodyPr/>
        <a:lstStyle/>
        <a:p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Пригодницькі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ігрові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dirty="0"/>
        </a:p>
      </dgm:t>
    </dgm:pt>
    <dgm:pt modelId="{067068DD-6DED-4F6F-A8E2-D8FC39400A62}" type="parTrans" cxnId="{44287B5C-56A2-4DB6-9A2A-FE2A2B98A78E}">
      <dgm:prSet/>
      <dgm:spPr/>
      <dgm:t>
        <a:bodyPr/>
        <a:lstStyle/>
        <a:p>
          <a:endParaRPr lang="ru-RU"/>
        </a:p>
      </dgm:t>
    </dgm:pt>
    <dgm:pt modelId="{5B4057BA-B307-44E1-8233-B36C869A6B41}" type="sibTrans" cxnId="{44287B5C-56A2-4DB6-9A2A-FE2A2B98A78E}">
      <dgm:prSet/>
      <dgm:spPr/>
      <dgm:t>
        <a:bodyPr/>
        <a:lstStyle/>
        <a:p>
          <a:endParaRPr lang="ru-RU"/>
        </a:p>
      </dgm:t>
    </dgm:pt>
    <dgm:pt modelId="{57701391-505C-4DD1-86B7-A94AD7A6E1DE}">
      <dgm:prSet phldrT="[Текст]"/>
      <dgm:spPr/>
      <dgm:t>
        <a:bodyPr/>
        <a:lstStyle/>
        <a:p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Дослідницькі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</a:t>
          </a:r>
          <a:endParaRPr lang="ru-RU" dirty="0"/>
        </a:p>
      </dgm:t>
    </dgm:pt>
    <dgm:pt modelId="{2A7E3EBB-6E98-4465-A26B-C38401A5F4AE}" type="parTrans" cxnId="{FF324B2F-99C6-4967-B393-2589012C5DEA}">
      <dgm:prSet/>
      <dgm:spPr/>
      <dgm:t>
        <a:bodyPr/>
        <a:lstStyle/>
        <a:p>
          <a:endParaRPr lang="ru-RU"/>
        </a:p>
      </dgm:t>
    </dgm:pt>
    <dgm:pt modelId="{355F700D-CEBF-438B-A209-DE30B1165B5D}" type="sibTrans" cxnId="{FF324B2F-99C6-4967-B393-2589012C5DEA}">
      <dgm:prSet/>
      <dgm:spPr/>
      <dgm:t>
        <a:bodyPr/>
        <a:lstStyle/>
        <a:p>
          <a:endParaRPr lang="ru-RU"/>
        </a:p>
      </dgm:t>
    </dgm:pt>
    <dgm:pt modelId="{BA7319F5-E5BC-45E4-B890-BF5E68C945E1}">
      <dgm:prSet phldrT="[Текст]"/>
      <dgm:spPr/>
      <dgm:t>
        <a:bodyPr/>
        <a:lstStyle/>
        <a:p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Інформаційні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dirty="0"/>
        </a:p>
      </dgm:t>
    </dgm:pt>
    <dgm:pt modelId="{B2F6CEE9-B62E-4311-8D30-5B38579036FD}" type="parTrans" cxnId="{DFF7661E-B6A9-47A4-815D-829AE100AE10}">
      <dgm:prSet/>
      <dgm:spPr/>
      <dgm:t>
        <a:bodyPr/>
        <a:lstStyle/>
        <a:p>
          <a:endParaRPr lang="ru-RU"/>
        </a:p>
      </dgm:t>
    </dgm:pt>
    <dgm:pt modelId="{3EF1D1DB-EAB3-4D13-AEB2-3F43A1B0DFBD}" type="sibTrans" cxnId="{DFF7661E-B6A9-47A4-815D-829AE100AE10}">
      <dgm:prSet/>
      <dgm:spPr/>
      <dgm:t>
        <a:bodyPr/>
        <a:lstStyle/>
        <a:p>
          <a:endParaRPr lang="ru-RU"/>
        </a:p>
      </dgm:t>
    </dgm:pt>
    <dgm:pt modelId="{2FF204EC-FC80-44DA-8521-6AEF242BFE78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Практико-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орієнтовані</a:t>
          </a:r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dirty="0"/>
        </a:p>
      </dgm:t>
    </dgm:pt>
    <dgm:pt modelId="{D04FFABF-C497-457B-8A46-66010A7BBBD8}" type="parTrans" cxnId="{D1EC0A7E-CCF9-4AF5-9576-9C2ADED365E6}">
      <dgm:prSet/>
      <dgm:spPr/>
      <dgm:t>
        <a:bodyPr/>
        <a:lstStyle/>
        <a:p>
          <a:endParaRPr lang="ru-RU"/>
        </a:p>
      </dgm:t>
    </dgm:pt>
    <dgm:pt modelId="{A2FB873B-6685-4A6E-A23E-6D331E9F06EC}" type="sibTrans" cxnId="{D1EC0A7E-CCF9-4AF5-9576-9C2ADED365E6}">
      <dgm:prSet/>
      <dgm:spPr/>
      <dgm:t>
        <a:bodyPr/>
        <a:lstStyle/>
        <a:p>
          <a:endParaRPr lang="ru-RU"/>
        </a:p>
      </dgm:t>
    </dgm:pt>
    <dgm:pt modelId="{30D2511F-3402-48FE-842F-90007B6D478E}" type="pres">
      <dgm:prSet presAssocID="{191BB657-F1BB-4C8E-8B1E-7E75D8A836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6ECF8-AD9B-4C6B-A043-2AFFE2D3CB15}" type="pres">
      <dgm:prSet presAssocID="{3A50C84D-8B57-4C89-A764-8241693E766E}" presName="comp" presStyleCnt="0"/>
      <dgm:spPr/>
    </dgm:pt>
    <dgm:pt modelId="{2D95503A-35E2-478E-8B95-CCFFD8C13355}" type="pres">
      <dgm:prSet presAssocID="{3A50C84D-8B57-4C89-A764-8241693E766E}" presName="box" presStyleLbl="node1" presStyleIdx="0" presStyleCnt="5" custLinFactNeighborX="-1648" custLinFactNeighborY="-51108"/>
      <dgm:spPr/>
      <dgm:t>
        <a:bodyPr/>
        <a:lstStyle/>
        <a:p>
          <a:endParaRPr lang="ru-RU"/>
        </a:p>
      </dgm:t>
    </dgm:pt>
    <dgm:pt modelId="{1528B9BC-39AF-456E-B2AD-8E4B385EF640}" type="pres">
      <dgm:prSet presAssocID="{3A50C84D-8B57-4C89-A764-8241693E766E}" presName="img" presStyleLbl="fgImgPlace1" presStyleIdx="0" presStyleCnt="5" custScaleX="574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80781C-4F25-46D9-9752-492A9EA50A51}" type="pres">
      <dgm:prSet presAssocID="{3A50C84D-8B57-4C89-A764-8241693E76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0C787-D52A-4381-B82E-CBAF260CDD96}" type="pres">
      <dgm:prSet presAssocID="{860B61FE-92E5-4BA4-A960-66ED89D25B13}" presName="spacer" presStyleCnt="0"/>
      <dgm:spPr/>
    </dgm:pt>
    <dgm:pt modelId="{4CB38C54-315E-4AFD-8BB4-6CC8C512F273}" type="pres">
      <dgm:prSet presAssocID="{E8C456F7-6AF3-4CEA-ACF8-F14AA254818C}" presName="comp" presStyleCnt="0"/>
      <dgm:spPr/>
    </dgm:pt>
    <dgm:pt modelId="{74F8061F-A31C-4136-A832-122E2E91B817}" type="pres">
      <dgm:prSet presAssocID="{E8C456F7-6AF3-4CEA-ACF8-F14AA254818C}" presName="box" presStyleLbl="node1" presStyleIdx="1" presStyleCnt="5"/>
      <dgm:spPr/>
      <dgm:t>
        <a:bodyPr/>
        <a:lstStyle/>
        <a:p>
          <a:endParaRPr lang="ru-RU"/>
        </a:p>
      </dgm:t>
    </dgm:pt>
    <dgm:pt modelId="{0D55E7BA-486D-4BD6-AC8D-99C874001C48}" type="pres">
      <dgm:prSet presAssocID="{E8C456F7-6AF3-4CEA-ACF8-F14AA254818C}" presName="img" presStyleLbl="fgImgPlace1" presStyleIdx="1" presStyleCnt="5" custScaleX="5742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62EA9F-E10B-4F63-925D-72161CBD4195}" type="pres">
      <dgm:prSet presAssocID="{E8C456F7-6AF3-4CEA-ACF8-F14AA254818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F107E-EFD3-4D80-941E-7EE6C263323D}" type="pres">
      <dgm:prSet presAssocID="{5B4057BA-B307-44E1-8233-B36C869A6B41}" presName="spacer" presStyleCnt="0"/>
      <dgm:spPr/>
    </dgm:pt>
    <dgm:pt modelId="{A57764F1-4694-4445-94EF-94149ABADE62}" type="pres">
      <dgm:prSet presAssocID="{BA7319F5-E5BC-45E4-B890-BF5E68C945E1}" presName="comp" presStyleCnt="0"/>
      <dgm:spPr/>
    </dgm:pt>
    <dgm:pt modelId="{AAD05160-1B7C-4AFF-9C50-A2A8AF202859}" type="pres">
      <dgm:prSet presAssocID="{BA7319F5-E5BC-45E4-B890-BF5E68C945E1}" presName="box" presStyleLbl="node1" presStyleIdx="2" presStyleCnt="5"/>
      <dgm:spPr/>
      <dgm:t>
        <a:bodyPr/>
        <a:lstStyle/>
        <a:p>
          <a:endParaRPr lang="ru-RU"/>
        </a:p>
      </dgm:t>
    </dgm:pt>
    <dgm:pt modelId="{17A7D347-CCDC-4239-9CF1-1A9B1CAD5A8B}" type="pres">
      <dgm:prSet presAssocID="{BA7319F5-E5BC-45E4-B890-BF5E68C945E1}" presName="img" presStyleLbl="fgImgPlace1" presStyleIdx="2" presStyleCnt="5" custScaleX="5742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B72093-4053-4145-817D-916D34E61865}" type="pres">
      <dgm:prSet presAssocID="{BA7319F5-E5BC-45E4-B890-BF5E68C945E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57E1D-7C21-4040-A881-834874401905}" type="pres">
      <dgm:prSet presAssocID="{3EF1D1DB-EAB3-4D13-AEB2-3F43A1B0DFBD}" presName="spacer" presStyleCnt="0"/>
      <dgm:spPr/>
    </dgm:pt>
    <dgm:pt modelId="{1D369E0C-CB1F-45DA-97BC-4513753CE5FB}" type="pres">
      <dgm:prSet presAssocID="{2FF204EC-FC80-44DA-8521-6AEF242BFE78}" presName="comp" presStyleCnt="0"/>
      <dgm:spPr/>
    </dgm:pt>
    <dgm:pt modelId="{5474A2F7-C717-4D9C-9119-D06B9B4614DD}" type="pres">
      <dgm:prSet presAssocID="{2FF204EC-FC80-44DA-8521-6AEF242BFE78}" presName="box" presStyleLbl="node1" presStyleIdx="3" presStyleCnt="5"/>
      <dgm:spPr/>
      <dgm:t>
        <a:bodyPr/>
        <a:lstStyle/>
        <a:p>
          <a:endParaRPr lang="ru-RU"/>
        </a:p>
      </dgm:t>
    </dgm:pt>
    <dgm:pt modelId="{C88BE48A-31F9-45F4-B1B3-361FA6E549B8}" type="pres">
      <dgm:prSet presAssocID="{2FF204EC-FC80-44DA-8521-6AEF242BFE78}" presName="img" presStyleLbl="fgImgPlace1" presStyleIdx="3" presStyleCnt="5" custScaleX="574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0024801-059E-4765-890C-257F71AFB358}" type="pres">
      <dgm:prSet presAssocID="{2FF204EC-FC80-44DA-8521-6AEF242BFE7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E4F13-2846-468E-9659-2EDAA815C5F9}" type="pres">
      <dgm:prSet presAssocID="{A2FB873B-6685-4A6E-A23E-6D331E9F06EC}" presName="spacer" presStyleCnt="0"/>
      <dgm:spPr/>
    </dgm:pt>
    <dgm:pt modelId="{D50BB861-7945-4DB1-86CA-6874ECB8AF4E}" type="pres">
      <dgm:prSet presAssocID="{57701391-505C-4DD1-86B7-A94AD7A6E1DE}" presName="comp" presStyleCnt="0"/>
      <dgm:spPr/>
    </dgm:pt>
    <dgm:pt modelId="{10F9BBA4-FCA5-4FAA-A324-2B1425985A29}" type="pres">
      <dgm:prSet presAssocID="{57701391-505C-4DD1-86B7-A94AD7A6E1DE}" presName="box" presStyleLbl="node1" presStyleIdx="4" presStyleCnt="5"/>
      <dgm:spPr/>
      <dgm:t>
        <a:bodyPr/>
        <a:lstStyle/>
        <a:p>
          <a:endParaRPr lang="ru-RU"/>
        </a:p>
      </dgm:t>
    </dgm:pt>
    <dgm:pt modelId="{A455DC0C-881D-4044-A17A-D410033902D5}" type="pres">
      <dgm:prSet presAssocID="{57701391-505C-4DD1-86B7-A94AD7A6E1DE}" presName="img" presStyleLbl="fgImgPlace1" presStyleIdx="4" presStyleCnt="5" custScaleX="5742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C31A3E-E8A6-4306-8F52-4C9EBEAC2E51}" type="pres">
      <dgm:prSet presAssocID="{57701391-505C-4DD1-86B7-A94AD7A6E1D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BF4EB-B71C-4E84-87E4-ADF2BA44180F}" type="presOf" srcId="{2FF204EC-FC80-44DA-8521-6AEF242BFE78}" destId="{5474A2F7-C717-4D9C-9119-D06B9B4614DD}" srcOrd="0" destOrd="0" presId="urn:microsoft.com/office/officeart/2005/8/layout/vList4#1"/>
    <dgm:cxn modelId="{44711EC5-B2B4-4305-AD12-09C53710ACEF}" type="presOf" srcId="{BA7319F5-E5BC-45E4-B890-BF5E68C945E1}" destId="{35B72093-4053-4145-817D-916D34E61865}" srcOrd="1" destOrd="0" presId="urn:microsoft.com/office/officeart/2005/8/layout/vList4#1"/>
    <dgm:cxn modelId="{24FA22DE-60A7-46C3-8038-B8658D0C6E16}" type="presOf" srcId="{191BB657-F1BB-4C8E-8B1E-7E75D8A8364B}" destId="{30D2511F-3402-48FE-842F-90007B6D478E}" srcOrd="0" destOrd="0" presId="urn:microsoft.com/office/officeart/2005/8/layout/vList4#1"/>
    <dgm:cxn modelId="{DCFBF588-C43E-4B0E-B12D-4CEADB7DA26D}" type="presOf" srcId="{BA7319F5-E5BC-45E4-B890-BF5E68C945E1}" destId="{AAD05160-1B7C-4AFF-9C50-A2A8AF202859}" srcOrd="0" destOrd="0" presId="urn:microsoft.com/office/officeart/2005/8/layout/vList4#1"/>
    <dgm:cxn modelId="{47A09F7F-4E0A-456B-94ED-BD63F6C868EC}" type="presOf" srcId="{3A50C84D-8B57-4C89-A764-8241693E766E}" destId="{3480781C-4F25-46D9-9752-492A9EA50A51}" srcOrd="1" destOrd="0" presId="urn:microsoft.com/office/officeart/2005/8/layout/vList4#1"/>
    <dgm:cxn modelId="{DAF379D5-951A-4827-81D6-D854E83A71A3}" type="presOf" srcId="{3A50C84D-8B57-4C89-A764-8241693E766E}" destId="{2D95503A-35E2-478E-8B95-CCFFD8C13355}" srcOrd="0" destOrd="0" presId="urn:microsoft.com/office/officeart/2005/8/layout/vList4#1"/>
    <dgm:cxn modelId="{DFF7661E-B6A9-47A4-815D-829AE100AE10}" srcId="{191BB657-F1BB-4C8E-8B1E-7E75D8A8364B}" destId="{BA7319F5-E5BC-45E4-B890-BF5E68C945E1}" srcOrd="2" destOrd="0" parTransId="{B2F6CEE9-B62E-4311-8D30-5B38579036FD}" sibTransId="{3EF1D1DB-EAB3-4D13-AEB2-3F43A1B0DFBD}"/>
    <dgm:cxn modelId="{44287B5C-56A2-4DB6-9A2A-FE2A2B98A78E}" srcId="{191BB657-F1BB-4C8E-8B1E-7E75D8A8364B}" destId="{E8C456F7-6AF3-4CEA-ACF8-F14AA254818C}" srcOrd="1" destOrd="0" parTransId="{067068DD-6DED-4F6F-A8E2-D8FC39400A62}" sibTransId="{5B4057BA-B307-44E1-8233-B36C869A6B41}"/>
    <dgm:cxn modelId="{C01EF34A-EF9C-4CC5-B04E-B9402014B916}" type="presOf" srcId="{2FF204EC-FC80-44DA-8521-6AEF242BFE78}" destId="{70024801-059E-4765-890C-257F71AFB358}" srcOrd="1" destOrd="0" presId="urn:microsoft.com/office/officeart/2005/8/layout/vList4#1"/>
    <dgm:cxn modelId="{D1EC0A7E-CCF9-4AF5-9576-9C2ADED365E6}" srcId="{191BB657-F1BB-4C8E-8B1E-7E75D8A8364B}" destId="{2FF204EC-FC80-44DA-8521-6AEF242BFE78}" srcOrd="3" destOrd="0" parTransId="{D04FFABF-C497-457B-8A46-66010A7BBBD8}" sibTransId="{A2FB873B-6685-4A6E-A23E-6D331E9F06EC}"/>
    <dgm:cxn modelId="{DA20A2A4-8006-426C-82AE-F19D8F9A9836}" srcId="{191BB657-F1BB-4C8E-8B1E-7E75D8A8364B}" destId="{3A50C84D-8B57-4C89-A764-8241693E766E}" srcOrd="0" destOrd="0" parTransId="{5A7DA421-C553-4C83-8D31-C6B54E073D73}" sibTransId="{860B61FE-92E5-4BA4-A960-66ED89D25B13}"/>
    <dgm:cxn modelId="{E602079E-F8E2-43A6-A2D0-AB61017978D1}" type="presOf" srcId="{57701391-505C-4DD1-86B7-A94AD7A6E1DE}" destId="{09C31A3E-E8A6-4306-8F52-4C9EBEAC2E51}" srcOrd="1" destOrd="0" presId="urn:microsoft.com/office/officeart/2005/8/layout/vList4#1"/>
    <dgm:cxn modelId="{E736B6DF-797A-4F8F-8FD7-D035A95A41B2}" type="presOf" srcId="{E8C456F7-6AF3-4CEA-ACF8-F14AA254818C}" destId="{8962EA9F-E10B-4F63-925D-72161CBD4195}" srcOrd="1" destOrd="0" presId="urn:microsoft.com/office/officeart/2005/8/layout/vList4#1"/>
    <dgm:cxn modelId="{FF324B2F-99C6-4967-B393-2589012C5DEA}" srcId="{191BB657-F1BB-4C8E-8B1E-7E75D8A8364B}" destId="{57701391-505C-4DD1-86B7-A94AD7A6E1DE}" srcOrd="4" destOrd="0" parTransId="{2A7E3EBB-6E98-4465-A26B-C38401A5F4AE}" sibTransId="{355F700D-CEBF-438B-A209-DE30B1165B5D}"/>
    <dgm:cxn modelId="{61E4EFFA-EBD4-4EBA-B924-675FE7E2E53D}" type="presOf" srcId="{57701391-505C-4DD1-86B7-A94AD7A6E1DE}" destId="{10F9BBA4-FCA5-4FAA-A324-2B1425985A29}" srcOrd="0" destOrd="0" presId="urn:microsoft.com/office/officeart/2005/8/layout/vList4#1"/>
    <dgm:cxn modelId="{D2C30D3D-B47D-4F9E-A2B9-8CFE58B967C9}" type="presOf" srcId="{E8C456F7-6AF3-4CEA-ACF8-F14AA254818C}" destId="{74F8061F-A31C-4136-A832-122E2E91B817}" srcOrd="0" destOrd="0" presId="urn:microsoft.com/office/officeart/2005/8/layout/vList4#1"/>
    <dgm:cxn modelId="{D13C178D-A384-414C-B291-961DDE989206}" type="presParOf" srcId="{30D2511F-3402-48FE-842F-90007B6D478E}" destId="{B626ECF8-AD9B-4C6B-A043-2AFFE2D3CB15}" srcOrd="0" destOrd="0" presId="urn:microsoft.com/office/officeart/2005/8/layout/vList4#1"/>
    <dgm:cxn modelId="{94D58CBB-BA11-4D85-9872-41AFC5E6D49D}" type="presParOf" srcId="{B626ECF8-AD9B-4C6B-A043-2AFFE2D3CB15}" destId="{2D95503A-35E2-478E-8B95-CCFFD8C13355}" srcOrd="0" destOrd="0" presId="urn:microsoft.com/office/officeart/2005/8/layout/vList4#1"/>
    <dgm:cxn modelId="{5EDA3258-5FD1-40A9-A586-424D294F7519}" type="presParOf" srcId="{B626ECF8-AD9B-4C6B-A043-2AFFE2D3CB15}" destId="{1528B9BC-39AF-456E-B2AD-8E4B385EF640}" srcOrd="1" destOrd="0" presId="urn:microsoft.com/office/officeart/2005/8/layout/vList4#1"/>
    <dgm:cxn modelId="{FEFB3292-C22B-4B70-94E6-1AAE2C2528EA}" type="presParOf" srcId="{B626ECF8-AD9B-4C6B-A043-2AFFE2D3CB15}" destId="{3480781C-4F25-46D9-9752-492A9EA50A51}" srcOrd="2" destOrd="0" presId="urn:microsoft.com/office/officeart/2005/8/layout/vList4#1"/>
    <dgm:cxn modelId="{008E63D2-AD4A-4DF5-98FE-2363BF8838AF}" type="presParOf" srcId="{30D2511F-3402-48FE-842F-90007B6D478E}" destId="{17A0C787-D52A-4381-B82E-CBAF260CDD96}" srcOrd="1" destOrd="0" presId="urn:microsoft.com/office/officeart/2005/8/layout/vList4#1"/>
    <dgm:cxn modelId="{8A044435-8E29-44DB-B04B-B35C349A53E9}" type="presParOf" srcId="{30D2511F-3402-48FE-842F-90007B6D478E}" destId="{4CB38C54-315E-4AFD-8BB4-6CC8C512F273}" srcOrd="2" destOrd="0" presId="urn:microsoft.com/office/officeart/2005/8/layout/vList4#1"/>
    <dgm:cxn modelId="{FCCFA7EB-3085-4225-A754-2297873ED86E}" type="presParOf" srcId="{4CB38C54-315E-4AFD-8BB4-6CC8C512F273}" destId="{74F8061F-A31C-4136-A832-122E2E91B817}" srcOrd="0" destOrd="0" presId="urn:microsoft.com/office/officeart/2005/8/layout/vList4#1"/>
    <dgm:cxn modelId="{55F00AFF-B05A-44DC-9FB5-31D7393A95F0}" type="presParOf" srcId="{4CB38C54-315E-4AFD-8BB4-6CC8C512F273}" destId="{0D55E7BA-486D-4BD6-AC8D-99C874001C48}" srcOrd="1" destOrd="0" presId="urn:microsoft.com/office/officeart/2005/8/layout/vList4#1"/>
    <dgm:cxn modelId="{5B44A309-DA3F-446D-BD34-9BF62758D682}" type="presParOf" srcId="{4CB38C54-315E-4AFD-8BB4-6CC8C512F273}" destId="{8962EA9F-E10B-4F63-925D-72161CBD4195}" srcOrd="2" destOrd="0" presId="urn:microsoft.com/office/officeart/2005/8/layout/vList4#1"/>
    <dgm:cxn modelId="{E3B50464-9402-4FFC-A217-AFCEED0F4C24}" type="presParOf" srcId="{30D2511F-3402-48FE-842F-90007B6D478E}" destId="{298F107E-EFD3-4D80-941E-7EE6C263323D}" srcOrd="3" destOrd="0" presId="urn:microsoft.com/office/officeart/2005/8/layout/vList4#1"/>
    <dgm:cxn modelId="{A639E327-A523-4219-926A-5EDA739651FA}" type="presParOf" srcId="{30D2511F-3402-48FE-842F-90007B6D478E}" destId="{A57764F1-4694-4445-94EF-94149ABADE62}" srcOrd="4" destOrd="0" presId="urn:microsoft.com/office/officeart/2005/8/layout/vList4#1"/>
    <dgm:cxn modelId="{39305D5A-A570-4BC3-9B78-805D776BEDFD}" type="presParOf" srcId="{A57764F1-4694-4445-94EF-94149ABADE62}" destId="{AAD05160-1B7C-4AFF-9C50-A2A8AF202859}" srcOrd="0" destOrd="0" presId="urn:microsoft.com/office/officeart/2005/8/layout/vList4#1"/>
    <dgm:cxn modelId="{B8DEEBE0-DCF2-4D27-93A9-B2C63A6826A3}" type="presParOf" srcId="{A57764F1-4694-4445-94EF-94149ABADE62}" destId="{17A7D347-CCDC-4239-9CF1-1A9B1CAD5A8B}" srcOrd="1" destOrd="0" presId="urn:microsoft.com/office/officeart/2005/8/layout/vList4#1"/>
    <dgm:cxn modelId="{8032441C-C8DE-423D-A8D3-DAB85BCFB93B}" type="presParOf" srcId="{A57764F1-4694-4445-94EF-94149ABADE62}" destId="{35B72093-4053-4145-817D-916D34E61865}" srcOrd="2" destOrd="0" presId="urn:microsoft.com/office/officeart/2005/8/layout/vList4#1"/>
    <dgm:cxn modelId="{650DF78D-9FA7-42EB-BFE1-63128B28A0C2}" type="presParOf" srcId="{30D2511F-3402-48FE-842F-90007B6D478E}" destId="{3D257E1D-7C21-4040-A881-834874401905}" srcOrd="5" destOrd="0" presId="urn:microsoft.com/office/officeart/2005/8/layout/vList4#1"/>
    <dgm:cxn modelId="{B3EF4D02-C67C-4583-9121-A502A07E944C}" type="presParOf" srcId="{30D2511F-3402-48FE-842F-90007B6D478E}" destId="{1D369E0C-CB1F-45DA-97BC-4513753CE5FB}" srcOrd="6" destOrd="0" presId="urn:microsoft.com/office/officeart/2005/8/layout/vList4#1"/>
    <dgm:cxn modelId="{BD91F91E-9BC6-412D-A61E-1C1596BBCCAE}" type="presParOf" srcId="{1D369E0C-CB1F-45DA-97BC-4513753CE5FB}" destId="{5474A2F7-C717-4D9C-9119-D06B9B4614DD}" srcOrd="0" destOrd="0" presId="urn:microsoft.com/office/officeart/2005/8/layout/vList4#1"/>
    <dgm:cxn modelId="{0661B6BD-056E-403E-8C8D-FB9C52540C3E}" type="presParOf" srcId="{1D369E0C-CB1F-45DA-97BC-4513753CE5FB}" destId="{C88BE48A-31F9-45F4-B1B3-361FA6E549B8}" srcOrd="1" destOrd="0" presId="urn:microsoft.com/office/officeart/2005/8/layout/vList4#1"/>
    <dgm:cxn modelId="{88A16950-448E-47DD-A04D-BEA61D63847D}" type="presParOf" srcId="{1D369E0C-CB1F-45DA-97BC-4513753CE5FB}" destId="{70024801-059E-4765-890C-257F71AFB358}" srcOrd="2" destOrd="0" presId="urn:microsoft.com/office/officeart/2005/8/layout/vList4#1"/>
    <dgm:cxn modelId="{3313CBDB-08E1-403E-BA04-F5F1D73EAB2A}" type="presParOf" srcId="{30D2511F-3402-48FE-842F-90007B6D478E}" destId="{081E4F13-2846-468E-9659-2EDAA815C5F9}" srcOrd="7" destOrd="0" presId="urn:microsoft.com/office/officeart/2005/8/layout/vList4#1"/>
    <dgm:cxn modelId="{B042CC5A-9030-4ADB-BEDE-A072EC03B9B5}" type="presParOf" srcId="{30D2511F-3402-48FE-842F-90007B6D478E}" destId="{D50BB861-7945-4DB1-86CA-6874ECB8AF4E}" srcOrd="8" destOrd="0" presId="urn:microsoft.com/office/officeart/2005/8/layout/vList4#1"/>
    <dgm:cxn modelId="{D566EBF2-EE5C-462E-A70D-8DAA2001997E}" type="presParOf" srcId="{D50BB861-7945-4DB1-86CA-6874ECB8AF4E}" destId="{10F9BBA4-FCA5-4FAA-A324-2B1425985A29}" srcOrd="0" destOrd="0" presId="urn:microsoft.com/office/officeart/2005/8/layout/vList4#1"/>
    <dgm:cxn modelId="{0E79A532-A89C-429E-8F35-FB42117AA172}" type="presParOf" srcId="{D50BB861-7945-4DB1-86CA-6874ECB8AF4E}" destId="{A455DC0C-881D-4044-A17A-D410033902D5}" srcOrd="1" destOrd="0" presId="urn:microsoft.com/office/officeart/2005/8/layout/vList4#1"/>
    <dgm:cxn modelId="{E4C7576D-A4E5-45F9-B679-C49D0406D990}" type="presParOf" srcId="{D50BB861-7945-4DB1-86CA-6874ECB8AF4E}" destId="{09C31A3E-E8A6-4306-8F52-4C9EBEAC2E5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5503A-35E2-478E-8B95-CCFFD8C13355}">
      <dsp:nvSpPr>
        <dsp:cNvPr id="0" name=""/>
        <dsp:cNvSpPr/>
      </dsp:nvSpPr>
      <dsp:spPr>
        <a:xfrm>
          <a:off x="0" y="0"/>
          <a:ext cx="6552728" cy="84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Творчі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sz="2800" b="1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95081" y="0"/>
        <a:ext cx="5157646" cy="845358"/>
      </dsp:txXfrm>
    </dsp:sp>
    <dsp:sp modelId="{1528B9BC-39AF-456E-B2AD-8E4B385EF640}">
      <dsp:nvSpPr>
        <dsp:cNvPr id="0" name=""/>
        <dsp:cNvSpPr/>
      </dsp:nvSpPr>
      <dsp:spPr>
        <a:xfrm>
          <a:off x="363491" y="84535"/>
          <a:ext cx="752633" cy="676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061F-A31C-4136-A832-122E2E91B817}">
      <dsp:nvSpPr>
        <dsp:cNvPr id="0" name=""/>
        <dsp:cNvSpPr/>
      </dsp:nvSpPr>
      <dsp:spPr>
        <a:xfrm>
          <a:off x="0" y="929893"/>
          <a:ext cx="6552728" cy="84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Пригодницькі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ігрові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sz="2800" kern="1200" dirty="0"/>
        </a:p>
      </dsp:txBody>
      <dsp:txXfrm>
        <a:off x="1395081" y="929893"/>
        <a:ext cx="5157646" cy="845358"/>
      </dsp:txXfrm>
    </dsp:sp>
    <dsp:sp modelId="{0D55E7BA-486D-4BD6-AC8D-99C874001C48}">
      <dsp:nvSpPr>
        <dsp:cNvPr id="0" name=""/>
        <dsp:cNvSpPr/>
      </dsp:nvSpPr>
      <dsp:spPr>
        <a:xfrm>
          <a:off x="363491" y="1014429"/>
          <a:ext cx="752633" cy="676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05160-1B7C-4AFF-9C50-A2A8AF202859}">
      <dsp:nvSpPr>
        <dsp:cNvPr id="0" name=""/>
        <dsp:cNvSpPr/>
      </dsp:nvSpPr>
      <dsp:spPr>
        <a:xfrm>
          <a:off x="0" y="1859787"/>
          <a:ext cx="6552728" cy="84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Інформаційні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sz="2800" kern="1200" dirty="0"/>
        </a:p>
      </dsp:txBody>
      <dsp:txXfrm>
        <a:off x="1395081" y="1859787"/>
        <a:ext cx="5157646" cy="845358"/>
      </dsp:txXfrm>
    </dsp:sp>
    <dsp:sp modelId="{17A7D347-CCDC-4239-9CF1-1A9B1CAD5A8B}">
      <dsp:nvSpPr>
        <dsp:cNvPr id="0" name=""/>
        <dsp:cNvSpPr/>
      </dsp:nvSpPr>
      <dsp:spPr>
        <a:xfrm>
          <a:off x="363491" y="1944323"/>
          <a:ext cx="752633" cy="676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A2F7-C717-4D9C-9119-D06B9B4614DD}">
      <dsp:nvSpPr>
        <dsp:cNvPr id="0" name=""/>
        <dsp:cNvSpPr/>
      </dsp:nvSpPr>
      <dsp:spPr>
        <a:xfrm>
          <a:off x="0" y="2789681"/>
          <a:ext cx="6552728" cy="84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Практико-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орієнтовані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endParaRPr lang="ru-RU" sz="2800" kern="1200" dirty="0"/>
        </a:p>
      </dsp:txBody>
      <dsp:txXfrm>
        <a:off x="1395081" y="2789681"/>
        <a:ext cx="5157646" cy="845358"/>
      </dsp:txXfrm>
    </dsp:sp>
    <dsp:sp modelId="{C88BE48A-31F9-45F4-B1B3-361FA6E549B8}">
      <dsp:nvSpPr>
        <dsp:cNvPr id="0" name=""/>
        <dsp:cNvSpPr/>
      </dsp:nvSpPr>
      <dsp:spPr>
        <a:xfrm>
          <a:off x="363491" y="2874217"/>
          <a:ext cx="752633" cy="676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BBA4-FCA5-4FAA-A324-2B1425985A29}">
      <dsp:nvSpPr>
        <dsp:cNvPr id="0" name=""/>
        <dsp:cNvSpPr/>
      </dsp:nvSpPr>
      <dsp:spPr>
        <a:xfrm>
          <a:off x="0" y="3719575"/>
          <a:ext cx="6552728" cy="845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Дослідницькі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sz="28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проєкти</a:t>
          </a:r>
          <a:r>
            <a:rPr lang="ru-RU" sz="2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</a:t>
          </a:r>
          <a:endParaRPr lang="ru-RU" sz="2800" kern="1200" dirty="0"/>
        </a:p>
      </dsp:txBody>
      <dsp:txXfrm>
        <a:off x="1395081" y="3719575"/>
        <a:ext cx="5157646" cy="845358"/>
      </dsp:txXfrm>
    </dsp:sp>
    <dsp:sp modelId="{A455DC0C-881D-4044-A17A-D410033902D5}">
      <dsp:nvSpPr>
        <dsp:cNvPr id="0" name=""/>
        <dsp:cNvSpPr/>
      </dsp:nvSpPr>
      <dsp:spPr>
        <a:xfrm>
          <a:off x="363491" y="3804111"/>
          <a:ext cx="752633" cy="676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7306-B82D-440A-8049-C68F51896295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85658-49A4-4085-8404-5EB28671A9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33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6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hape 7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8068" name="Shape 7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6C3706-6D7B-4537-91E7-7E4382A62D0B}" type="slidenum">
              <a:rPr lang="uk-UA" altLang="ru-RU" smtClean="0"/>
              <a:pPr/>
              <a:t>2</a:t>
            </a:fld>
            <a:endParaRPr lang="ru-RU" altLang="ru-RU" sz="14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7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60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7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32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04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1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54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898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85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64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47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1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1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64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8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6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0231C7-76EF-45CF-86D7-4C0D25AE7B6A}" type="datetimeFigureOut">
              <a:rPr lang="uk-UA" smtClean="0"/>
              <a:t>31.05.2021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90D2E8-F36E-4C1E-9C61-39F38853A3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36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6174" y="2862460"/>
            <a:ext cx="7772400" cy="208915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Monotype Corsiva" panose="03010101010201010101" pitchFamily="66" charset="0"/>
              </a:rPr>
              <a:t/>
            </a:r>
            <a:br>
              <a:rPr lang="ru-RU" sz="7200" b="1" dirty="0" smtClean="0">
                <a:latin typeface="Monotype Corsiva" panose="03010101010201010101" pitchFamily="66" charset="0"/>
              </a:rPr>
            </a:br>
            <a:r>
              <a:rPr lang="ru-RU" sz="7200" b="1" dirty="0">
                <a:latin typeface="Monotype Corsiva" panose="03010101010201010101" pitchFamily="66" charset="0"/>
              </a:rPr>
              <a:t/>
            </a:r>
            <a:br>
              <a:rPr lang="ru-RU" sz="7200" b="1" dirty="0">
                <a:latin typeface="Monotype Corsiva" panose="03010101010201010101" pitchFamily="66" charset="0"/>
              </a:rPr>
            </a:br>
            <a:r>
              <a:rPr lang="ru-RU" sz="7200" b="1" dirty="0" smtClean="0">
                <a:latin typeface="Monotype Corsiva" panose="03010101010201010101" pitchFamily="66" charset="0"/>
              </a:rPr>
              <a:t/>
            </a:r>
            <a:br>
              <a:rPr lang="ru-RU" sz="7200" b="1" dirty="0" smtClean="0">
                <a:latin typeface="Monotype Corsiva" panose="03010101010201010101" pitchFamily="66" charset="0"/>
              </a:rPr>
            </a:br>
            <a:r>
              <a:rPr lang="ru-RU" sz="7200" b="1" dirty="0">
                <a:latin typeface="Monotype Corsiva" panose="03010101010201010101" pitchFamily="66" charset="0"/>
              </a:rPr>
              <a:t/>
            </a:r>
            <a:br>
              <a:rPr lang="ru-RU" sz="7200" b="1" dirty="0">
                <a:latin typeface="Monotype Corsiva" panose="03010101010201010101" pitchFamily="66" charset="0"/>
              </a:rPr>
            </a:br>
            <a:r>
              <a:rPr lang="ru-RU" sz="7200" b="1" dirty="0" smtClean="0">
                <a:latin typeface="Monotype Corsiva" panose="03010101010201010101" pitchFamily="66" charset="0"/>
              </a:rPr>
              <a:t/>
            </a:r>
            <a:br>
              <a:rPr lang="ru-RU" sz="7200" b="1" dirty="0" smtClean="0">
                <a:latin typeface="Monotype Corsiva" panose="03010101010201010101" pitchFamily="66" charset="0"/>
              </a:rPr>
            </a:br>
            <a:r>
              <a:rPr lang="ru-RU" sz="7200" b="1" dirty="0" smtClean="0">
                <a:latin typeface="Monotype Corsiva" panose="03010101010201010101" pitchFamily="66" charset="0"/>
              </a:rPr>
              <a:t>Метод </a:t>
            </a:r>
            <a:r>
              <a:rPr lang="ru-RU" sz="7200" b="1" dirty="0" err="1" smtClean="0">
                <a:latin typeface="Monotype Corsiva" panose="03010101010201010101" pitchFamily="66" charset="0"/>
              </a:rPr>
              <a:t>проєктів</a:t>
            </a:r>
            <a:r>
              <a:rPr lang="ru-RU" sz="7200" b="1" dirty="0" smtClean="0">
                <a:latin typeface="Monotype Corsiva" panose="03010101010201010101" pitchFamily="66" charset="0"/>
              </a:rPr>
              <a:t> </a:t>
            </a:r>
            <a:r>
              <a:rPr lang="ru-RU" sz="7200" b="1" dirty="0">
                <a:latin typeface="Monotype Corsiva" panose="03010101010201010101" pitchFamily="66" charset="0"/>
              </a:rPr>
              <a:t>- </a:t>
            </a:r>
            <a:r>
              <a:rPr lang="ru-RU" sz="7200" b="1" dirty="0" err="1">
                <a:latin typeface="Monotype Corsiva" panose="03010101010201010101" pitchFamily="66" charset="0"/>
              </a:rPr>
              <a:t>ефективна</a:t>
            </a:r>
            <a:r>
              <a:rPr lang="ru-RU" sz="7200" b="1" dirty="0">
                <a:latin typeface="Monotype Corsiva" panose="03010101010201010101" pitchFamily="66" charset="0"/>
              </a:rPr>
              <a:t> </a:t>
            </a:r>
            <a:r>
              <a:rPr lang="ru-RU" sz="7200" b="1" dirty="0" err="1">
                <a:latin typeface="Monotype Corsiva" panose="03010101010201010101" pitchFamily="66" charset="0"/>
              </a:rPr>
              <a:t>технологія</a:t>
            </a:r>
            <a:r>
              <a:rPr lang="ru-RU" sz="7200" b="1" dirty="0">
                <a:latin typeface="Monotype Corsiva" panose="03010101010201010101" pitchFamily="66" charset="0"/>
              </a:rPr>
              <a:t> </a:t>
            </a:r>
            <a:r>
              <a:rPr lang="ru-RU" sz="7200" b="1" dirty="0" err="1">
                <a:latin typeface="Monotype Corsiva" panose="03010101010201010101" pitchFamily="66" charset="0"/>
              </a:rPr>
              <a:t>навчання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2463" y="4801810"/>
            <a:ext cx="6987645" cy="138853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української мови та літератури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Мовчун Олена Яківна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4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Особливості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проєктів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методом та видом діяльності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8999368"/>
              </p:ext>
            </p:extLst>
          </p:nvPr>
        </p:nvGraphicFramePr>
        <p:xfrm>
          <a:off x="2819636" y="1628800"/>
          <a:ext cx="65527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7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8B9BC-39AF-456E-B2AD-8E4B385EF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528B9BC-39AF-456E-B2AD-8E4B385EF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528B9BC-39AF-456E-B2AD-8E4B385EF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95503A-35E2-478E-8B95-CCFFD8C1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2D95503A-35E2-478E-8B95-CCFFD8C1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2D95503A-35E2-478E-8B95-CCFFD8C1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5E7BA-486D-4BD6-AC8D-99C874001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D55E7BA-486D-4BD6-AC8D-99C874001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D55E7BA-486D-4BD6-AC8D-99C874001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8061F-A31C-4136-A832-122E2E91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74F8061F-A31C-4136-A832-122E2E91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4F8061F-A31C-4136-A832-122E2E91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A7D347-CCDC-4239-9CF1-1A9B1CAD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17A7D347-CCDC-4239-9CF1-1A9B1CAD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7A7D347-CCDC-4239-9CF1-1A9B1CAD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D05160-1B7C-4AFF-9C50-A2A8AF202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AD05160-1B7C-4AFF-9C50-A2A8AF202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AD05160-1B7C-4AFF-9C50-A2A8AF202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8BE48A-31F9-45F4-B1B3-361FA6E5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88BE48A-31F9-45F4-B1B3-361FA6E5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88BE48A-31F9-45F4-B1B3-361FA6E54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4A2F7-C717-4D9C-9119-D06B9B46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5474A2F7-C717-4D9C-9119-D06B9B46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5474A2F7-C717-4D9C-9119-D06B9B46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5DC0C-881D-4044-A17A-D4100339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A455DC0C-881D-4044-A17A-D4100339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455DC0C-881D-4044-A17A-D41003390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F9BBA4-FCA5-4FAA-A324-2B142598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10F9BBA4-FCA5-4FAA-A324-2B142598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0F9BBA4-FCA5-4FAA-A324-2B1425985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67609" y="1490092"/>
            <a:ext cx="7313457" cy="44591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Не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детально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опрацьованої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учасників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вона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розвивається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підпорядковуючись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кінцевому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результату,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прийнятій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групою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логіці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інтересам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учасників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проекту.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заздалегідь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домовляються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заплановані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форму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представлення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рукописний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журнал,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колективний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колаж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публікація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блог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відеофільм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вечір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свято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І тоді потрібні сценарій фільму, програма свята, макет журналу, альбому, газети.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04664"/>
            <a:ext cx="7756263" cy="105425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Творчі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67609" y="1490093"/>
            <a:ext cx="7313457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беруть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обумовлені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характером і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змістом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проекту.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можуть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бути як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персонажі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так і реально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існуючі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імітуються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ділові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стосунки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ускладнюються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вигаданими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учасниками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ситуаціями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Ступінь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дуже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висока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домінуючим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видом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все-таки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04664"/>
            <a:ext cx="7756263" cy="105425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Ігрові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7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67609" y="1490093"/>
            <a:ext cx="7313457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Спрямовані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збирання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інформації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який-небудь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єкт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на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ознайомлення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учасників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проєкту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цією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інформацією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аналіз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узагальнення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фактів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Такі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потребують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добре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продуманої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структури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можливості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систематичної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корекції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ході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проєктом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Такі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проєкти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можуть бути органічною частиною дослідницьких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проєктів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їхнім модулем.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04664"/>
            <a:ext cx="7756263" cy="1054250"/>
          </a:xfrm>
        </p:spPr>
        <p:txBody>
          <a:bodyPr/>
          <a:lstStyle/>
          <a:p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Інформаційні </a:t>
            </a: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67608" y="1490093"/>
            <a:ext cx="7488832" cy="38778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Результат  </a:t>
            </a: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 учасників чітко визначено з самого початку, він орієнтований на  соціальні інтереси учасників (документ, програма, рекомендації, проект закону, словник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marL="0" indent="0" algn="just">
              <a:buNone/>
            </a:pP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потребує складання сценарію всієї діяльності його учасників з визначенням функцій кожного з них.  </a:t>
            </a:r>
            <a:endParaRPr lang="uk-UA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 </a:t>
            </a:r>
            <a:r>
              <a:rPr lang="uk-U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важливими є хороша організація координаційної роботи у вигляді поетапних обговорень та презентація одержаних результатів і можливих засобів їх упровадження в практику. 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04664"/>
            <a:ext cx="7756263" cy="105425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Практико-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орієнтовані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5560" y="1490092"/>
            <a:ext cx="7920880" cy="43151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Потребують добре обміркованої структури, визначеної мети, актуальності предмета  дослідження для всіх учасників соціальної значущості, продуманості методів.</a:t>
            </a:r>
          </a:p>
          <a:p>
            <a:pPr marL="0" indent="0" algn="just">
              <a:buNone/>
            </a:pP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Вони повністю підпорядковані логіці дослідження і мають відповідну структуру:</a:t>
            </a:r>
          </a:p>
          <a:p>
            <a:pPr algn="just"/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визначення теми дослідження;</a:t>
            </a:r>
          </a:p>
          <a:p>
            <a:pPr algn="just"/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аргументація її актуальності;</a:t>
            </a:r>
          </a:p>
          <a:p>
            <a:pPr algn="just"/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визначення предмета й об</a:t>
            </a:r>
            <a:r>
              <a:rPr lang="en-US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</a:t>
            </a:r>
            <a:r>
              <a:rPr lang="uk-UA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єкта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завдань і методів;</a:t>
            </a:r>
          </a:p>
          <a:p>
            <a:pPr algn="just"/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визначення методології дослідження;</a:t>
            </a:r>
          </a:p>
          <a:p>
            <a:pPr algn="just"/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висування гіпотез </a:t>
            </a:r>
            <a:r>
              <a:rPr lang="uk-UA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</a:t>
            </a:r>
            <a:r>
              <a:rPr lang="en-US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'</a:t>
            </a:r>
            <a:r>
              <a:rPr lang="uk-UA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язання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проблеми і </a:t>
            </a:r>
            <a:r>
              <a:rPr lang="uk-UA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намічення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шляхів її розв'язання.</a:t>
            </a:r>
            <a:endParaRPr lang="ru-RU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9" y="404664"/>
            <a:ext cx="7756263" cy="1054250"/>
          </a:xfrm>
        </p:spPr>
        <p:txBody>
          <a:bodyPr/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Дослідницькі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4738" y="620689"/>
            <a:ext cx="41825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ln w="10541" cmpd="sng">
                  <a:solidFill>
                    <a:srgbClr val="87362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873624">
                        <a:tint val="40000"/>
                        <a:satMod val="250000"/>
                      </a:srgbClr>
                    </a:gs>
                    <a:gs pos="9000">
                      <a:srgbClr val="873624">
                        <a:tint val="52000"/>
                        <a:satMod val="300000"/>
                      </a:srgbClr>
                    </a:gs>
                    <a:gs pos="50000">
                      <a:srgbClr val="873624">
                        <a:shade val="20000"/>
                        <a:satMod val="300000"/>
                      </a:srgbClr>
                    </a:gs>
                    <a:gs pos="79000">
                      <a:srgbClr val="873624">
                        <a:tint val="52000"/>
                        <a:satMod val="300000"/>
                      </a:srgbClr>
                    </a:gs>
                    <a:gs pos="100000">
                      <a:srgbClr val="87362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ЕТАПИ РОБОТИ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607" y="1581547"/>
            <a:ext cx="6885090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3600" b="1" dirty="0">
                <a:solidFill>
                  <a:prstClr val="black"/>
                </a:solidFill>
                <a:latin typeface="Constantia" pitchFamily="18" charset="0"/>
                <a:hlinkClick r:id="rId3" action="ppaction://hlinksldjump"/>
              </a:rPr>
              <a:t>Підготовчо-організаційний</a:t>
            </a:r>
            <a:endParaRPr lang="uk-UA" sz="3600" b="1" dirty="0">
              <a:solidFill>
                <a:prstClr val="black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uk-UA" sz="3600" b="1" dirty="0">
                <a:solidFill>
                  <a:prstClr val="black"/>
                </a:solidFill>
                <a:latin typeface="Constantia" pitchFamily="18" charset="0"/>
                <a:hlinkClick r:id="rId4" action="ppaction://hlinksldjump"/>
              </a:rPr>
              <a:t>Планово-прогностичний</a:t>
            </a:r>
            <a:endParaRPr lang="uk-UA" sz="3600" b="1" dirty="0">
              <a:solidFill>
                <a:prstClr val="black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uk-UA" sz="3600" b="1" dirty="0">
                <a:solidFill>
                  <a:prstClr val="black"/>
                </a:solidFill>
                <a:latin typeface="Constantia" pitchFamily="18" charset="0"/>
                <a:hlinkClick r:id="rId5" action="ppaction://hlinksldjump"/>
              </a:rPr>
              <a:t>Організаційно-виконавчий</a:t>
            </a:r>
            <a:endParaRPr lang="uk-UA" sz="3600" b="1" dirty="0">
              <a:solidFill>
                <a:prstClr val="black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uk-UA" sz="3600" b="1" dirty="0">
                <a:solidFill>
                  <a:sysClr val="windowText" lastClr="000000"/>
                </a:solidFill>
                <a:latin typeface="Constantia" pitchFamily="18" charset="0"/>
                <a:hlinkClick r:id="rId6" action="ppaction://hlinksldjump"/>
              </a:rPr>
              <a:t>Корекційно-оцінювальний</a:t>
            </a:r>
            <a:endParaRPr lang="uk-UA" sz="36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uk-UA" sz="3600" b="1" dirty="0">
                <a:solidFill>
                  <a:prstClr val="black"/>
                </a:solidFill>
                <a:latin typeface="Constantia" pitchFamily="18" charset="0"/>
                <a:hlinkClick r:id="rId7" action="ppaction://hlinksldjump"/>
              </a:rPr>
              <a:t>Підсумковий</a:t>
            </a:r>
            <a:endParaRPr lang="uk-UA" b="1" dirty="0">
              <a:solidFill>
                <a:prstClr val="black"/>
              </a:solidFill>
              <a:latin typeface="Constantia" pitchFamily="18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476672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ПІДГОТОВЧО-ОРГАНІЗАЦІЙНИЙ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568" y="1340768"/>
            <a:ext cx="79208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Створення групи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Корекція теми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Аналітичне обґрунтування актуальності і перспективи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Концептуальні засади, проблеми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Узагальнення попереднього досвіду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Обговорення гіпотез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Розподіл ролей</a:t>
            </a:r>
            <a:endParaRPr lang="ru-RU" sz="2800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36" y="6390121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476672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ПЛАНОВО-ПРОГНОСТИЧНИЙ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264" y="2132856"/>
            <a:ext cx="7200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Цілі, завдання, зміст, терміни виконання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2. Зовнішня експертиза  якості розробки та 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   управлінське забезпечення 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3. Захист</a:t>
            </a:r>
            <a:endParaRPr lang="ru-RU" sz="2800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76" y="6381329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476672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ОРГАНІЗАЦІЙНО-ВИКОНАВЧИЙ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720" y="1412777"/>
            <a:ext cx="73576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Теоретична підготовка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Ознайомлення з ППД із проблеми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Власний інноваційний досвід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Дидактичне та методичне забезпечення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5. Комплексний моніторинг діяльності 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    колективу з впровадження інноваційного досвіду</a:t>
            </a:r>
            <a:endParaRPr lang="ru-RU" sz="2800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31" y="6381329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73"/>
          <p:cNvSpPr txBox="1">
            <a:spLocks noChangeArrowheads="1"/>
          </p:cNvSpPr>
          <p:nvPr/>
        </p:nvSpPr>
        <p:spPr bwMode="auto">
          <a:xfrm>
            <a:off x="3881439" y="207963"/>
            <a:ext cx="45878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uk-UA" altLang="ru-RU" sz="4800" b="1" i="1">
                <a:solidFill>
                  <a:srgbClr val="980000"/>
                </a:solidFill>
              </a:rPr>
              <a:t> </a:t>
            </a:r>
            <a:endParaRPr lang="ru-RU" altLang="ru-RU" sz="4800" b="1" i="1">
              <a:solidFill>
                <a:srgbClr val="980000"/>
              </a:solidFill>
            </a:endParaRPr>
          </a:p>
        </p:txBody>
      </p:sp>
      <p:sp>
        <p:nvSpPr>
          <p:cNvPr id="87043" name="Shape 74"/>
          <p:cNvSpPr txBox="1">
            <a:spLocks noChangeArrowheads="1"/>
          </p:cNvSpPr>
          <p:nvPr/>
        </p:nvSpPr>
        <p:spPr bwMode="auto">
          <a:xfrm>
            <a:off x="4625976" y="1063625"/>
            <a:ext cx="56102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uk-UA" altLang="ru-RU" sz="3000" b="1">
                <a:solidFill>
                  <a:srgbClr val="98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ru-RU" altLang="ru-RU" sz="3000" b="1">
              <a:solidFill>
                <a:srgbClr val="98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7044" name="Shape 7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Shape 7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13250"/>
            <a:ext cx="34194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19735" y="387049"/>
            <a:ext cx="6192688" cy="17361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uk-UA" sz="2400" i="1" dirty="0"/>
              <a:t/>
            </a:r>
            <a:br>
              <a:rPr lang="uk-UA" sz="2400" i="1" dirty="0"/>
            </a:br>
            <a: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Людина, що не знає нічого, може навчитися; </a:t>
            </a:r>
            <a:b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тільки в тому, </a:t>
            </a:r>
            <a:b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запалити в ній бажання вчитися. </a:t>
            </a:r>
            <a:b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Дідро</a:t>
            </a:r>
            <a:r>
              <a:rPr lang="uk-UA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143250" y="1593851"/>
            <a:ext cx="6769100" cy="4672013"/>
          </a:xfrm>
          <a:prstGeom prst="rect">
            <a:avLst/>
          </a:prstGeom>
        </p:spPr>
        <p:txBody>
          <a:bodyPr/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342900" algn="just">
              <a:defRPr/>
            </a:pPr>
            <a:endParaRPr lang="uk-UA" sz="2200" i="1" dirty="0"/>
          </a:p>
          <a:p>
            <a:pPr indent="0" algn="just">
              <a:buNone/>
              <a:defRPr/>
            </a:pPr>
            <a:endParaRPr lang="uk-UA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  <a:defRPr/>
            </a:pPr>
            <a:r>
              <a:rPr lang="uk-UA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Визначною ознакою сучасної освіти  є розвиваюча, культуро творча,  здатна  до самоосвіти і саморозвитку особистість, яка вміє використовувати набуті знання і вміння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творчого розв’язання проблем,  </a:t>
            </a:r>
          </a:p>
          <a:p>
            <a:pPr marL="0" indent="0" algn="just">
              <a:buNone/>
              <a:defRPr/>
            </a:pPr>
            <a:r>
              <a:rPr lang="uk-UA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критично мислити, опрацьовувати</a:t>
            </a:r>
          </a:p>
          <a:p>
            <a:pPr marL="0" indent="0" algn="just">
              <a:buNone/>
              <a:defRPr/>
            </a:pPr>
            <a:r>
              <a:rPr lang="uk-UA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різноманітну інформацію, прагне</a:t>
            </a:r>
          </a:p>
          <a:p>
            <a:pPr marL="0" indent="0" algn="just">
              <a:buNone/>
              <a:defRPr/>
            </a:pPr>
            <a:r>
              <a:rPr lang="uk-UA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змінити своє життя. </a:t>
            </a:r>
            <a:endParaRPr lang="ru-RU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476672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КОРЕКЦІЙНО-ОЦІННИЙ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9576" y="1988841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Моніторинг результатів роботи творчої групи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2. Корекція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3. Аналіз та узагальнення результатів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4. Підготовка методичних матеріалів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128448" y="6381328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476672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ПІДСУМКОВИЙ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560" y="1916833"/>
            <a:ext cx="8136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Демонстрація(презентація)результатів роботи 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2.Прогнозування перспективи подальшої роботи</a:t>
            </a:r>
          </a:p>
          <a:p>
            <a:pPr marL="342900" indent="-342900" algn="just">
              <a:defRPr/>
            </a:pPr>
            <a:r>
              <a:rPr lang="uk-UA" sz="2800" dirty="0">
                <a:solidFill>
                  <a:prstClr val="black"/>
                </a:solidFill>
                <a:latin typeface="Constantia" pitchFamily="18" charset="0"/>
              </a:rPr>
              <a:t>3. Оцінка і підбиття підсумків</a:t>
            </a:r>
            <a:endParaRPr lang="ru-RU" sz="2800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20" y="6381329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1533" y="33265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uk-UA" sz="3200" b="1" u="sng" dirty="0"/>
              <a:t>Відносини «учитель – учень»</a:t>
            </a:r>
            <a:br>
              <a:rPr lang="uk-UA" sz="3200" b="1" u="sng" dirty="0"/>
            </a:br>
            <a:r>
              <a:rPr lang="uk-UA" sz="3200" b="1" u="sng" dirty="0"/>
              <a:t> у </a:t>
            </a:r>
            <a:r>
              <a:rPr lang="uk-UA" sz="3200" b="1" u="sng" dirty="0" err="1" smtClean="0"/>
              <a:t>проєктній</a:t>
            </a:r>
            <a:r>
              <a:rPr lang="uk-UA" sz="3200" b="1" u="sng" dirty="0" smtClean="0"/>
              <a:t> </a:t>
            </a:r>
            <a:r>
              <a:rPr lang="uk-UA" sz="3200" b="1" u="sng" dirty="0"/>
              <a:t>діяльності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20427" y="1412389"/>
            <a:ext cx="8136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визначає мету діяльності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допомагає йому в цьому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відкриває нові знання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рекомендує джерела знань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експериментує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розкриває можливі форми і методи експерименту, допомагає організувати пізнавально-трудову діяльність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обирає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сприяє прогнозуванню результату вибору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активний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створює умови для розвитку активності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– суб’єкт навчання,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– партнер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Учень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відповідає за результати своєї діяльності – </a:t>
            </a:r>
            <a:r>
              <a:rPr lang="uk-UA" sz="2000" b="1" i="1" dirty="0">
                <a:solidFill>
                  <a:prstClr val="black"/>
                </a:solidFill>
                <a:latin typeface="Book Antiqua" pitchFamily="18" charset="0"/>
              </a:rPr>
              <a:t>учитель</a:t>
            </a:r>
            <a:r>
              <a:rPr lang="uk-UA" sz="2000" dirty="0">
                <a:solidFill>
                  <a:prstClr val="black"/>
                </a:solidFill>
                <a:latin typeface="Book Antiqua" pitchFamily="18" charset="0"/>
              </a:rPr>
              <a:t> допомагає оцінити отримані результати і виявити способи вдосконалення діяльності</a:t>
            </a: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20" y="6381329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343" y="871754"/>
            <a:ext cx="10548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Метод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американським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педа­гогом   У.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Килпатріком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    20-ті роки XX ст. як практична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інструменталізму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Дж.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Дьюї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(1859-1952),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філософа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-прагматика, психо­лога і педагога,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справедливо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осново­положником «методу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педагогіці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викладена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Джона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Дьюї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і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методу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90-х роках XX ст., а на початку XXI ст.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очевидною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800" b="0" i="0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9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992314" y="260350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Завдання </a:t>
            </a:r>
            <a:r>
              <a:rPr lang="uk-UA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проєктної</a:t>
            </a:r>
            <a:r>
              <a:rPr lang="uk-UA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351088" y="1773238"/>
            <a:ext cx="6265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здобувати знання самостійно;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351088" y="2205038"/>
            <a:ext cx="73453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застосовувати їх для розв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язання нових </a:t>
            </a:r>
            <a:b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  завдань;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351088" y="3068638"/>
            <a:ext cx="6265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 набувати комунікативних навичок;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351088" y="3500438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</a:rPr>
              <a:t> </a:t>
            </a: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вміти бачити одну проблему з різних точок </a:t>
            </a:r>
            <a:b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  зору;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351089" y="4508501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</a:rPr>
              <a:t> </a:t>
            </a: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користуватися дослідницькими прийомами;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351089" y="5013326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</a:rPr>
              <a:t> </a:t>
            </a: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висувати гіпотези;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2424114" y="5589588"/>
            <a:ext cx="7488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uk-UA" sz="2800">
                <a:solidFill>
                  <a:srgbClr val="000000"/>
                </a:solidFill>
              </a:rPr>
              <a:t> </a:t>
            </a:r>
            <a:r>
              <a:rPr lang="uk-UA" sz="2800">
                <a:solidFill>
                  <a:srgbClr val="000000"/>
                </a:solidFill>
                <a:latin typeface="Times New Roman" panose="02020603050405020304" pitchFamily="18" charset="0"/>
              </a:rPr>
              <a:t>робити висновки.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279650" y="1268413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uk-UA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Вироблення вмінь:</a:t>
            </a:r>
            <a:endParaRPr lang="ru-RU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7" grpId="0"/>
      <p:bldP spid="38928" grpId="0"/>
      <p:bldP spid="38929" grpId="0"/>
      <p:bldP spid="38931" grpId="0"/>
      <p:bldP spid="38933" grpId="0"/>
      <p:bldP spid="389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7913" y="474345"/>
            <a:ext cx="87194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         У 1910 р. американський професор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Коллінгс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, організа­тор тривалого експерименту в одній із сільських шкіл штату Міссурі, запропонував першу у світі класифі­кацію навчальних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проєктів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, виділивши з-поміж них чотири групи:</a:t>
            </a:r>
          </a:p>
          <a:p>
            <a:pPr algn="just">
              <a:buFont typeface="+mj-lt"/>
              <a:buAutoNum type="arabicPeriod"/>
            </a:pP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«Ігрові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проєкти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» — дитячі заняття, безпосередньою метою яких є участь у груповій діяльності: різні ігри, народні танці, драматичні постановки, різного роду розваги тощо.</a:t>
            </a:r>
          </a:p>
          <a:p>
            <a:pPr algn="just">
              <a:buFont typeface="+mj-lt"/>
              <a:buAutoNum type="arabicPeriod"/>
            </a:pP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«Екскурсійні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проєкти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», що припускали доцільне вивчення проблем, пов’язаних із навколишньою природою і суспільним життям,</a:t>
            </a:r>
          </a:p>
          <a:p>
            <a:pPr algn="just">
              <a:buFont typeface="+mj-lt"/>
              <a:buAutoNum type="arabicPeriod"/>
            </a:pP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«Оповідні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проєкти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», розробляючи які діти мали на меті «одержати задоволення від розповіді в найріз­номанітнішій формі» — усній, письмовій, вокальній (пісня), художній (картина), музичній (гра на роялі) і т. ін.                        .</a:t>
            </a:r>
          </a:p>
          <a:p>
            <a:pPr algn="just">
              <a:buFont typeface="+mj-lt"/>
              <a:buAutoNum type="arabicPeriod"/>
            </a:pP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«Конструктивні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проєкти</a:t>
            </a:r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», націлені на створення конкретного, корисного продукту (виготовлення кролячої пастки, приготування какао для шкільно­го сніданку та ін.)</a:t>
            </a:r>
            <a:endParaRPr lang="uk-UA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8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371" y="657857"/>
            <a:ext cx="8382000" cy="48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uk-UA" sz="2000" b="1" dirty="0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вимоги до навчального </a:t>
            </a:r>
            <a:r>
              <a:rPr lang="uk-UA" sz="2000" b="1" dirty="0" err="1" smtClean="0">
                <a:solidFill>
                  <a:srgbClr val="0F14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 над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завжди спрямована на роз­в’язання конкретної проблеми — дослідницької, інформаційної, практичної.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 дій завжди починається з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проєктуван­ня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власне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зокрема із визначення виду про­дукту і форми презентації.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Дослідницька робота учнів є обов’язковою умовою кожного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Відмітна ознака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проєктної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діяль­ності: пошук інформації, яку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група потім обробляє, осмислює й доводить до відома решти учасників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роботи над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продукт, який створюється учасниками 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проєктної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групи в ході роз­в’язання порушеної проблеми.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Представлення замовнику або громадськості гото­вого продукту з обґрунтуванням - це найефек­тивніший засіб розв’язання поставленої проблеми.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4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057" y="212799"/>
            <a:ext cx="9318172" cy="471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uk-UA" sz="2600" dirty="0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 словами, здійснення </a:t>
            </a:r>
            <a:r>
              <a:rPr lang="uk-UA" sz="2600" dirty="0" err="1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dirty="0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вимагає на завершальному етапі презентації продукту і захисту власне </a:t>
            </a:r>
            <a:r>
              <a:rPr lang="uk-UA" sz="2600" dirty="0" err="1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dirty="0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 </a:t>
            </a:r>
            <a:endParaRPr lang="uk-UA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uk-UA" sz="2600" dirty="0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uk-UA" sz="2600" dirty="0" err="1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600" dirty="0" smtClean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це «п’ять П»:</a:t>
            </a:r>
            <a:endParaRPr lang="uk-UA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— </a:t>
            </a:r>
            <a:r>
              <a:rPr lang="uk-UA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(планування);</a:t>
            </a:r>
            <a:endParaRPr lang="uk-UA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 інформації;</a:t>
            </a:r>
            <a:endParaRPr lang="uk-UA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продукт;</a:t>
            </a:r>
            <a:endParaRPr lang="uk-UA" sz="11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презентація.</a:t>
            </a:r>
            <a:endParaRPr lang="uk-UA" sz="1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портфоліо, тобто тека, у якій зібрані всі робочі матеріали, зокрема чернетки, денні плани, звіти та ін.</a:t>
            </a:r>
            <a:endParaRPr lang="uk-UA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552" y="1340768"/>
            <a:ext cx="7920880" cy="1650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sz="2600" b="1" dirty="0"/>
              <a:t>вид пошуково-творчої роботи, яка виконується за чітким планом та має кінцевий результат, що презентується. </a:t>
            </a:r>
            <a:endParaRPr lang="ru-RU" sz="2600" b="1" dirty="0"/>
          </a:p>
          <a:p>
            <a:pPr marL="0" indent="0" algn="just">
              <a:buNone/>
            </a:pP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28736" y="404664"/>
            <a:ext cx="7756263" cy="1054250"/>
          </a:xfrm>
        </p:spPr>
        <p:txBody>
          <a:bodyPr/>
          <a:lstStyle/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Проєкт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-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215952" y="3151312"/>
            <a:ext cx="7920880" cy="1650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873624"/>
              </a:buClr>
              <a:buNone/>
            </a:pPr>
            <a:r>
              <a:rPr lang="uk-UA" b="1" dirty="0">
                <a:ln w="1905"/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Слово «</a:t>
            </a:r>
            <a:r>
              <a:rPr lang="uk-UA" sz="28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проєкт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» з латинської буквально означає «</a:t>
            </a:r>
            <a:r>
              <a:rPr lang="uk-UA" sz="28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кинутий уперед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». </a:t>
            </a:r>
          </a:p>
          <a:p>
            <a:pPr marL="0" indent="0" algn="just">
              <a:buClr>
                <a:srgbClr val="873624"/>
              </a:buClr>
              <a:buNone/>
            </a:pP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	У сучасному розумінні </a:t>
            </a:r>
            <a:r>
              <a:rPr lang="uk-UA" sz="28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проєкт</a:t>
            </a:r>
            <a:r>
              <a:rPr lang="uk-U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це намір, який буде здійснено в майбутньому.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just">
              <a:buClr>
                <a:srgbClr val="873624"/>
              </a:buClr>
              <a:buNone/>
            </a:pPr>
            <a:endParaRPr lang="ru-RU" b="1" dirty="0">
              <a:ln w="1905"/>
              <a:solidFill>
                <a:prstClr val="black">
                  <a:lumMod val="85000"/>
                  <a:lumOff val="1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7768" y="332656"/>
            <a:ext cx="56970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prstClr val="black"/>
                </a:solidFill>
              </a:rPr>
              <a:t>Проєкт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– </a:t>
            </a:r>
            <a:r>
              <a:rPr lang="uk-UA" b="1" dirty="0" err="1" smtClean="0">
                <a:solidFill>
                  <a:prstClr val="black"/>
                </a:solidFill>
              </a:rPr>
              <a:t>проєктна</a:t>
            </a:r>
            <a:r>
              <a:rPr lang="uk-UA" b="1" dirty="0" smtClean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діяльність – метод </a:t>
            </a:r>
            <a:r>
              <a:rPr lang="uk-UA" b="1" dirty="0" err="1" smtClean="0">
                <a:solidFill>
                  <a:prstClr val="black"/>
                </a:solidFill>
              </a:rPr>
              <a:t>проєктів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5167745" y="2971800"/>
            <a:ext cx="21336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Типи </a:t>
            </a:r>
          </a:p>
          <a:p>
            <a:pPr algn="ctr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навчальних </a:t>
            </a:r>
          </a:p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проєктів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3962400" y="2057400"/>
            <a:ext cx="1524000" cy="1219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основною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діяльністю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6172200" y="1676400"/>
            <a:ext cx="1752600" cy="990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предметною 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7384473" y="3200400"/>
            <a:ext cx="18288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характером 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контакту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5600700" y="4426599"/>
            <a:ext cx="18288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uk-UA" sz="2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тривалістю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429000" y="3810000"/>
            <a:ext cx="17526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кількістю </a:t>
            </a:r>
          </a:p>
          <a:p>
            <a:pPr algn="ctr"/>
            <a:r>
              <a:rPr lang="uk-UA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учасників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2057400" y="3235036"/>
            <a:ext cx="1752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1981200" y="2514600"/>
            <a:ext cx="1752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пошуковий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2057400" y="1970810"/>
            <a:ext cx="1752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2209800" y="1371600"/>
            <a:ext cx="1295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рольовий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2667000" y="838200"/>
            <a:ext cx="1600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3733800" y="381000"/>
            <a:ext cx="1752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4800600" y="1143000"/>
            <a:ext cx="1600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ознайомлення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6172200" y="30480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монопроект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7239000" y="838200"/>
            <a:ext cx="1828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міжпредметний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8382000" y="14478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позапредметний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8382000" y="2590800"/>
            <a:ext cx="2057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 учнів класу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8077201" y="4265614"/>
            <a:ext cx="2373313" cy="820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 учнів школи, </a:t>
            </a:r>
          </a:p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міста, країни, світу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4" name="Oval 22"/>
          <p:cNvSpPr>
            <a:spLocks noChangeArrowheads="1"/>
          </p:cNvSpPr>
          <p:nvPr/>
        </p:nvSpPr>
        <p:spPr bwMode="auto">
          <a:xfrm>
            <a:off x="7467600" y="5257800"/>
            <a:ext cx="1981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середньостроковий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5" name="Oval 23"/>
          <p:cNvSpPr>
            <a:spLocks noChangeArrowheads="1"/>
          </p:cNvSpPr>
          <p:nvPr/>
        </p:nvSpPr>
        <p:spPr bwMode="auto">
          <a:xfrm>
            <a:off x="6324600" y="60198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довгостроковий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auto">
          <a:xfrm>
            <a:off x="4724400" y="5562600"/>
            <a:ext cx="1905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короткостроковий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auto">
          <a:xfrm>
            <a:off x="2743200" y="5562600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груповий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1752600" y="4876800"/>
            <a:ext cx="1981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індивідуальний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39" name="Oval 27"/>
          <p:cNvSpPr>
            <a:spLocks noChangeArrowheads="1"/>
          </p:cNvSpPr>
          <p:nvPr/>
        </p:nvSpPr>
        <p:spPr bwMode="auto">
          <a:xfrm>
            <a:off x="1676400" y="4114800"/>
            <a:ext cx="1524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 flipH="1" flipV="1">
            <a:off x="5264727" y="308263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V="1">
            <a:off x="6522027" y="2667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7086600" y="359525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6286500" y="41529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H="1">
            <a:off x="4953000" y="3810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 flipH="1">
            <a:off x="3733800" y="3082636"/>
            <a:ext cx="3810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H="1">
            <a:off x="37338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41148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0" name="Line 38"/>
          <p:cNvSpPr>
            <a:spLocks noChangeShapeType="1"/>
          </p:cNvSpPr>
          <p:nvPr/>
        </p:nvSpPr>
        <p:spPr bwMode="auto">
          <a:xfrm flipH="1" flipV="1">
            <a:off x="3771900" y="2348347"/>
            <a:ext cx="266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>
            <a:off x="41148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 flipH="1" flipV="1">
            <a:off x="3276600" y="176645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 flipH="1" flipV="1">
            <a:off x="3886200" y="12573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 flipV="1">
            <a:off x="4610100" y="838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5" name="Line 43"/>
          <p:cNvSpPr>
            <a:spLocks noChangeShapeType="1"/>
          </p:cNvSpPr>
          <p:nvPr/>
        </p:nvSpPr>
        <p:spPr bwMode="auto">
          <a:xfrm flipV="1">
            <a:off x="5029200" y="1676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6" name="Line 44"/>
          <p:cNvSpPr>
            <a:spLocks noChangeShapeType="1"/>
          </p:cNvSpPr>
          <p:nvPr/>
        </p:nvSpPr>
        <p:spPr bwMode="auto">
          <a:xfrm flipH="1" flipV="1">
            <a:off x="6781800" y="914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7" name="Line 45"/>
          <p:cNvSpPr>
            <a:spLocks noChangeShapeType="1"/>
          </p:cNvSpPr>
          <p:nvPr/>
        </p:nvSpPr>
        <p:spPr bwMode="auto">
          <a:xfrm flipV="1">
            <a:off x="7467600" y="1447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8" name="Line 46"/>
          <p:cNvSpPr>
            <a:spLocks noChangeShapeType="1"/>
          </p:cNvSpPr>
          <p:nvPr/>
        </p:nvSpPr>
        <p:spPr bwMode="auto">
          <a:xfrm flipV="1">
            <a:off x="7924800" y="1866900"/>
            <a:ext cx="609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V="1">
            <a:off x="85344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>
            <a:off x="8659091" y="4114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7315200" y="5105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>
            <a:off x="6858000" y="5334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3" name="Line 51"/>
          <p:cNvSpPr>
            <a:spLocks noChangeShapeType="1"/>
          </p:cNvSpPr>
          <p:nvPr/>
        </p:nvSpPr>
        <p:spPr bwMode="auto">
          <a:xfrm flipH="1">
            <a:off x="5791200" y="525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 flipH="1">
            <a:off x="3962400" y="47244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 flipH="1">
            <a:off x="3505200" y="4648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 flipH="1">
            <a:off x="3200400" y="4267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1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50" grpId="0" animBg="1"/>
      <p:bldP spid="90152" grpId="0" animBg="1"/>
      <p:bldP spid="90153" grpId="0" animBg="1"/>
      <p:bldP spid="90154" grpId="0" animBg="1"/>
      <p:bldP spid="90155" grpId="0" animBg="1"/>
      <p:bldP spid="90156" grpId="0" animBg="1"/>
      <p:bldP spid="90157" grpId="0" animBg="1"/>
      <p:bldP spid="90158" grpId="0" animBg="1"/>
      <p:bldP spid="90159" grpId="0" animBg="1"/>
      <p:bldP spid="90160" grpId="0" animBg="1"/>
      <p:bldP spid="90161" grpId="0" animBg="1"/>
      <p:bldP spid="90162" grpId="0" animBg="1"/>
      <p:bldP spid="90163" grpId="0" animBg="1"/>
      <p:bldP spid="90165" grpId="0" animBg="1"/>
      <p:bldP spid="90166" grpId="0" animBg="1"/>
      <p:bldP spid="901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91</TotalTime>
  <Words>631</Words>
  <Application>Microsoft Office PowerPoint</Application>
  <PresentationFormat>Широкоэкранный</PresentationFormat>
  <Paragraphs>155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Constantia</vt:lpstr>
      <vt:lpstr>Corbel</vt:lpstr>
      <vt:lpstr>Monotype Corsiva</vt:lpstr>
      <vt:lpstr>Times New Roman</vt:lpstr>
      <vt:lpstr>Wingdings</vt:lpstr>
      <vt:lpstr>Параллакс</vt:lpstr>
      <vt:lpstr>     Метод проєктів - ефективна технологія навчання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Проєкт -</vt:lpstr>
      <vt:lpstr>Презентация PowerPoint</vt:lpstr>
      <vt:lpstr>Особливості проєктів  за методом та видом діяльності</vt:lpstr>
      <vt:lpstr>Творчі проєкти</vt:lpstr>
      <vt:lpstr>Ігрові проєкти</vt:lpstr>
      <vt:lpstr>Інформаційні проєкти</vt:lpstr>
      <vt:lpstr>Практико-орієнтовані проєкти</vt:lpstr>
      <vt:lpstr>Дослідницькі проєкти</vt:lpstr>
      <vt:lpstr>Презентация PowerPoint</vt:lpstr>
      <vt:lpstr>ПІДГОТОВЧО-ОРГАНІЗАЦІЙНИЙ</vt:lpstr>
      <vt:lpstr>ПЛАНОВО-ПРОГНОСТИЧНИЙ</vt:lpstr>
      <vt:lpstr>ОРГАНІЗАЦІЙНО-ВИКОНАВЧИЙ</vt:lpstr>
      <vt:lpstr>КОРЕКЦІЙНО-ОЦІННИЙ</vt:lpstr>
      <vt:lpstr>ПІДСУМКОВИЙ</vt:lpstr>
      <vt:lpstr>Відносини «учитель – учень»  у проєктній діяльності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Проєктна діяльність на уроках української мови та літератури, зарубіжної літератури</dc:title>
  <dc:creator>Ваня</dc:creator>
  <cp:lastModifiedBy>Admin</cp:lastModifiedBy>
  <cp:revision>11</cp:revision>
  <dcterms:created xsi:type="dcterms:W3CDTF">2021-05-27T19:30:43Z</dcterms:created>
  <dcterms:modified xsi:type="dcterms:W3CDTF">2021-05-31T10:25:43Z</dcterms:modified>
</cp:coreProperties>
</file>