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68" r:id="rId2"/>
    <p:sldId id="330" r:id="rId3"/>
    <p:sldId id="267" r:id="rId4"/>
    <p:sldId id="349" r:id="rId5"/>
    <p:sldId id="350" r:id="rId6"/>
    <p:sldId id="327" r:id="rId7"/>
    <p:sldId id="328" r:id="rId8"/>
    <p:sldId id="353" r:id="rId9"/>
    <p:sldId id="339" r:id="rId10"/>
    <p:sldId id="263" r:id="rId11"/>
    <p:sldId id="340" r:id="rId12"/>
    <p:sldId id="266" r:id="rId13"/>
    <p:sldId id="341" r:id="rId14"/>
    <p:sldId id="337" r:id="rId15"/>
    <p:sldId id="334" r:id="rId16"/>
    <p:sldId id="333" r:id="rId17"/>
    <p:sldId id="335" r:id="rId18"/>
    <p:sldId id="347" r:id="rId19"/>
    <p:sldId id="325" r:id="rId20"/>
    <p:sldId id="326" r:id="rId21"/>
    <p:sldId id="270" r:id="rId22"/>
    <p:sldId id="307" r:id="rId23"/>
    <p:sldId id="308" r:id="rId24"/>
    <p:sldId id="273" r:id="rId25"/>
    <p:sldId id="272" r:id="rId26"/>
    <p:sldId id="318" r:id="rId27"/>
    <p:sldId id="317" r:id="rId28"/>
    <p:sldId id="303" r:id="rId29"/>
    <p:sldId id="309" r:id="rId30"/>
    <p:sldId id="301" r:id="rId31"/>
    <p:sldId id="305" r:id="rId32"/>
    <p:sldId id="300" r:id="rId33"/>
    <p:sldId id="314" r:id="rId34"/>
    <p:sldId id="342" r:id="rId35"/>
    <p:sldId id="331" r:id="rId36"/>
    <p:sldId id="264" r:id="rId37"/>
    <p:sldId id="265" r:id="rId38"/>
    <p:sldId id="338" r:id="rId39"/>
    <p:sldId id="310" r:id="rId40"/>
    <p:sldId id="354" r:id="rId41"/>
    <p:sldId id="355" r:id="rId42"/>
    <p:sldId id="352" r:id="rId43"/>
    <p:sldId id="343" r:id="rId44"/>
    <p:sldId id="344" r:id="rId45"/>
    <p:sldId id="345" r:id="rId46"/>
    <p:sldId id="346" r:id="rId47"/>
    <p:sldId id="332" r:id="rId48"/>
    <p:sldId id="277" r:id="rId49"/>
    <p:sldId id="278" r:id="rId50"/>
    <p:sldId id="279" r:id="rId51"/>
    <p:sldId id="280" r:id="rId52"/>
    <p:sldId id="281" r:id="rId53"/>
    <p:sldId id="351" r:id="rId54"/>
    <p:sldId id="321" r:id="rId55"/>
    <p:sldId id="322" r:id="rId56"/>
    <p:sldId id="348" r:id="rId5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FF99"/>
    <a:srgbClr val="FAF9D9"/>
    <a:srgbClr val="F9F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3" autoAdjust="0"/>
    <p:restoredTop sz="94660"/>
  </p:normalViewPr>
  <p:slideViewPr>
    <p:cSldViewPr snapToGrid="0">
      <p:cViewPr>
        <p:scale>
          <a:sx n="70" d="100"/>
          <a:sy n="70" d="100"/>
        </p:scale>
        <p:origin x="-9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9F0A9-7EC1-4554-B99E-CF6A82209B0A}" type="doc">
      <dgm:prSet loTypeId="urn:microsoft.com/office/officeart/2005/8/layout/hList6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F3103CCA-616D-4F20-9EC5-B00FBF96A4C8}">
      <dgm:prSet phldrT="[Текст]" custT="1"/>
      <dgm:spPr>
        <a:gradFill rotWithShape="0">
          <a:gsLst>
            <a:gs pos="0">
              <a:srgbClr val="00B050"/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algn="l">
            <a:spcAft>
              <a:spcPct val="35000"/>
            </a:spcAft>
          </a:pPr>
          <a:r>
            <a:rPr lang="uk-UA" sz="2000" dirty="0" smtClean="0">
              <a:latin typeface="Arial" pitchFamily="34" charset="0"/>
              <a:cs typeface="Arial" pitchFamily="34" charset="0"/>
            </a:rPr>
            <a:t>- </a:t>
          </a:r>
          <a:r>
            <a:rPr lang="uk-UA" sz="2000" b="1" dirty="0" smtClean="0">
              <a:latin typeface="Arial" pitchFamily="34" charset="0"/>
              <a:cs typeface="Arial" pitchFamily="34" charset="0"/>
            </a:rPr>
            <a:t>суспільство</a:t>
          </a:r>
          <a:r>
            <a:rPr lang="uk-UA" sz="2000" dirty="0" smtClean="0">
              <a:latin typeface="Arial" pitchFamily="34" charset="0"/>
              <a:cs typeface="Arial" pitchFamily="34" charset="0"/>
            </a:rPr>
            <a:t> (включаючи законодавство, уряд, сім’ю тощо);</a:t>
          </a:r>
        </a:p>
        <a:p>
          <a:pPr algn="l">
            <a:spcAft>
              <a:spcPts val="0"/>
            </a:spcAft>
          </a:pPr>
          <a:r>
            <a:rPr lang="uk-UA" sz="2000" dirty="0" smtClean="0">
              <a:latin typeface="Arial" pitchFamily="34" charset="0"/>
              <a:cs typeface="Arial" pitchFamily="34" charset="0"/>
            </a:rPr>
            <a:t>- з</a:t>
          </a:r>
          <a:r>
            <a:rPr lang="uk-UA" sz="2000" b="1" dirty="0" smtClean="0">
              <a:latin typeface="Arial" pitchFamily="34" charset="0"/>
              <a:cs typeface="Arial" pitchFamily="34" charset="0"/>
            </a:rPr>
            <a:t>аклад освіти, </a:t>
          </a:r>
          <a:r>
            <a:rPr lang="uk-UA" sz="2000" b="0" dirty="0" smtClean="0">
              <a:latin typeface="Arial" pitchFamily="34" charset="0"/>
              <a:cs typeface="Arial" pitchFamily="34" charset="0"/>
            </a:rPr>
            <a:t>який</a:t>
          </a:r>
          <a:r>
            <a:rPr lang="uk-UA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uk-UA" sz="2000" b="0" dirty="0" smtClean="0">
              <a:latin typeface="Arial" pitchFamily="34" charset="0"/>
              <a:cs typeface="Arial" pitchFamily="34" charset="0"/>
            </a:rPr>
            <a:t>здійснює</a:t>
          </a:r>
        </a:p>
        <a:p>
          <a:pPr algn="l">
            <a:spcAft>
              <a:spcPts val="0"/>
            </a:spcAft>
          </a:pPr>
          <a:r>
            <a:rPr lang="uk-UA" sz="2000" dirty="0" smtClean="0">
              <a:latin typeface="Arial" pitchFamily="34" charset="0"/>
              <a:cs typeface="Arial" pitchFamily="34" charset="0"/>
            </a:rPr>
            <a:t>дистанційне навчання);</a:t>
          </a:r>
          <a:endParaRPr lang="uk-UA" sz="2000" dirty="0">
            <a:latin typeface="Arial" pitchFamily="34" charset="0"/>
            <a:cs typeface="Arial" pitchFamily="34" charset="0"/>
          </a:endParaRPr>
        </a:p>
      </dgm:t>
    </dgm:pt>
    <dgm:pt modelId="{D97617A9-6EBB-4472-B32B-16F0E839528B}" type="parTrans" cxnId="{4A5526EB-B852-418F-9413-B87EAEDC278E}">
      <dgm:prSet/>
      <dgm:spPr/>
      <dgm:t>
        <a:bodyPr/>
        <a:lstStyle/>
        <a:p>
          <a:endParaRPr lang="uk-UA"/>
        </a:p>
      </dgm:t>
    </dgm:pt>
    <dgm:pt modelId="{D1428F25-F06A-42A5-858B-6B1477FE9B7C}" type="sibTrans" cxnId="{4A5526EB-B852-418F-9413-B87EAEDC278E}">
      <dgm:prSet/>
      <dgm:spPr/>
      <dgm:t>
        <a:bodyPr/>
        <a:lstStyle/>
        <a:p>
          <a:endParaRPr lang="uk-UA"/>
        </a:p>
      </dgm:t>
    </dgm:pt>
    <dgm:pt modelId="{AF821D56-2555-4C82-AD64-7B0151DFEF38}">
      <dgm:prSet phldrT="[Текст]"/>
      <dgm:spPr>
        <a:gradFill rotWithShape="0">
          <a:gsLst>
            <a:gs pos="0">
              <a:srgbClr val="FFFF00"/>
            </a:gs>
            <a:gs pos="50000">
              <a:schemeClr val="accent4">
                <a:hueOff val="609020"/>
                <a:satOff val="-10536"/>
                <a:lumOff val="-2255"/>
                <a:alphaOff val="0"/>
                <a:shade val="45000"/>
                <a:satMod val="170000"/>
              </a:schemeClr>
            </a:gs>
            <a:gs pos="70000">
              <a:schemeClr val="accent4">
                <a:hueOff val="609020"/>
                <a:satOff val="-10536"/>
                <a:lumOff val="-225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609020"/>
                <a:satOff val="-10536"/>
                <a:lumOff val="-2255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algn="l"/>
          <a:r>
            <a:rPr lang="uk-UA" b="1" dirty="0" smtClean="0">
              <a:latin typeface="Arial" pitchFamily="34" charset="0"/>
              <a:cs typeface="Arial" pitchFamily="34" charset="0"/>
            </a:rPr>
            <a:t>- здобувач освіти;</a:t>
          </a:r>
        </a:p>
        <a:p>
          <a:pPr algn="l"/>
          <a:r>
            <a:rPr lang="uk-UA" b="1" dirty="0" smtClean="0">
              <a:latin typeface="Arial" pitchFamily="34" charset="0"/>
              <a:cs typeface="Arial" pitchFamily="34" charset="0"/>
            </a:rPr>
            <a:t>- носій сигналу</a:t>
          </a:r>
          <a:endParaRPr lang="uk-UA" b="1" dirty="0">
            <a:latin typeface="Arial" pitchFamily="34" charset="0"/>
            <a:cs typeface="Arial" pitchFamily="34" charset="0"/>
          </a:endParaRPr>
        </a:p>
      </dgm:t>
    </dgm:pt>
    <dgm:pt modelId="{2DDFE2EC-3789-4E6D-B154-23B08FFACD11}" type="parTrans" cxnId="{B9E26AE7-3C52-4BE8-B221-21D61E00BBCC}">
      <dgm:prSet/>
      <dgm:spPr/>
      <dgm:t>
        <a:bodyPr/>
        <a:lstStyle/>
        <a:p>
          <a:endParaRPr lang="uk-UA"/>
        </a:p>
      </dgm:t>
    </dgm:pt>
    <dgm:pt modelId="{00918E08-2A09-4F4F-8CB3-8BF8984954E5}" type="sibTrans" cxnId="{B9E26AE7-3C52-4BE8-B221-21D61E00BBCC}">
      <dgm:prSet/>
      <dgm:spPr/>
      <dgm:t>
        <a:bodyPr/>
        <a:lstStyle/>
        <a:p>
          <a:endParaRPr lang="uk-UA"/>
        </a:p>
      </dgm:t>
    </dgm:pt>
    <dgm:pt modelId="{30EAF57C-403C-4CC8-A526-D4CB12B179CE}">
      <dgm:prSet phldrT="[Текст]"/>
      <dgm:spPr>
        <a:gradFill rotWithShape="0">
          <a:gsLst>
            <a:gs pos="0">
              <a:srgbClr val="00FFFF"/>
            </a:gs>
            <a:gs pos="50000">
              <a:schemeClr val="accent4">
                <a:hueOff val="1218040"/>
                <a:satOff val="-21072"/>
                <a:lumOff val="-4510"/>
                <a:alphaOff val="0"/>
                <a:shade val="45000"/>
                <a:satMod val="170000"/>
              </a:schemeClr>
            </a:gs>
            <a:gs pos="70000">
              <a:schemeClr val="accent4">
                <a:hueOff val="1218040"/>
                <a:satOff val="-21072"/>
                <a:lumOff val="-45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1218040"/>
                <a:satOff val="-21072"/>
                <a:lumOff val="-451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algn="l"/>
          <a:r>
            <a:rPr lang="uk-UA" dirty="0" smtClean="0">
              <a:latin typeface="Arial" pitchFamily="34" charset="0"/>
              <a:cs typeface="Arial" pitchFamily="34" charset="0"/>
            </a:rPr>
            <a:t>- </a:t>
          </a:r>
          <a:r>
            <a:rPr lang="uk-UA" b="1" dirty="0" smtClean="0">
              <a:latin typeface="Arial" pitchFamily="34" charset="0"/>
              <a:cs typeface="Arial" pitchFamily="34" charset="0"/>
            </a:rPr>
            <a:t>мета</a:t>
          </a:r>
          <a:r>
            <a:rPr lang="uk-UA" dirty="0" smtClean="0">
              <a:latin typeface="Arial" pitchFamily="34" charset="0"/>
              <a:cs typeface="Arial" pitchFamily="34" charset="0"/>
            </a:rPr>
            <a:t> навчання;</a:t>
          </a:r>
        </a:p>
        <a:p>
          <a:pPr algn="l"/>
          <a:r>
            <a:rPr lang="uk-UA" dirty="0" smtClean="0">
              <a:latin typeface="Arial" pitchFamily="34" charset="0"/>
              <a:cs typeface="Arial" pitchFamily="34" charset="0"/>
            </a:rPr>
            <a:t>- </a:t>
          </a:r>
          <a:r>
            <a:rPr lang="uk-UA" b="1" dirty="0" smtClean="0">
              <a:latin typeface="Arial" pitchFamily="34" charset="0"/>
              <a:cs typeface="Arial" pitchFamily="34" charset="0"/>
            </a:rPr>
            <a:t>зміст</a:t>
          </a:r>
          <a:r>
            <a:rPr lang="uk-UA" dirty="0" smtClean="0">
              <a:latin typeface="Arial" pitchFamily="34" charset="0"/>
              <a:cs typeface="Arial" pitchFamily="34" charset="0"/>
            </a:rPr>
            <a:t> навчальної інформації;</a:t>
          </a:r>
        </a:p>
        <a:p>
          <a:pPr algn="l"/>
          <a:r>
            <a:rPr lang="uk-UA" dirty="0" smtClean="0">
              <a:latin typeface="Arial" pitchFamily="34" charset="0"/>
              <a:cs typeface="Arial" pitchFamily="34" charset="0"/>
            </a:rPr>
            <a:t>- </a:t>
          </a:r>
          <a:r>
            <a:rPr lang="uk-UA" b="1" dirty="0" smtClean="0">
              <a:latin typeface="Arial" pitchFamily="34" charset="0"/>
              <a:cs typeface="Arial" pitchFamily="34" charset="0"/>
            </a:rPr>
            <a:t>результат</a:t>
          </a:r>
          <a:r>
            <a:rPr lang="uk-UA" dirty="0" smtClean="0">
              <a:latin typeface="Arial" pitchFamily="34" charset="0"/>
              <a:cs typeface="Arial" pitchFamily="34" charset="0"/>
            </a:rPr>
            <a:t> навчання</a:t>
          </a:r>
          <a:r>
            <a:rPr lang="uk-UA" dirty="0" smtClean="0"/>
            <a:t>;</a:t>
          </a:r>
          <a:endParaRPr lang="uk-UA" dirty="0"/>
        </a:p>
      </dgm:t>
    </dgm:pt>
    <dgm:pt modelId="{42364414-FA30-419D-9FB1-4F8276025D54}" type="parTrans" cxnId="{96906A38-46ED-4132-BDA8-8D8478358255}">
      <dgm:prSet/>
      <dgm:spPr/>
      <dgm:t>
        <a:bodyPr/>
        <a:lstStyle/>
        <a:p>
          <a:endParaRPr lang="uk-UA"/>
        </a:p>
      </dgm:t>
    </dgm:pt>
    <dgm:pt modelId="{1659D6D1-34FD-49E6-9801-6BDB8B52AFEB}" type="sibTrans" cxnId="{96906A38-46ED-4132-BDA8-8D8478358255}">
      <dgm:prSet/>
      <dgm:spPr/>
      <dgm:t>
        <a:bodyPr/>
        <a:lstStyle/>
        <a:p>
          <a:endParaRPr lang="uk-UA"/>
        </a:p>
      </dgm:t>
    </dgm:pt>
    <dgm:pt modelId="{90BEA9FA-F006-4D5C-8055-F3EAEB837320}" type="pres">
      <dgm:prSet presAssocID="{BF99F0A9-7EC1-4554-B99E-CF6A82209B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E504CE-1CC2-4730-BCA3-E25E3087A0F2}" type="pres">
      <dgm:prSet presAssocID="{F3103CCA-616D-4F20-9EC5-B00FBF96A4C8}" presName="node" presStyleLbl="node1" presStyleIdx="0" presStyleCnt="3" custLinFactNeighborX="86145" custLinFactNeighborY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699CFD-313C-4F32-BFA7-D9AC8BA93006}" type="pres">
      <dgm:prSet presAssocID="{D1428F25-F06A-42A5-858B-6B1477FE9B7C}" presName="sibTrans" presStyleCnt="0"/>
      <dgm:spPr/>
    </dgm:pt>
    <dgm:pt modelId="{D577A00E-2501-4D9A-8FEC-E69C127237D9}" type="pres">
      <dgm:prSet presAssocID="{AF821D56-2555-4C82-AD64-7B0151DFEF38}" presName="node" presStyleLbl="node1" presStyleIdx="1" presStyleCnt="3" custLinFactX="92940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B40D04-79F3-4D13-83B5-DF128AE1625C}" type="pres">
      <dgm:prSet presAssocID="{00918E08-2A09-4F4F-8CB3-8BF8984954E5}" presName="sibTrans" presStyleCnt="0"/>
      <dgm:spPr/>
    </dgm:pt>
    <dgm:pt modelId="{F0C4EB60-3FC9-4934-BECF-10AA00F63953}" type="pres">
      <dgm:prSet presAssocID="{30EAF57C-403C-4CC8-A526-D4CB12B179CE}" presName="node" presStyleLbl="node1" presStyleIdx="2" presStyleCnt="3" custLinFactX="-100000" custLinFactNeighborX="-103996" custLinFactNeighborY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9E26AE7-3C52-4BE8-B221-21D61E00BBCC}" srcId="{BF99F0A9-7EC1-4554-B99E-CF6A82209B0A}" destId="{AF821D56-2555-4C82-AD64-7B0151DFEF38}" srcOrd="1" destOrd="0" parTransId="{2DDFE2EC-3789-4E6D-B154-23B08FFACD11}" sibTransId="{00918E08-2A09-4F4F-8CB3-8BF8984954E5}"/>
    <dgm:cxn modelId="{96906A38-46ED-4132-BDA8-8D8478358255}" srcId="{BF99F0A9-7EC1-4554-B99E-CF6A82209B0A}" destId="{30EAF57C-403C-4CC8-A526-D4CB12B179CE}" srcOrd="2" destOrd="0" parTransId="{42364414-FA30-419D-9FB1-4F8276025D54}" sibTransId="{1659D6D1-34FD-49E6-9801-6BDB8B52AFEB}"/>
    <dgm:cxn modelId="{8F229E6B-1B11-4BB5-80B7-7DEF82791E69}" type="presOf" srcId="{30EAF57C-403C-4CC8-A526-D4CB12B179CE}" destId="{F0C4EB60-3FC9-4934-BECF-10AA00F63953}" srcOrd="0" destOrd="0" presId="urn:microsoft.com/office/officeart/2005/8/layout/hList6"/>
    <dgm:cxn modelId="{CE185E7B-13C8-416B-B6F3-AE64BA729872}" type="presOf" srcId="{AF821D56-2555-4C82-AD64-7B0151DFEF38}" destId="{D577A00E-2501-4D9A-8FEC-E69C127237D9}" srcOrd="0" destOrd="0" presId="urn:microsoft.com/office/officeart/2005/8/layout/hList6"/>
    <dgm:cxn modelId="{339BDE43-1567-4E23-BC92-EB45DF819DF9}" type="presOf" srcId="{F3103CCA-616D-4F20-9EC5-B00FBF96A4C8}" destId="{26E504CE-1CC2-4730-BCA3-E25E3087A0F2}" srcOrd="0" destOrd="0" presId="urn:microsoft.com/office/officeart/2005/8/layout/hList6"/>
    <dgm:cxn modelId="{4A5526EB-B852-418F-9413-B87EAEDC278E}" srcId="{BF99F0A9-7EC1-4554-B99E-CF6A82209B0A}" destId="{F3103CCA-616D-4F20-9EC5-B00FBF96A4C8}" srcOrd="0" destOrd="0" parTransId="{D97617A9-6EBB-4472-B32B-16F0E839528B}" sibTransId="{D1428F25-F06A-42A5-858B-6B1477FE9B7C}"/>
    <dgm:cxn modelId="{1AC04EE5-A4F2-4108-A3E7-2B0F8750CB1F}" type="presOf" srcId="{BF99F0A9-7EC1-4554-B99E-CF6A82209B0A}" destId="{90BEA9FA-F006-4D5C-8055-F3EAEB837320}" srcOrd="0" destOrd="0" presId="urn:microsoft.com/office/officeart/2005/8/layout/hList6"/>
    <dgm:cxn modelId="{4CCB8013-DF92-4F53-9DF6-12FE2AF26015}" type="presParOf" srcId="{90BEA9FA-F006-4D5C-8055-F3EAEB837320}" destId="{26E504CE-1CC2-4730-BCA3-E25E3087A0F2}" srcOrd="0" destOrd="0" presId="urn:microsoft.com/office/officeart/2005/8/layout/hList6"/>
    <dgm:cxn modelId="{54ACE10E-66D2-4AD3-A630-FFE635DF6B55}" type="presParOf" srcId="{90BEA9FA-F006-4D5C-8055-F3EAEB837320}" destId="{2F699CFD-313C-4F32-BFA7-D9AC8BA93006}" srcOrd="1" destOrd="0" presId="urn:microsoft.com/office/officeart/2005/8/layout/hList6"/>
    <dgm:cxn modelId="{68EBE0B0-CE1A-4513-99F1-3D31EBC7A58E}" type="presParOf" srcId="{90BEA9FA-F006-4D5C-8055-F3EAEB837320}" destId="{D577A00E-2501-4D9A-8FEC-E69C127237D9}" srcOrd="2" destOrd="0" presId="urn:microsoft.com/office/officeart/2005/8/layout/hList6"/>
    <dgm:cxn modelId="{C114FCF0-5D5A-4230-BC8E-E18DA76AAE15}" type="presParOf" srcId="{90BEA9FA-F006-4D5C-8055-F3EAEB837320}" destId="{D2B40D04-79F3-4D13-83B5-DF128AE1625C}" srcOrd="3" destOrd="0" presId="urn:microsoft.com/office/officeart/2005/8/layout/hList6"/>
    <dgm:cxn modelId="{F1A67D39-EACD-4592-A984-4E316A798D32}" type="presParOf" srcId="{90BEA9FA-F006-4D5C-8055-F3EAEB837320}" destId="{F0C4EB60-3FC9-4934-BECF-10AA00F6395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D66175-D221-493D-A76B-A0B71902F3AE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AB66C5-1E5D-4436-AC67-BD799BFE67DA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Педагогічні технології</a:t>
          </a:r>
          <a:endParaRPr lang="ru-RU" sz="2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92CC11D-B609-404D-87A6-7A8C51C8C78D}" type="parTrans" cxnId="{E2E8B6AE-E08E-4FAB-B57A-7B86A5FD5F80}">
      <dgm:prSet/>
      <dgm:spPr/>
      <dgm:t>
        <a:bodyPr/>
        <a:lstStyle/>
        <a:p>
          <a:endParaRPr lang="ru-RU"/>
        </a:p>
      </dgm:t>
    </dgm:pt>
    <dgm:pt modelId="{5E7D2714-A5E8-4A98-AD39-7F377741FF5B}" type="sibTrans" cxnId="{E2E8B6AE-E08E-4FAB-B57A-7B86A5FD5F80}">
      <dgm:prSet/>
      <dgm:spPr/>
      <dgm:t>
        <a:bodyPr/>
        <a:lstStyle/>
        <a:p>
          <a:endParaRPr lang="ru-RU"/>
        </a:p>
      </dgm:t>
    </dgm:pt>
    <dgm:pt modelId="{9E822FBD-64DA-4F01-B700-B774A6FBD72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технології опосередкованого активного спілкування в</a:t>
          </a: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чителя з учнем шляхом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використання телекомунікаційного зв'язку та методології індивідуальної роботи  зі структурованим навчальним матеріалом, представленим в електронному вигляд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і 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8117083-EABD-4DF6-A036-DBFE35835270}" type="parTrans" cxnId="{07E8C93B-651D-482A-9AE8-526E51A9C593}">
      <dgm:prSet/>
      <dgm:spPr/>
      <dgm:t>
        <a:bodyPr/>
        <a:lstStyle/>
        <a:p>
          <a:endParaRPr lang="ru-RU"/>
        </a:p>
      </dgm:t>
    </dgm:pt>
    <dgm:pt modelId="{A5BC048B-228F-4180-AD62-932B5DB3918B}" type="sibTrans" cxnId="{07E8C93B-651D-482A-9AE8-526E51A9C593}">
      <dgm:prSet/>
      <dgm:spPr/>
      <dgm:t>
        <a:bodyPr/>
        <a:lstStyle/>
        <a:p>
          <a:endParaRPr lang="ru-RU"/>
        </a:p>
      </dgm:t>
    </dgm:pt>
    <dgm:pt modelId="{3F3B036E-0F1F-45BB-A689-C66408139996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Інформаційні технології</a:t>
          </a:r>
          <a:endParaRPr lang="ru-RU" sz="2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C7C7B49-72C2-4AEE-848F-90EA11D63E67}" type="parTrans" cxnId="{056915B4-6D57-43C8-AB95-91F5AFA426A2}">
      <dgm:prSet/>
      <dgm:spPr/>
      <dgm:t>
        <a:bodyPr/>
        <a:lstStyle/>
        <a:p>
          <a:endParaRPr lang="ru-RU"/>
        </a:p>
      </dgm:t>
    </dgm:pt>
    <dgm:pt modelId="{9D6C6F01-9A49-4C8C-9FE5-238FC99A50BA}" type="sibTrans" cxnId="{056915B4-6D57-43C8-AB95-91F5AFA426A2}">
      <dgm:prSet/>
      <dgm:spPr/>
      <dgm:t>
        <a:bodyPr/>
        <a:lstStyle/>
        <a:p>
          <a:endParaRPr lang="ru-RU"/>
        </a:p>
      </dgm:t>
    </dgm:pt>
    <dgm:pt modelId="{F4028A57-D751-450F-8AC5-06A8A149EF8B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технології створення, передачі і збереження навчальних матеріалів, організації і супроводу освітнього процесу під час дистанційного навчання за допомогою телекомунікаційного зв'язку 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32EB2B5-F68F-43B3-B883-25C9EA761D9A}" type="parTrans" cxnId="{87337ACB-0656-412C-B7B0-856348B64265}">
      <dgm:prSet/>
      <dgm:spPr/>
      <dgm:t>
        <a:bodyPr/>
        <a:lstStyle/>
        <a:p>
          <a:endParaRPr lang="uk-UA"/>
        </a:p>
      </dgm:t>
    </dgm:pt>
    <dgm:pt modelId="{8E8EEE40-EA72-4B99-9408-1BF66B84CF0E}" type="sibTrans" cxnId="{87337ACB-0656-412C-B7B0-856348B64265}">
      <dgm:prSet/>
      <dgm:spPr/>
      <dgm:t>
        <a:bodyPr/>
        <a:lstStyle/>
        <a:p>
          <a:endParaRPr lang="uk-UA"/>
        </a:p>
      </dgm:t>
    </dgm:pt>
    <dgm:pt modelId="{BF893137-C01C-401F-B9C7-A99A7B49133E}" type="pres">
      <dgm:prSet presAssocID="{72D66175-D221-493D-A76B-A0B71902F3A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BB0F3DD-C4C5-4B7F-BF9C-6DF2FA522D02}" type="pres">
      <dgm:prSet presAssocID="{72AB66C5-1E5D-4436-AC67-BD799BFE67DA}" presName="linNode" presStyleCnt="0"/>
      <dgm:spPr/>
    </dgm:pt>
    <dgm:pt modelId="{9783122C-CFB5-4DB7-8EA9-1881FA0F27E0}" type="pres">
      <dgm:prSet presAssocID="{72AB66C5-1E5D-4436-AC67-BD799BFE67D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CDC86-6D36-45EA-9FF5-DAEBF308D664}" type="pres">
      <dgm:prSet presAssocID="{72AB66C5-1E5D-4436-AC67-BD799BFE67DA}" presName="childShp" presStyleLbl="bgAccFollowNode1" presStyleIdx="0" presStyleCnt="2" custScaleX="101400" custScaleY="68072" custLinFactNeighborX="1213" custLinFactNeighborY="4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E6411-E5F0-4E11-A723-C375A188CD2F}" type="pres">
      <dgm:prSet presAssocID="{5E7D2714-A5E8-4A98-AD39-7F377741FF5B}" presName="spacing" presStyleCnt="0"/>
      <dgm:spPr/>
    </dgm:pt>
    <dgm:pt modelId="{9876D6E6-ABE3-4C15-84D5-CF4A96C5D52E}" type="pres">
      <dgm:prSet presAssocID="{3F3B036E-0F1F-45BB-A689-C66408139996}" presName="linNode" presStyleCnt="0"/>
      <dgm:spPr/>
    </dgm:pt>
    <dgm:pt modelId="{4CD2646B-4281-487D-BE5D-1EEB6EF2C46C}" type="pres">
      <dgm:prSet presAssocID="{3F3B036E-0F1F-45BB-A689-C6640813999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78C8B-8698-4EDB-9F70-0F8D5375FBFB}" type="pres">
      <dgm:prSet presAssocID="{3F3B036E-0F1F-45BB-A689-C66408139996}" presName="childShp" presStyleLbl="bgAccFollowNode1" presStyleIdx="1" presStyleCnt="2" custScaleY="6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337ACB-0656-412C-B7B0-856348B64265}" srcId="{3F3B036E-0F1F-45BB-A689-C66408139996}" destId="{F4028A57-D751-450F-8AC5-06A8A149EF8B}" srcOrd="0" destOrd="0" parTransId="{532EB2B5-F68F-43B3-B883-25C9EA761D9A}" sibTransId="{8E8EEE40-EA72-4B99-9408-1BF66B84CF0E}"/>
    <dgm:cxn modelId="{07E8C93B-651D-482A-9AE8-526E51A9C593}" srcId="{72AB66C5-1E5D-4436-AC67-BD799BFE67DA}" destId="{9E822FBD-64DA-4F01-B700-B774A6FBD729}" srcOrd="0" destOrd="0" parTransId="{D8117083-EABD-4DF6-A036-DBFE35835270}" sibTransId="{A5BC048B-228F-4180-AD62-932B5DB3918B}"/>
    <dgm:cxn modelId="{D9BA5AAC-F2C1-4FB8-BBAF-EBAAEFA17308}" type="presOf" srcId="{9E822FBD-64DA-4F01-B700-B774A6FBD729}" destId="{F48CDC86-6D36-45EA-9FF5-DAEBF308D664}" srcOrd="0" destOrd="0" presId="urn:microsoft.com/office/officeart/2005/8/layout/vList6"/>
    <dgm:cxn modelId="{BCFDD610-EF7B-40AE-9B78-3A3AD507875D}" type="presOf" srcId="{72AB66C5-1E5D-4436-AC67-BD799BFE67DA}" destId="{9783122C-CFB5-4DB7-8EA9-1881FA0F27E0}" srcOrd="0" destOrd="0" presId="urn:microsoft.com/office/officeart/2005/8/layout/vList6"/>
    <dgm:cxn modelId="{E2E8B6AE-E08E-4FAB-B57A-7B86A5FD5F80}" srcId="{72D66175-D221-493D-A76B-A0B71902F3AE}" destId="{72AB66C5-1E5D-4436-AC67-BD799BFE67DA}" srcOrd="0" destOrd="0" parTransId="{892CC11D-B609-404D-87A6-7A8C51C8C78D}" sibTransId="{5E7D2714-A5E8-4A98-AD39-7F377741FF5B}"/>
    <dgm:cxn modelId="{056915B4-6D57-43C8-AB95-91F5AFA426A2}" srcId="{72D66175-D221-493D-A76B-A0B71902F3AE}" destId="{3F3B036E-0F1F-45BB-A689-C66408139996}" srcOrd="1" destOrd="0" parTransId="{EC7C7B49-72C2-4AEE-848F-90EA11D63E67}" sibTransId="{9D6C6F01-9A49-4C8C-9FE5-238FC99A50BA}"/>
    <dgm:cxn modelId="{7C25FDA8-E84C-4AD6-A47F-D42323E52E7C}" type="presOf" srcId="{3F3B036E-0F1F-45BB-A689-C66408139996}" destId="{4CD2646B-4281-487D-BE5D-1EEB6EF2C46C}" srcOrd="0" destOrd="0" presId="urn:microsoft.com/office/officeart/2005/8/layout/vList6"/>
    <dgm:cxn modelId="{AB963CC8-693A-4455-BE34-909E2EF38FC1}" type="presOf" srcId="{72D66175-D221-493D-A76B-A0B71902F3AE}" destId="{BF893137-C01C-401F-B9C7-A99A7B49133E}" srcOrd="0" destOrd="0" presId="urn:microsoft.com/office/officeart/2005/8/layout/vList6"/>
    <dgm:cxn modelId="{EF59AED7-1236-4243-BFDC-0D39BA94ED0F}" type="presOf" srcId="{F4028A57-D751-450F-8AC5-06A8A149EF8B}" destId="{46878C8B-8698-4EDB-9F70-0F8D5375FBFB}" srcOrd="0" destOrd="0" presId="urn:microsoft.com/office/officeart/2005/8/layout/vList6"/>
    <dgm:cxn modelId="{E1EBD304-5091-4BC2-B9F6-E7BA5AA29C23}" type="presParOf" srcId="{BF893137-C01C-401F-B9C7-A99A7B49133E}" destId="{8BB0F3DD-C4C5-4B7F-BF9C-6DF2FA522D02}" srcOrd="0" destOrd="0" presId="urn:microsoft.com/office/officeart/2005/8/layout/vList6"/>
    <dgm:cxn modelId="{B7E311C2-7F16-4C48-9C65-878E15C84246}" type="presParOf" srcId="{8BB0F3DD-C4C5-4B7F-BF9C-6DF2FA522D02}" destId="{9783122C-CFB5-4DB7-8EA9-1881FA0F27E0}" srcOrd="0" destOrd="0" presId="urn:microsoft.com/office/officeart/2005/8/layout/vList6"/>
    <dgm:cxn modelId="{655C0B8D-C2E4-456C-8192-734731C22B65}" type="presParOf" srcId="{8BB0F3DD-C4C5-4B7F-BF9C-6DF2FA522D02}" destId="{F48CDC86-6D36-45EA-9FF5-DAEBF308D664}" srcOrd="1" destOrd="0" presId="urn:microsoft.com/office/officeart/2005/8/layout/vList6"/>
    <dgm:cxn modelId="{BDDF01CF-737B-4514-8EB2-DBCCAAD67500}" type="presParOf" srcId="{BF893137-C01C-401F-B9C7-A99A7B49133E}" destId="{931E6411-E5F0-4E11-A723-C375A188CD2F}" srcOrd="1" destOrd="0" presId="urn:microsoft.com/office/officeart/2005/8/layout/vList6"/>
    <dgm:cxn modelId="{8444F165-40DE-48B5-9E1E-DEB6550F0A48}" type="presParOf" srcId="{BF893137-C01C-401F-B9C7-A99A7B49133E}" destId="{9876D6E6-ABE3-4C15-84D5-CF4A96C5D52E}" srcOrd="2" destOrd="0" presId="urn:microsoft.com/office/officeart/2005/8/layout/vList6"/>
    <dgm:cxn modelId="{664265AE-B154-46C3-9982-5794B615474C}" type="presParOf" srcId="{9876D6E6-ABE3-4C15-84D5-CF4A96C5D52E}" destId="{4CD2646B-4281-487D-BE5D-1EEB6EF2C46C}" srcOrd="0" destOrd="0" presId="urn:microsoft.com/office/officeart/2005/8/layout/vList6"/>
    <dgm:cxn modelId="{4FBB0895-0598-44D2-A32B-6070AAA8A025}" type="presParOf" srcId="{9876D6E6-ABE3-4C15-84D5-CF4A96C5D52E}" destId="{46878C8B-8698-4EDB-9F70-0F8D5375FBFB}" srcOrd="1" destOrd="0" presId="urn:microsoft.com/office/officeart/2005/8/layout/vList6"/>
  </dgm:cxnLst>
  <dgm:bg>
    <a:solidFill>
      <a:srgbClr val="CCFF99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3151EA-9548-4979-86E8-44FF04782855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CB69F0C-6319-4342-AC9A-92B1232DEB7F}">
      <dgm:prSet phldrT="[Текст]" custT="1"/>
      <dgm:spPr>
        <a:solidFill>
          <a:schemeClr val="accent3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Законом України </a:t>
          </a:r>
          <a:endParaRPr lang="en-US" sz="2400" b="1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«Про освіту»</a:t>
          </a:r>
        </a:p>
      </dgm:t>
    </dgm:pt>
    <dgm:pt modelId="{72A14BB0-0AA4-40A2-A77B-8EC003585A72}" type="parTrans" cxnId="{ECBBBADF-3FA8-40D2-948B-EE101A48422D}">
      <dgm:prSet/>
      <dgm:spPr/>
      <dgm:t>
        <a:bodyPr/>
        <a:lstStyle/>
        <a:p>
          <a:endParaRPr lang="uk-UA"/>
        </a:p>
      </dgm:t>
    </dgm:pt>
    <dgm:pt modelId="{42D46B9D-3601-4ACA-8BFB-3CB589B03234}" type="sibTrans" cxnId="{ECBBBADF-3FA8-40D2-948B-EE101A48422D}">
      <dgm:prSet/>
      <dgm:spPr>
        <a:solidFill>
          <a:schemeClr val="accent1"/>
        </a:solidFill>
      </dgm:spPr>
      <dgm:t>
        <a:bodyPr/>
        <a:lstStyle/>
        <a:p>
          <a:endParaRPr lang="uk-UA" dirty="0"/>
        </a:p>
      </dgm:t>
    </dgm:pt>
    <dgm:pt modelId="{443EE1B6-CE1F-4EFF-81E9-E64BFB6043CD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Наказом МОН від 08.09.2020 №1115 «Деякі питання організації дистанційного </a:t>
          </a:r>
          <a:r>
            <a:rPr lang="uk-UA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навчання»</a:t>
          </a:r>
          <a:endParaRPr lang="uk-UA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208DAFE-FB0A-42AC-946F-D0D93E70DC1D}" type="parTrans" cxnId="{BF26FDDD-B758-4775-ACDC-AB0875F501DC}">
      <dgm:prSet/>
      <dgm:spPr/>
      <dgm:t>
        <a:bodyPr/>
        <a:lstStyle/>
        <a:p>
          <a:endParaRPr lang="uk-UA"/>
        </a:p>
      </dgm:t>
    </dgm:pt>
    <dgm:pt modelId="{BF1010CF-A0E2-49EB-B9A3-18623CDDDD78}" type="sibTrans" cxnId="{BF26FDDD-B758-4775-ACDC-AB0875F501DC}">
      <dgm:prSet/>
      <dgm:spPr>
        <a:solidFill>
          <a:schemeClr val="accent1"/>
        </a:solidFill>
      </dgm:spPr>
      <dgm:t>
        <a:bodyPr/>
        <a:lstStyle/>
        <a:p>
          <a:endParaRPr lang="uk-UA" dirty="0"/>
        </a:p>
      </dgm:t>
    </dgm:pt>
    <dgm:pt modelId="{0963FDA7-62CC-49AF-8B14-709F43042D3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Законом України </a:t>
          </a:r>
          <a:r>
            <a:rPr lang="uk-UA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«Про </a:t>
          </a:r>
          <a:r>
            <a:rPr lang="uk-U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повну загальну середню освіту»</a:t>
          </a:r>
        </a:p>
      </dgm:t>
    </dgm:pt>
    <dgm:pt modelId="{BEF3BC17-77A8-4B95-92DE-61FBAF2D5BB5}" type="parTrans" cxnId="{52454BEB-A11C-486E-92C1-FA7A88E72EB0}">
      <dgm:prSet/>
      <dgm:spPr/>
      <dgm:t>
        <a:bodyPr/>
        <a:lstStyle/>
        <a:p>
          <a:endParaRPr lang="uk-UA"/>
        </a:p>
      </dgm:t>
    </dgm:pt>
    <dgm:pt modelId="{1731DC24-0D09-47F0-8CE7-98E4F3D38B67}" type="sibTrans" cxnId="{52454BEB-A11C-486E-92C1-FA7A88E72EB0}">
      <dgm:prSet/>
      <dgm:spPr>
        <a:solidFill>
          <a:schemeClr val="accent1"/>
        </a:solidFill>
      </dgm:spPr>
      <dgm:t>
        <a:bodyPr/>
        <a:lstStyle/>
        <a:p>
          <a:endParaRPr lang="uk-UA" dirty="0"/>
        </a:p>
      </dgm:t>
    </dgm:pt>
    <dgm:pt modelId="{49D9DAE4-383F-4412-A646-3676776D1CE9}" type="pres">
      <dgm:prSet presAssocID="{0E3151EA-9548-4979-86E8-44FF0478285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21F967-BFE1-4780-ADB5-6309A26CC3E3}" type="pres">
      <dgm:prSet presAssocID="{5CB69F0C-6319-4342-AC9A-92B1232DEB7F}" presName="node" presStyleLbl="node1" presStyleIdx="0" presStyleCnt="3" custScaleX="154214" custScaleY="94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7D655-977B-4B0D-8797-7C905A3A602C}" type="pres">
      <dgm:prSet presAssocID="{42D46B9D-3601-4ACA-8BFB-3CB589B0323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D88F8EE-5E53-46B3-8AA0-F511BC5FDEBA}" type="pres">
      <dgm:prSet presAssocID="{42D46B9D-3601-4ACA-8BFB-3CB589B0323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C61AD24-1A51-4C2B-96B5-6F6616B9ADE7}" type="pres">
      <dgm:prSet presAssocID="{443EE1B6-CE1F-4EFF-81E9-E64BFB6043CD}" presName="node" presStyleLbl="node1" presStyleIdx="1" presStyleCnt="3" custScaleX="143841" custScaleY="106973" custRadScaleRad="123843" custRadScaleInc="-14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B90AE-E567-4DAA-A2DF-77577237C8FF}" type="pres">
      <dgm:prSet presAssocID="{BF1010CF-A0E2-49EB-B9A3-18623CDDDD78}" presName="sibTrans" presStyleLbl="sibTrans2D1" presStyleIdx="1" presStyleCnt="3" custScaleX="109680"/>
      <dgm:spPr/>
      <dgm:t>
        <a:bodyPr/>
        <a:lstStyle/>
        <a:p>
          <a:endParaRPr lang="ru-RU"/>
        </a:p>
      </dgm:t>
    </dgm:pt>
    <dgm:pt modelId="{B2FB31D6-8A5C-4C69-BA57-F5E748E940A9}" type="pres">
      <dgm:prSet presAssocID="{BF1010CF-A0E2-49EB-B9A3-18623CDDDD7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51478E2-E584-402C-BC08-053A96D94E95}" type="pres">
      <dgm:prSet presAssocID="{0963FDA7-62CC-49AF-8B14-709F43042D30}" presName="node" presStyleLbl="node1" presStyleIdx="2" presStyleCnt="3" custScaleX="141690" custScaleY="112819" custRadScaleRad="121904" custRadScaleInc="14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3CE4D-BC4C-454F-A4DB-B035D8F9F635}" type="pres">
      <dgm:prSet presAssocID="{1731DC24-0D09-47F0-8CE7-98E4F3D38B6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640115D-8662-4AD6-94A4-D20CB60C264A}" type="pres">
      <dgm:prSet presAssocID="{1731DC24-0D09-47F0-8CE7-98E4F3D38B67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CBBBADF-3FA8-40D2-948B-EE101A48422D}" srcId="{0E3151EA-9548-4979-86E8-44FF04782855}" destId="{5CB69F0C-6319-4342-AC9A-92B1232DEB7F}" srcOrd="0" destOrd="0" parTransId="{72A14BB0-0AA4-40A2-A77B-8EC003585A72}" sibTransId="{42D46B9D-3601-4ACA-8BFB-3CB589B03234}"/>
    <dgm:cxn modelId="{DE07936D-1D51-493E-B6D4-D8E26FDDB3DB}" type="presOf" srcId="{0E3151EA-9548-4979-86E8-44FF04782855}" destId="{49D9DAE4-383F-4412-A646-3676776D1CE9}" srcOrd="0" destOrd="0" presId="urn:microsoft.com/office/officeart/2005/8/layout/cycle2"/>
    <dgm:cxn modelId="{7508448E-AB66-4017-9FE5-DF03194A0905}" type="presOf" srcId="{42D46B9D-3601-4ACA-8BFB-3CB589B03234}" destId="{7D88F8EE-5E53-46B3-8AA0-F511BC5FDEBA}" srcOrd="1" destOrd="0" presId="urn:microsoft.com/office/officeart/2005/8/layout/cycle2"/>
    <dgm:cxn modelId="{2AC874F6-F918-4FF5-88CA-60E4EEF56400}" type="presOf" srcId="{42D46B9D-3601-4ACA-8BFB-3CB589B03234}" destId="{A177D655-977B-4B0D-8797-7C905A3A602C}" srcOrd="0" destOrd="0" presId="urn:microsoft.com/office/officeart/2005/8/layout/cycle2"/>
    <dgm:cxn modelId="{BB2FC5A0-D6D0-4468-A57C-978BFEB16E4C}" type="presOf" srcId="{1731DC24-0D09-47F0-8CE7-98E4F3D38B67}" destId="{8640115D-8662-4AD6-94A4-D20CB60C264A}" srcOrd="1" destOrd="0" presId="urn:microsoft.com/office/officeart/2005/8/layout/cycle2"/>
    <dgm:cxn modelId="{52454BEB-A11C-486E-92C1-FA7A88E72EB0}" srcId="{0E3151EA-9548-4979-86E8-44FF04782855}" destId="{0963FDA7-62CC-49AF-8B14-709F43042D30}" srcOrd="2" destOrd="0" parTransId="{BEF3BC17-77A8-4B95-92DE-61FBAF2D5BB5}" sibTransId="{1731DC24-0D09-47F0-8CE7-98E4F3D38B67}"/>
    <dgm:cxn modelId="{D466FF03-B6A0-44B0-BBAE-099808728D78}" type="presOf" srcId="{BF1010CF-A0E2-49EB-B9A3-18623CDDDD78}" destId="{B2FB31D6-8A5C-4C69-BA57-F5E748E940A9}" srcOrd="1" destOrd="0" presId="urn:microsoft.com/office/officeart/2005/8/layout/cycle2"/>
    <dgm:cxn modelId="{BF26FDDD-B758-4775-ACDC-AB0875F501DC}" srcId="{0E3151EA-9548-4979-86E8-44FF04782855}" destId="{443EE1B6-CE1F-4EFF-81E9-E64BFB6043CD}" srcOrd="1" destOrd="0" parTransId="{5208DAFE-FB0A-42AC-946F-D0D93E70DC1D}" sibTransId="{BF1010CF-A0E2-49EB-B9A3-18623CDDDD78}"/>
    <dgm:cxn modelId="{2984941B-CA1C-4A92-A54F-F4387726FB09}" type="presOf" srcId="{5CB69F0C-6319-4342-AC9A-92B1232DEB7F}" destId="{C221F967-BFE1-4780-ADB5-6309A26CC3E3}" srcOrd="0" destOrd="0" presId="urn:microsoft.com/office/officeart/2005/8/layout/cycle2"/>
    <dgm:cxn modelId="{415A020D-E40B-4F12-BF83-40BBD28283B3}" type="presOf" srcId="{0963FDA7-62CC-49AF-8B14-709F43042D30}" destId="{F51478E2-E584-402C-BC08-053A96D94E95}" srcOrd="0" destOrd="0" presId="urn:microsoft.com/office/officeart/2005/8/layout/cycle2"/>
    <dgm:cxn modelId="{17A60F33-1935-4F76-84BB-0381FEC24043}" type="presOf" srcId="{BF1010CF-A0E2-49EB-B9A3-18623CDDDD78}" destId="{201B90AE-E567-4DAA-A2DF-77577237C8FF}" srcOrd="0" destOrd="0" presId="urn:microsoft.com/office/officeart/2005/8/layout/cycle2"/>
    <dgm:cxn modelId="{8E4E2777-A51E-45B2-BC99-270715FC272B}" type="presOf" srcId="{1731DC24-0D09-47F0-8CE7-98E4F3D38B67}" destId="{0D43CE4D-BC4C-454F-A4DB-B035D8F9F635}" srcOrd="0" destOrd="0" presId="urn:microsoft.com/office/officeart/2005/8/layout/cycle2"/>
    <dgm:cxn modelId="{29CDAE1A-6C98-4643-BE7F-78973B3CB31E}" type="presOf" srcId="{443EE1B6-CE1F-4EFF-81E9-E64BFB6043CD}" destId="{3C61AD24-1A51-4C2B-96B5-6F6616B9ADE7}" srcOrd="0" destOrd="0" presId="urn:microsoft.com/office/officeart/2005/8/layout/cycle2"/>
    <dgm:cxn modelId="{40E47718-C2D2-480E-961D-CB2CB0648FA0}" type="presParOf" srcId="{49D9DAE4-383F-4412-A646-3676776D1CE9}" destId="{C221F967-BFE1-4780-ADB5-6309A26CC3E3}" srcOrd="0" destOrd="0" presId="urn:microsoft.com/office/officeart/2005/8/layout/cycle2"/>
    <dgm:cxn modelId="{CD4E8077-8E32-4855-97F9-57CF7FD990C6}" type="presParOf" srcId="{49D9DAE4-383F-4412-A646-3676776D1CE9}" destId="{A177D655-977B-4B0D-8797-7C905A3A602C}" srcOrd="1" destOrd="0" presId="urn:microsoft.com/office/officeart/2005/8/layout/cycle2"/>
    <dgm:cxn modelId="{C795FC18-30CF-450C-92D1-AF254D537137}" type="presParOf" srcId="{A177D655-977B-4B0D-8797-7C905A3A602C}" destId="{7D88F8EE-5E53-46B3-8AA0-F511BC5FDEBA}" srcOrd="0" destOrd="0" presId="urn:microsoft.com/office/officeart/2005/8/layout/cycle2"/>
    <dgm:cxn modelId="{ECC05F3D-0ADA-440A-9EE8-D933BC4590B7}" type="presParOf" srcId="{49D9DAE4-383F-4412-A646-3676776D1CE9}" destId="{3C61AD24-1A51-4C2B-96B5-6F6616B9ADE7}" srcOrd="2" destOrd="0" presId="urn:microsoft.com/office/officeart/2005/8/layout/cycle2"/>
    <dgm:cxn modelId="{A9E74F18-80E6-455D-B644-D1A7CB73AEA2}" type="presParOf" srcId="{49D9DAE4-383F-4412-A646-3676776D1CE9}" destId="{201B90AE-E567-4DAA-A2DF-77577237C8FF}" srcOrd="3" destOrd="0" presId="urn:microsoft.com/office/officeart/2005/8/layout/cycle2"/>
    <dgm:cxn modelId="{CC2A6634-968C-47ED-969C-2AD46E260580}" type="presParOf" srcId="{201B90AE-E567-4DAA-A2DF-77577237C8FF}" destId="{B2FB31D6-8A5C-4C69-BA57-F5E748E940A9}" srcOrd="0" destOrd="0" presId="urn:microsoft.com/office/officeart/2005/8/layout/cycle2"/>
    <dgm:cxn modelId="{1A473C6B-9B3A-4094-B531-085D86FCFF4A}" type="presParOf" srcId="{49D9DAE4-383F-4412-A646-3676776D1CE9}" destId="{F51478E2-E584-402C-BC08-053A96D94E95}" srcOrd="4" destOrd="0" presId="urn:microsoft.com/office/officeart/2005/8/layout/cycle2"/>
    <dgm:cxn modelId="{CD985E0A-F8A1-4AC2-A8C0-3A097AFC7D44}" type="presParOf" srcId="{49D9DAE4-383F-4412-A646-3676776D1CE9}" destId="{0D43CE4D-BC4C-454F-A4DB-B035D8F9F635}" srcOrd="5" destOrd="0" presId="urn:microsoft.com/office/officeart/2005/8/layout/cycle2"/>
    <dgm:cxn modelId="{1453577E-EE44-4060-A92A-681633B4FE49}" type="presParOf" srcId="{0D43CE4D-BC4C-454F-A4DB-B035D8F9F635}" destId="{8640115D-8662-4AD6-94A4-D20CB60C264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7833AD-6E72-4243-94CC-9937D399749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A59FD1-54C1-4495-9EF5-F529B71B9FD9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Засоби організації дистанційного навчання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AD6B31D-BA0B-4DA3-B6DE-14A758C36981}" type="parTrans" cxnId="{BFC68D55-112D-4BF7-AF6A-95E03BD2019E}">
      <dgm:prSet/>
      <dgm:spPr/>
      <dgm:t>
        <a:bodyPr/>
        <a:lstStyle/>
        <a:p>
          <a:endParaRPr lang="ru-RU"/>
        </a:p>
      </dgm:t>
    </dgm:pt>
    <dgm:pt modelId="{9F31CDDB-6459-4811-9C18-FD780948DD3D}" type="sibTrans" cxnId="{BFC68D55-112D-4BF7-AF6A-95E03BD2019E}">
      <dgm:prSet/>
      <dgm:spPr/>
      <dgm:t>
        <a:bodyPr/>
        <a:lstStyle/>
        <a:p>
          <a:endParaRPr lang="ru-RU"/>
        </a:p>
      </dgm:t>
    </dgm:pt>
    <dgm:pt modelId="{4A76ED44-A56D-4E02-B6FD-92D4FB0869BD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Основні форми онлайн-комунікації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C72414A-EF0C-4084-83D2-A61390D189F7}" type="parTrans" cxnId="{4D219BBA-AFEC-454D-8640-A5C58A8EA618}">
      <dgm:prSet/>
      <dgm:spPr/>
      <dgm:t>
        <a:bodyPr/>
        <a:lstStyle/>
        <a:p>
          <a:endParaRPr lang="ru-RU"/>
        </a:p>
      </dgm:t>
    </dgm:pt>
    <dgm:pt modelId="{E683A042-0040-4160-85F4-495F19D48147}" type="sibTrans" cxnId="{4D219BBA-AFEC-454D-8640-A5C58A8EA618}">
      <dgm:prSet/>
      <dgm:spPr/>
      <dgm:t>
        <a:bodyPr/>
        <a:lstStyle/>
        <a:p>
          <a:endParaRPr lang="ru-RU"/>
        </a:p>
      </dgm:t>
    </dgm:pt>
    <dgm:pt modelId="{9BFB9335-BC8B-4135-837E-C1B7203A4DEF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Поширені веб-ресурси для дистанційного навчання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28CE494-D515-4323-8F4A-BBC101AEA046}" type="parTrans" cxnId="{6651FAFD-1343-43FE-AF84-537551F0C1B4}">
      <dgm:prSet/>
      <dgm:spPr/>
      <dgm:t>
        <a:bodyPr/>
        <a:lstStyle/>
        <a:p>
          <a:endParaRPr lang="ru-RU"/>
        </a:p>
      </dgm:t>
    </dgm:pt>
    <dgm:pt modelId="{07F6FFB1-5F5B-422A-B614-A34506232F2D}" type="sibTrans" cxnId="{6651FAFD-1343-43FE-AF84-537551F0C1B4}">
      <dgm:prSet/>
      <dgm:spPr/>
      <dgm:t>
        <a:bodyPr/>
        <a:lstStyle/>
        <a:p>
          <a:endParaRPr lang="ru-RU"/>
        </a:p>
      </dgm:t>
    </dgm:pt>
    <dgm:pt modelId="{F76CC8A1-5867-4277-86A0-CF3E5292AE39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Інструментарій дистанційного навчання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777CB17-764D-4DD3-B060-2241AF82D3CB}" type="parTrans" cxnId="{54D24AA3-E9D4-494E-9182-61455533517E}">
      <dgm:prSet/>
      <dgm:spPr/>
      <dgm:t>
        <a:bodyPr/>
        <a:lstStyle/>
        <a:p>
          <a:endParaRPr lang="ru-RU"/>
        </a:p>
      </dgm:t>
    </dgm:pt>
    <dgm:pt modelId="{C960DBCD-BF83-41B3-BE86-7F2DBB524DDE}" type="sibTrans" cxnId="{54D24AA3-E9D4-494E-9182-61455533517E}">
      <dgm:prSet/>
      <dgm:spPr/>
      <dgm:t>
        <a:bodyPr/>
        <a:lstStyle/>
        <a:p>
          <a:endParaRPr lang="ru-RU"/>
        </a:p>
      </dgm:t>
    </dgm:pt>
    <dgm:pt modelId="{7DBC2CA7-29E5-4952-9D78-A426E0656D86}" type="pres">
      <dgm:prSet presAssocID="{2A7833AD-6E72-4243-94CC-9937D39974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BBA522-7600-4DBD-8BD3-8A6C1866A25C}" type="pres">
      <dgm:prSet presAssocID="{C3A59FD1-54C1-4495-9EF5-F529B71B9FD9}" presName="node" presStyleLbl="node1" presStyleIdx="0" presStyleCnt="4" custScaleX="85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B5B54-07CD-461A-AA5E-3DF098AA6411}" type="pres">
      <dgm:prSet presAssocID="{9F31CDDB-6459-4811-9C18-FD780948DD3D}" presName="sibTrans" presStyleCnt="0"/>
      <dgm:spPr/>
    </dgm:pt>
    <dgm:pt modelId="{EAD74672-C3DE-4A7B-AB56-5AFE70F45490}" type="pres">
      <dgm:prSet presAssocID="{4A76ED44-A56D-4E02-B6FD-92D4FB0869BD}" presName="node" presStyleLbl="node1" presStyleIdx="1" presStyleCnt="4" custScaleX="75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B600E-DEBC-49C9-9FF6-FAD38AB86367}" type="pres">
      <dgm:prSet presAssocID="{E683A042-0040-4160-85F4-495F19D48147}" presName="sibTrans" presStyleCnt="0"/>
      <dgm:spPr/>
    </dgm:pt>
    <dgm:pt modelId="{EDEE6BC3-BB3F-4A9E-BB88-16AA28B49AC9}" type="pres">
      <dgm:prSet presAssocID="{9BFB9335-BC8B-4135-837E-C1B7203A4DEF}" presName="node" presStyleLbl="node1" presStyleIdx="2" presStyleCnt="4" custScaleX="78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FA61C-BBAB-469D-B594-9B078ADE4CBF}" type="pres">
      <dgm:prSet presAssocID="{07F6FFB1-5F5B-422A-B614-A34506232F2D}" presName="sibTrans" presStyleCnt="0"/>
      <dgm:spPr/>
    </dgm:pt>
    <dgm:pt modelId="{7D1529A7-36A0-4531-B51B-FB3EBC05C369}" type="pres">
      <dgm:prSet presAssocID="{F76CC8A1-5867-4277-86A0-CF3E5292AE39}" presName="node" presStyleLbl="node1" presStyleIdx="3" presStyleCnt="4" custScaleX="7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C68D55-112D-4BF7-AF6A-95E03BD2019E}" srcId="{2A7833AD-6E72-4243-94CC-9937D3997495}" destId="{C3A59FD1-54C1-4495-9EF5-F529B71B9FD9}" srcOrd="0" destOrd="0" parTransId="{0AD6B31D-BA0B-4DA3-B6DE-14A758C36981}" sibTransId="{9F31CDDB-6459-4811-9C18-FD780948DD3D}"/>
    <dgm:cxn modelId="{4D219BBA-AFEC-454D-8640-A5C58A8EA618}" srcId="{2A7833AD-6E72-4243-94CC-9937D3997495}" destId="{4A76ED44-A56D-4E02-B6FD-92D4FB0869BD}" srcOrd="1" destOrd="0" parTransId="{2C72414A-EF0C-4084-83D2-A61390D189F7}" sibTransId="{E683A042-0040-4160-85F4-495F19D48147}"/>
    <dgm:cxn modelId="{485F22A5-48E8-4221-9981-7815EAE95333}" type="presOf" srcId="{2A7833AD-6E72-4243-94CC-9937D3997495}" destId="{7DBC2CA7-29E5-4952-9D78-A426E0656D86}" srcOrd="0" destOrd="0" presId="urn:microsoft.com/office/officeart/2005/8/layout/default#1"/>
    <dgm:cxn modelId="{8DA85021-7DFC-463E-BC50-9166BDF53FA1}" type="presOf" srcId="{4A76ED44-A56D-4E02-B6FD-92D4FB0869BD}" destId="{EAD74672-C3DE-4A7B-AB56-5AFE70F45490}" srcOrd="0" destOrd="0" presId="urn:microsoft.com/office/officeart/2005/8/layout/default#1"/>
    <dgm:cxn modelId="{7872076D-2F30-4D2B-A122-C0B3FF37169B}" type="presOf" srcId="{9BFB9335-BC8B-4135-837E-C1B7203A4DEF}" destId="{EDEE6BC3-BB3F-4A9E-BB88-16AA28B49AC9}" srcOrd="0" destOrd="0" presId="urn:microsoft.com/office/officeart/2005/8/layout/default#1"/>
    <dgm:cxn modelId="{2368C34B-ADD7-4232-891F-B96FBF9DCDE0}" type="presOf" srcId="{F76CC8A1-5867-4277-86A0-CF3E5292AE39}" destId="{7D1529A7-36A0-4531-B51B-FB3EBC05C369}" srcOrd="0" destOrd="0" presId="urn:microsoft.com/office/officeart/2005/8/layout/default#1"/>
    <dgm:cxn modelId="{6651FAFD-1343-43FE-AF84-537551F0C1B4}" srcId="{2A7833AD-6E72-4243-94CC-9937D3997495}" destId="{9BFB9335-BC8B-4135-837E-C1B7203A4DEF}" srcOrd="2" destOrd="0" parTransId="{928CE494-D515-4323-8F4A-BBC101AEA046}" sibTransId="{07F6FFB1-5F5B-422A-B614-A34506232F2D}"/>
    <dgm:cxn modelId="{54D24AA3-E9D4-494E-9182-61455533517E}" srcId="{2A7833AD-6E72-4243-94CC-9937D3997495}" destId="{F76CC8A1-5867-4277-86A0-CF3E5292AE39}" srcOrd="3" destOrd="0" parTransId="{E777CB17-764D-4DD3-B060-2241AF82D3CB}" sibTransId="{C960DBCD-BF83-41B3-BE86-7F2DBB524DDE}"/>
    <dgm:cxn modelId="{E8EBCF58-FB17-4886-87C6-126BB8288C74}" type="presOf" srcId="{C3A59FD1-54C1-4495-9EF5-F529B71B9FD9}" destId="{1CBBA522-7600-4DBD-8BD3-8A6C1866A25C}" srcOrd="0" destOrd="0" presId="urn:microsoft.com/office/officeart/2005/8/layout/default#1"/>
    <dgm:cxn modelId="{315F883E-4619-49A2-9790-D0AF4EBB5275}" type="presParOf" srcId="{7DBC2CA7-29E5-4952-9D78-A426E0656D86}" destId="{1CBBA522-7600-4DBD-8BD3-8A6C1866A25C}" srcOrd="0" destOrd="0" presId="urn:microsoft.com/office/officeart/2005/8/layout/default#1"/>
    <dgm:cxn modelId="{B3CE2E8A-4F34-4BA7-9DFE-F081B21DDEA8}" type="presParOf" srcId="{7DBC2CA7-29E5-4952-9D78-A426E0656D86}" destId="{89DB5B54-07CD-461A-AA5E-3DF098AA6411}" srcOrd="1" destOrd="0" presId="urn:microsoft.com/office/officeart/2005/8/layout/default#1"/>
    <dgm:cxn modelId="{BAB955A6-3001-4478-A71B-3F836BEF5B22}" type="presParOf" srcId="{7DBC2CA7-29E5-4952-9D78-A426E0656D86}" destId="{EAD74672-C3DE-4A7B-AB56-5AFE70F45490}" srcOrd="2" destOrd="0" presId="urn:microsoft.com/office/officeart/2005/8/layout/default#1"/>
    <dgm:cxn modelId="{B0C52A1D-C268-49D8-828A-A6DFAB95AC7F}" type="presParOf" srcId="{7DBC2CA7-29E5-4952-9D78-A426E0656D86}" destId="{B7EB600E-DEBC-49C9-9FF6-FAD38AB86367}" srcOrd="3" destOrd="0" presId="urn:microsoft.com/office/officeart/2005/8/layout/default#1"/>
    <dgm:cxn modelId="{50DB38C5-3D3E-494A-9A30-B3104D7E283C}" type="presParOf" srcId="{7DBC2CA7-29E5-4952-9D78-A426E0656D86}" destId="{EDEE6BC3-BB3F-4A9E-BB88-16AA28B49AC9}" srcOrd="4" destOrd="0" presId="urn:microsoft.com/office/officeart/2005/8/layout/default#1"/>
    <dgm:cxn modelId="{96BD50BC-D84C-4C4A-8492-02D1A404C9B9}" type="presParOf" srcId="{7DBC2CA7-29E5-4952-9D78-A426E0656D86}" destId="{47FFA61C-BBAB-469D-B594-9B078ADE4CBF}" srcOrd="5" destOrd="0" presId="urn:microsoft.com/office/officeart/2005/8/layout/default#1"/>
    <dgm:cxn modelId="{880BCAE6-92DC-4972-8D23-5C7C4C347CC9}" type="presParOf" srcId="{7DBC2CA7-29E5-4952-9D78-A426E0656D86}" destId="{7D1529A7-36A0-4531-B51B-FB3EBC05C369}" srcOrd="6" destOrd="0" presId="urn:microsoft.com/office/officeart/2005/8/layout/default#1"/>
  </dgm:cxnLst>
  <dgm:bg>
    <a:solidFill>
      <a:schemeClr val="bg2">
        <a:lumMod val="20000"/>
        <a:lumOff val="80000"/>
      </a:schemeClr>
    </a:solidFill>
  </dgm:bg>
  <dgm:whole>
    <a:ln>
      <a:solidFill>
        <a:srgbClr val="008000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504CE-1CC2-4730-BCA3-E25E3087A0F2}">
      <dsp:nvSpPr>
        <dsp:cNvPr id="0" name=""/>
        <dsp:cNvSpPr/>
      </dsp:nvSpPr>
      <dsp:spPr>
        <a:xfrm rot="16200000">
          <a:off x="-497263" y="641280"/>
          <a:ext cx="3498426" cy="2215865"/>
        </a:xfrm>
        <a:prstGeom prst="flowChartManualOperation">
          <a:avLst/>
        </a:prstGeom>
        <a:gradFill rotWithShape="0">
          <a:gsLst>
            <a:gs pos="0">
              <a:srgbClr val="00B050"/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uk-UA" sz="2000" b="1" kern="1200" dirty="0" smtClean="0">
              <a:latin typeface="Arial" pitchFamily="34" charset="0"/>
              <a:cs typeface="Arial" pitchFamily="34" charset="0"/>
            </a:rPr>
            <a:t>суспільство</a:t>
          </a:r>
          <a:r>
            <a:rPr lang="uk-UA" sz="2000" kern="1200" dirty="0" smtClean="0">
              <a:latin typeface="Arial" pitchFamily="34" charset="0"/>
              <a:cs typeface="Arial" pitchFamily="34" charset="0"/>
            </a:rPr>
            <a:t> (включаючи законодавство, уряд, сім’ю тощо);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latin typeface="Arial" pitchFamily="34" charset="0"/>
              <a:cs typeface="Arial" pitchFamily="34" charset="0"/>
            </a:rPr>
            <a:t>- з</a:t>
          </a:r>
          <a:r>
            <a:rPr lang="uk-UA" sz="2000" b="1" kern="1200" dirty="0" smtClean="0">
              <a:latin typeface="Arial" pitchFamily="34" charset="0"/>
              <a:cs typeface="Arial" pitchFamily="34" charset="0"/>
            </a:rPr>
            <a:t>аклад освіти, </a:t>
          </a:r>
          <a:r>
            <a:rPr lang="uk-UA" sz="2000" b="0" kern="1200" dirty="0" smtClean="0">
              <a:latin typeface="Arial" pitchFamily="34" charset="0"/>
              <a:cs typeface="Arial" pitchFamily="34" charset="0"/>
            </a:rPr>
            <a:t>який</a:t>
          </a:r>
          <a:r>
            <a:rPr lang="uk-UA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uk-UA" sz="2000" b="0" kern="1200" dirty="0" smtClean="0">
              <a:latin typeface="Arial" pitchFamily="34" charset="0"/>
              <a:cs typeface="Arial" pitchFamily="34" charset="0"/>
            </a:rPr>
            <a:t>здійснює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latin typeface="Arial" pitchFamily="34" charset="0"/>
              <a:cs typeface="Arial" pitchFamily="34" charset="0"/>
            </a:rPr>
            <a:t>дистанційне навчання);</a:t>
          </a:r>
          <a:endParaRPr lang="uk-UA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144018" y="699684"/>
        <a:ext cx="2215865" cy="2099056"/>
      </dsp:txXfrm>
    </dsp:sp>
    <dsp:sp modelId="{D577A00E-2501-4D9A-8FEC-E69C127237D9}">
      <dsp:nvSpPr>
        <dsp:cNvPr id="0" name=""/>
        <dsp:cNvSpPr/>
      </dsp:nvSpPr>
      <dsp:spPr>
        <a:xfrm rot="16200000">
          <a:off x="3967242" y="641280"/>
          <a:ext cx="3498426" cy="2215865"/>
        </a:xfrm>
        <a:prstGeom prst="flowChartManualOperation">
          <a:avLst/>
        </a:prstGeom>
        <a:gradFill rotWithShape="0">
          <a:gsLst>
            <a:gs pos="0">
              <a:srgbClr val="FFFF00"/>
            </a:gs>
            <a:gs pos="50000">
              <a:schemeClr val="accent4">
                <a:hueOff val="609020"/>
                <a:satOff val="-10536"/>
                <a:lumOff val="-2255"/>
                <a:alphaOff val="0"/>
                <a:shade val="45000"/>
                <a:satMod val="170000"/>
              </a:schemeClr>
            </a:gs>
            <a:gs pos="70000">
              <a:schemeClr val="accent4">
                <a:hueOff val="609020"/>
                <a:satOff val="-10536"/>
                <a:lumOff val="-225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609020"/>
                <a:satOff val="-10536"/>
                <a:lumOff val="-2255"/>
                <a:alphaOff val="0"/>
                <a:tint val="955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0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Arial" pitchFamily="34" charset="0"/>
              <a:cs typeface="Arial" pitchFamily="34" charset="0"/>
            </a:rPr>
            <a:t>- здобувач освіти;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Arial" pitchFamily="34" charset="0"/>
              <a:cs typeface="Arial" pitchFamily="34" charset="0"/>
            </a:rPr>
            <a:t>- носій сигналу</a:t>
          </a:r>
          <a:endParaRPr lang="uk-UA" sz="20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4608523" y="699684"/>
        <a:ext cx="2215865" cy="2099056"/>
      </dsp:txXfrm>
    </dsp:sp>
    <dsp:sp modelId="{F0C4EB60-3FC9-4934-BECF-10AA00F63953}">
      <dsp:nvSpPr>
        <dsp:cNvPr id="0" name=""/>
        <dsp:cNvSpPr/>
      </dsp:nvSpPr>
      <dsp:spPr>
        <a:xfrm rot="16200000">
          <a:off x="1734986" y="641280"/>
          <a:ext cx="3498426" cy="2215865"/>
        </a:xfrm>
        <a:prstGeom prst="flowChartManualOperation">
          <a:avLst/>
        </a:prstGeom>
        <a:gradFill rotWithShape="0">
          <a:gsLst>
            <a:gs pos="0">
              <a:srgbClr val="00FFFF"/>
            </a:gs>
            <a:gs pos="50000">
              <a:schemeClr val="accent4">
                <a:hueOff val="1218040"/>
                <a:satOff val="-21072"/>
                <a:lumOff val="-4510"/>
                <a:alphaOff val="0"/>
                <a:shade val="45000"/>
                <a:satMod val="170000"/>
              </a:schemeClr>
            </a:gs>
            <a:gs pos="70000">
              <a:schemeClr val="accent4">
                <a:hueOff val="1218040"/>
                <a:satOff val="-21072"/>
                <a:lumOff val="-45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1218040"/>
                <a:satOff val="-21072"/>
                <a:lumOff val="-4510"/>
                <a:alphaOff val="0"/>
                <a:tint val="955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0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uk-UA" sz="2000" b="1" kern="1200" dirty="0" smtClean="0">
              <a:latin typeface="Arial" pitchFamily="34" charset="0"/>
              <a:cs typeface="Arial" pitchFamily="34" charset="0"/>
            </a:rPr>
            <a:t>мета</a:t>
          </a:r>
          <a:r>
            <a:rPr lang="uk-UA" sz="2000" kern="1200" dirty="0" smtClean="0">
              <a:latin typeface="Arial" pitchFamily="34" charset="0"/>
              <a:cs typeface="Arial" pitchFamily="34" charset="0"/>
            </a:rPr>
            <a:t> навчання;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uk-UA" sz="2000" b="1" kern="1200" dirty="0" smtClean="0">
              <a:latin typeface="Arial" pitchFamily="34" charset="0"/>
              <a:cs typeface="Arial" pitchFamily="34" charset="0"/>
            </a:rPr>
            <a:t>зміст</a:t>
          </a:r>
          <a:r>
            <a:rPr lang="uk-UA" sz="2000" kern="1200" dirty="0" smtClean="0">
              <a:latin typeface="Arial" pitchFamily="34" charset="0"/>
              <a:cs typeface="Arial" pitchFamily="34" charset="0"/>
            </a:rPr>
            <a:t> навчальної інформації;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uk-UA" sz="2000" b="1" kern="1200" dirty="0" smtClean="0">
              <a:latin typeface="Arial" pitchFamily="34" charset="0"/>
              <a:cs typeface="Arial" pitchFamily="34" charset="0"/>
            </a:rPr>
            <a:t>результат</a:t>
          </a:r>
          <a:r>
            <a:rPr lang="uk-UA" sz="2000" kern="1200" dirty="0" smtClean="0">
              <a:latin typeface="Arial" pitchFamily="34" charset="0"/>
              <a:cs typeface="Arial" pitchFamily="34" charset="0"/>
            </a:rPr>
            <a:t> навчання</a:t>
          </a:r>
          <a:r>
            <a:rPr lang="uk-UA" sz="2000" kern="1200" dirty="0" smtClean="0"/>
            <a:t>;</a:t>
          </a:r>
          <a:endParaRPr lang="uk-UA" sz="2000" kern="1200" dirty="0"/>
        </a:p>
      </dsp:txBody>
      <dsp:txXfrm rot="5400000">
        <a:off x="2376267" y="699684"/>
        <a:ext cx="2215865" cy="2099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CDC86-6D36-45EA-9FF5-DAEBF308D664}">
      <dsp:nvSpPr>
        <dsp:cNvPr id="0" name=""/>
        <dsp:cNvSpPr/>
      </dsp:nvSpPr>
      <dsp:spPr>
        <a:xfrm>
          <a:off x="3114237" y="689687"/>
          <a:ext cx="4731230" cy="22539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технології опосередкованого активного спілкування в</a:t>
          </a: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чителя з учнем шляхом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використання телекомунікаційного зв'язку та методології індивідуальної роботи  зі структурованим навчальним матеріалом, представленим в електронному вигляд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і 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14237" y="971427"/>
        <a:ext cx="3886009" cy="1690443"/>
      </dsp:txXfrm>
    </dsp:sp>
    <dsp:sp modelId="{9783122C-CFB5-4DB7-8EA9-1881FA0F27E0}">
      <dsp:nvSpPr>
        <dsp:cNvPr id="0" name=""/>
        <dsp:cNvSpPr/>
      </dsp:nvSpPr>
      <dsp:spPr>
        <a:xfrm>
          <a:off x="1815" y="848"/>
          <a:ext cx="3110605" cy="3311087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Педагогічні технології</a:t>
          </a:r>
          <a:endParaRPr lang="ru-RU" sz="28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53662" y="152695"/>
        <a:ext cx="2806911" cy="3007393"/>
      </dsp:txXfrm>
    </dsp:sp>
    <dsp:sp modelId="{46878C8B-8698-4EDB-9F70-0F8D5375FBFB}">
      <dsp:nvSpPr>
        <dsp:cNvPr id="0" name=""/>
        <dsp:cNvSpPr/>
      </dsp:nvSpPr>
      <dsp:spPr>
        <a:xfrm>
          <a:off x="3138187" y="4284055"/>
          <a:ext cx="4707280" cy="20290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технології створення, передачі і збереження навчальних матеріалів, організації і супроводу освітнього процесу під час дистанційного навчання за допомогою телекомунікаційного зв'язку 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38187" y="4537688"/>
        <a:ext cx="3946380" cy="1521801"/>
      </dsp:txXfrm>
    </dsp:sp>
    <dsp:sp modelId="{4CD2646B-4281-487D-BE5D-1EEB6EF2C46C}">
      <dsp:nvSpPr>
        <dsp:cNvPr id="0" name=""/>
        <dsp:cNvSpPr/>
      </dsp:nvSpPr>
      <dsp:spPr>
        <a:xfrm>
          <a:off x="0" y="3643045"/>
          <a:ext cx="3138187" cy="3311087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Інформаційні технології</a:t>
          </a:r>
          <a:endParaRPr lang="ru-RU" sz="28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53194" y="3796239"/>
        <a:ext cx="2831799" cy="3004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1F967-BFE1-4780-ADB5-6309A26CC3E3}">
      <dsp:nvSpPr>
        <dsp:cNvPr id="0" name=""/>
        <dsp:cNvSpPr/>
      </dsp:nvSpPr>
      <dsp:spPr>
        <a:xfrm>
          <a:off x="1986732" y="-11147"/>
          <a:ext cx="3554510" cy="2181215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Законом України </a:t>
          </a:r>
          <a:endParaRPr lang="en-US" sz="2400" b="1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«Про освіту»</a:t>
          </a:r>
        </a:p>
      </dsp:txBody>
      <dsp:txXfrm>
        <a:off x="2507278" y="308285"/>
        <a:ext cx="2513418" cy="1542351"/>
      </dsp:txXfrm>
    </dsp:sp>
    <dsp:sp modelId="{A177D655-977B-4B0D-8797-7C905A3A602C}">
      <dsp:nvSpPr>
        <dsp:cNvPr id="0" name=""/>
        <dsp:cNvSpPr/>
      </dsp:nvSpPr>
      <dsp:spPr>
        <a:xfrm rot="3213137">
          <a:off x="4520966" y="2077464"/>
          <a:ext cx="534719" cy="7779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300" kern="1200" dirty="0"/>
        </a:p>
      </dsp:txBody>
      <dsp:txXfrm>
        <a:off x="4553523" y="2168527"/>
        <a:ext cx="374303" cy="466746"/>
      </dsp:txXfrm>
    </dsp:sp>
    <dsp:sp modelId="{3C61AD24-1A51-4C2B-96B5-6F6616B9ADE7}">
      <dsp:nvSpPr>
        <dsp:cNvPr id="0" name=""/>
        <dsp:cNvSpPr/>
      </dsp:nvSpPr>
      <dsp:spPr>
        <a:xfrm>
          <a:off x="4237343" y="2732112"/>
          <a:ext cx="3315420" cy="246564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Наказом МОН від 08.09.2020 №1115 «Деякі питання організації дистанційного </a:t>
          </a:r>
          <a:r>
            <a:rPr lang="uk-UA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навчання»</a:t>
          </a:r>
          <a:endParaRPr lang="uk-UA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722875" y="3093197"/>
        <a:ext cx="2344356" cy="1743472"/>
      </dsp:txXfrm>
    </dsp:sp>
    <dsp:sp modelId="{201B90AE-E567-4DAA-A2DF-77577237C8FF}">
      <dsp:nvSpPr>
        <dsp:cNvPr id="0" name=""/>
        <dsp:cNvSpPr/>
      </dsp:nvSpPr>
      <dsp:spPr>
        <a:xfrm rot="10810475">
          <a:off x="3483788" y="3569491"/>
          <a:ext cx="564755" cy="7779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300" kern="1200" dirty="0"/>
        </a:p>
      </dsp:txBody>
      <dsp:txXfrm rot="10800000">
        <a:off x="3653214" y="3725331"/>
        <a:ext cx="395329" cy="466746"/>
      </dsp:txXfrm>
    </dsp:sp>
    <dsp:sp modelId="{F51478E2-E584-402C-BC08-053A96D94E95}">
      <dsp:nvSpPr>
        <dsp:cNvPr id="0" name=""/>
        <dsp:cNvSpPr/>
      </dsp:nvSpPr>
      <dsp:spPr>
        <a:xfrm>
          <a:off x="0" y="2651752"/>
          <a:ext cx="3265842" cy="2600388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Законом України </a:t>
          </a:r>
          <a:r>
            <a:rPr lang="uk-UA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«Про </a:t>
          </a:r>
          <a:r>
            <a:rPr lang="uk-UA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повну загальну середню освіту»</a:t>
          </a:r>
        </a:p>
      </dsp:txBody>
      <dsp:txXfrm>
        <a:off x="478271" y="3032570"/>
        <a:ext cx="2309300" cy="1838752"/>
      </dsp:txXfrm>
    </dsp:sp>
    <dsp:sp modelId="{0D43CE4D-BC4C-454F-A4DB-B035D8F9F635}">
      <dsp:nvSpPr>
        <dsp:cNvPr id="0" name=""/>
        <dsp:cNvSpPr/>
      </dsp:nvSpPr>
      <dsp:spPr>
        <a:xfrm rot="18394279">
          <a:off x="2486139" y="2074715"/>
          <a:ext cx="501834" cy="7779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300" kern="1200" dirty="0"/>
        </a:p>
      </dsp:txBody>
      <dsp:txXfrm>
        <a:off x="2516563" y="2290752"/>
        <a:ext cx="351284" cy="4667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BA522-7600-4DBD-8BD3-8A6C1866A25C}">
      <dsp:nvSpPr>
        <dsp:cNvPr id="0" name=""/>
        <dsp:cNvSpPr/>
      </dsp:nvSpPr>
      <dsp:spPr>
        <a:xfrm>
          <a:off x="4501" y="737348"/>
          <a:ext cx="3600209" cy="2529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Засоби організації дистанційного навчання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501" y="737348"/>
        <a:ext cx="3600209" cy="2529362"/>
      </dsp:txXfrm>
    </dsp:sp>
    <dsp:sp modelId="{EAD74672-C3DE-4A7B-AB56-5AFE70F45490}">
      <dsp:nvSpPr>
        <dsp:cNvPr id="0" name=""/>
        <dsp:cNvSpPr/>
      </dsp:nvSpPr>
      <dsp:spPr>
        <a:xfrm>
          <a:off x="4026271" y="737348"/>
          <a:ext cx="3175867" cy="2529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Основні форми онлайн-комунікації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026271" y="737348"/>
        <a:ext cx="3175867" cy="2529362"/>
      </dsp:txXfrm>
    </dsp:sp>
    <dsp:sp modelId="{EDEE6BC3-BB3F-4A9E-BB88-16AA28B49AC9}">
      <dsp:nvSpPr>
        <dsp:cNvPr id="0" name=""/>
        <dsp:cNvSpPr/>
      </dsp:nvSpPr>
      <dsp:spPr>
        <a:xfrm>
          <a:off x="65206" y="3688271"/>
          <a:ext cx="3304822" cy="2529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Поширені веб-ресурси для дистанційного навчання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5206" y="3688271"/>
        <a:ext cx="3304822" cy="2529362"/>
      </dsp:txXfrm>
    </dsp:sp>
    <dsp:sp modelId="{7D1529A7-36A0-4531-B51B-FB3EBC05C369}">
      <dsp:nvSpPr>
        <dsp:cNvPr id="0" name=""/>
        <dsp:cNvSpPr/>
      </dsp:nvSpPr>
      <dsp:spPr>
        <a:xfrm>
          <a:off x="3791589" y="3688271"/>
          <a:ext cx="3349844" cy="2529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Інструментарій дистанційного навчання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791589" y="3688271"/>
        <a:ext cx="3349844" cy="2529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81852-EEE5-44A5-B159-43F2C1FA72B3}" type="datetimeFigureOut">
              <a:rPr lang="uk-UA" smtClean="0"/>
              <a:t>20.05.2021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571B4-3FA4-481F-A99B-0988C114DB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574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71B4-3FA4-481F-A99B-0988C114DB26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145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71B4-3FA4-481F-A99B-0988C114DB26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235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71B4-3FA4-481F-A99B-0988C114DB26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235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71B4-3FA4-481F-A99B-0988C114DB26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235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71B4-3FA4-481F-A99B-0988C114DB26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1458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71B4-3FA4-481F-A99B-0988C114DB26}" type="slidenum">
              <a:rPr lang="uk-UA" smtClean="0"/>
              <a:t>47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497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20.05.2021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16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24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55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71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94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9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53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71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63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6500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48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09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" TargetMode="External"/><Relationship Id="rId3" Type="http://schemas.openxmlformats.org/officeDocument/2006/relationships/hyperlink" Target="https://www.youtube.com/c/MONUKRAINE" TargetMode="External"/><Relationship Id="rId7" Type="http://schemas.openxmlformats.org/officeDocument/2006/relationships/hyperlink" Target="https://edpuzzle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reencast-o-matic.com/" TargetMode="External"/><Relationship Id="rId5" Type="http://schemas.openxmlformats.org/officeDocument/2006/relationships/hyperlink" Target="https://www.ed-era.com/" TargetMode="External"/><Relationship Id="rId4" Type="http://schemas.openxmlformats.org/officeDocument/2006/relationships/hyperlink" Target="https://prometheus.org.ua/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inglink.com/" TargetMode="External"/><Relationship Id="rId3" Type="http://schemas.openxmlformats.org/officeDocument/2006/relationships/hyperlink" Target="https://www.mindmeister.com/" TargetMode="External"/><Relationship Id="rId7" Type="http://schemas.openxmlformats.org/officeDocument/2006/relationships/hyperlink" Target="https://www.canva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ratch.mit.edu/" TargetMode="External"/><Relationship Id="rId5" Type="http://schemas.openxmlformats.org/officeDocument/2006/relationships/hyperlink" Target="https://www.blogger.com/" TargetMode="External"/><Relationship Id="rId4" Type="http://schemas.openxmlformats.org/officeDocument/2006/relationships/hyperlink" Target="https://www.storyboardthat.com/" TargetMode="External"/><Relationship Id="rId9" Type="http://schemas.openxmlformats.org/officeDocument/2006/relationships/hyperlink" Target="https://www.classtools.net/FB/home-page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nus.org.ua/articles/yak-pratsyuvaty-v-google-klas-pokrokova-instruktsiya/" TargetMode="External"/><Relationship Id="rId3" Type="http://schemas.openxmlformats.org/officeDocument/2006/relationships/hyperlink" Target="https://nus.org.ua/articles/navchannya-vdoma-praktychni-porady-dlya-vchyteliv-vid-psyhologyni-svitlany-rojz" TargetMode="External"/><Relationship Id="rId7" Type="http://schemas.openxmlformats.org/officeDocument/2006/relationships/hyperlink" Target="https://nus.org.ua/articles/chotyry-servisy-yaki-dopomozhut-organizuvaty-dystantsijne-navchanny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us.org.ua/articles/praktyky-ta-pidhody-do-dystantsijnogo-navchannya-rekomendatsiyi-dlya-vchyteliv/" TargetMode="External"/><Relationship Id="rId5" Type="http://schemas.openxmlformats.org/officeDocument/2006/relationships/hyperlink" Target="https://nus.org.ua/articles/30-instrumentv-dlya-dystantsijnogo-navchannya-dobirka-nush/" TargetMode="External"/><Relationship Id="rId10" Type="http://schemas.openxmlformats.org/officeDocument/2006/relationships/hyperlink" Target="https://nus.org.ua/articles/dystantsijne-navchannya-v-3-4-klasi-instruktsiyi-pryklady-urokiv-ta-komunikatsiyi-z-batkamy/" TargetMode="External"/><Relationship Id="rId4" Type="http://schemas.openxmlformats.org/officeDocument/2006/relationships/hyperlink" Target="https://nus.org.ua/articles/yak-tehnichno-organizuvaty-dystantsijne-navchannya-pokrokova-instruktsiya/" TargetMode="External"/><Relationship Id="rId9" Type="http://schemas.openxmlformats.org/officeDocument/2006/relationships/hyperlink" Target="https://nus.org.ua/articles/yak-vykorystovuvaty-youtube-u-dystantsijnijnomu-navchanni/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365758"/>
            <a:ext cx="5446059" cy="5134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70323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59655"/>
            <a:ext cx="5389787" cy="5092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5431991" y="0"/>
            <a:ext cx="6745941" cy="7018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uk-UA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Дистанційне навчання – від теорії до практики: використання освітніх платформ та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онлайн- інструментів 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освітньому процесі з математики та інформатики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uk-UA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r>
              <a:rPr lang="uk-UA" sz="2800" dirty="0" smtClean="0">
                <a:solidFill>
                  <a:schemeClr val="tx1"/>
                </a:solidFill>
              </a:rPr>
              <a:t> </a:t>
            </a:r>
          </a:p>
          <a:p>
            <a:pPr lvl="0" algn="r">
              <a:defRPr/>
            </a:pPr>
            <a:r>
              <a:rPr lang="uk-UA" sz="2000" b="1" i="1" dirty="0" smtClean="0">
                <a:solidFill>
                  <a:srgbClr val="3E3D2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Галина КЛІМОВИЧ, </a:t>
            </a:r>
            <a:endParaRPr lang="uk-UA" sz="2000" b="1" i="1" dirty="0">
              <a:solidFill>
                <a:srgbClr val="3E3D2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defRPr/>
            </a:pPr>
            <a:r>
              <a:rPr lang="uk-UA" sz="2000" b="1" i="1" dirty="0" smtClean="0">
                <a:solidFill>
                  <a:srgbClr val="3E3D2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консультант </a:t>
            </a:r>
          </a:p>
          <a:p>
            <a:pPr lvl="0" algn="r">
              <a:defRPr/>
            </a:pPr>
            <a:r>
              <a:rPr lang="uk-UA" sz="2000" b="1" i="1" dirty="0" smtClean="0">
                <a:solidFill>
                  <a:srgbClr val="3E3D2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КУ «Зарічненський ЦПРПП» </a:t>
            </a:r>
            <a:endParaRPr lang="uk-UA" sz="2000" b="1" i="1" dirty="0">
              <a:solidFill>
                <a:srgbClr val="3E3D2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2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20 травня 2021 року</a:t>
            </a:r>
            <a:endParaRPr lang="uk-UA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4" descr="Інструменти для дистанційного навчання на час карантину — Дружківська  міська ра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" y="1146516"/>
            <a:ext cx="5207204" cy="39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724394" y="315913"/>
            <a:ext cx="627553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indent="603250" algn="ctr"/>
            <a:r>
              <a:rPr lang="ru-RU" altLang="zh-C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Практичний семінар </a:t>
            </a:r>
            <a:endParaRPr lang="ru-RU" altLang="zh-CN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indent="603250" algn="ctr"/>
            <a:r>
              <a:rPr lang="ru-RU" altLang="zh-CN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 учителями </a:t>
            </a:r>
            <a:r>
              <a:rPr lang="ru-RU" altLang="zh-C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математики та </a:t>
            </a:r>
            <a:endParaRPr lang="ru-RU" altLang="zh-CN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indent="603250" algn="ctr"/>
            <a:r>
              <a:rPr lang="ru-RU" altLang="zh-CN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інформатики </a:t>
            </a:r>
            <a:endParaRPr lang="en-US" altLang="zh-CN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237995" y="984738"/>
            <a:ext cx="4052648" cy="3266049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Дистанційне </a:t>
            </a:r>
          </a:p>
          <a:p>
            <a:pPr algn="ctr"/>
            <a: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3236" y="-96981"/>
            <a:ext cx="8118764" cy="3546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ИНХРОННИЙ РЕЖИМ – взаємодія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між суб'єктами дистанційного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навчання 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режимі реального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часу,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під час якої учасники одночасно перебувають в електронному освітньому середовищі або спілкуються за допомогою засобів аудіо-,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відеоконференції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Важливо! </a:t>
            </a:r>
          </a:p>
          <a:p>
            <a:pPr algn="just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Під час дистанційного навчання в синхронному режимі учасники нерухомо сидять біля екрана. Не забуваймо про чергування розумової активності з фізичною, гімнастику для очей.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3236" y="3380509"/>
            <a:ext cx="8118764" cy="3546763"/>
          </a:xfrm>
          <a:prstGeom prst="rect">
            <a:avLst/>
          </a:prstGeom>
          <a:solidFill>
            <a:srgbClr val="FAF9D9"/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АСИНХРОННИЙ РЕЖИМ – взаємодія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між суб'єктами дистанційного навчання, під час якої учасники взаємодіють між собою із затримкою у часі, застосовуючи при цьому інтерактивні освітні платформи, електронну пошту, форуми, соціальні мережі тощо </a:t>
            </a:r>
          </a:p>
          <a:p>
            <a:pPr lvl="0" algn="ctr"/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Важливо! 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Педагоги мають зазначити терміни виконання завдань, надати орієнтовний розклад занять.</a:t>
            </a:r>
          </a:p>
        </p:txBody>
      </p:sp>
    </p:spTree>
    <p:extLst>
      <p:ext uri="{BB962C8B-B14F-4D97-AF65-F5344CB8AC3E}">
        <p14:creationId xmlns:p14="http://schemas.microsoft.com/office/powerpoint/2010/main" val="13705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313151" y="984738"/>
            <a:ext cx="3977492" cy="3266049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Дистанційне </a:t>
            </a:r>
          </a:p>
          <a:p>
            <a:pPr algn="ctr"/>
            <a: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3236" y="-96981"/>
            <a:ext cx="8118764" cy="3546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Педагогічні працівники самостійно визначають режим (синхронний або асинхронний) проведення окремих навчальних занять. При цьому не менше 30 відсотків навчального часу, передбаченого освітньою програмою закладу освіти, організовується в синхронному режимі (решта навчального часу організовується в асинхронному режимі).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3236" y="3380509"/>
            <a:ext cx="8118764" cy="3546763"/>
          </a:xfrm>
          <a:prstGeom prst="rect">
            <a:avLst/>
          </a:prstGeom>
          <a:solidFill>
            <a:srgbClr val="FAF9D9"/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Для учнів, які не можуть взяти участь у синхронному режимі взаємодії з поважних причин (стан здоров'я, відсутність доступу (обмежений доступ) до мережі Інтернет або технічних засобів навчання, зокрема дітей із сімей, які перебувають у складних життєвих обставинах, багатодітних, малозабезпечених сімей тощо), заклад освіти забезпечує використання інших засобів комунікації, доступних для учнів (телефонний, поштовий зв'язок тощо). </a:t>
            </a:r>
          </a:p>
        </p:txBody>
      </p:sp>
    </p:spTree>
    <p:extLst>
      <p:ext uri="{BB962C8B-B14F-4D97-AF65-F5344CB8AC3E}">
        <p14:creationId xmlns:p14="http://schemas.microsoft.com/office/powerpoint/2010/main" val="28380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41922"/>
            <a:ext cx="12192001" cy="69549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535" y="-84407"/>
            <a:ext cx="7409329" cy="6942408"/>
          </a:xfrm>
          <a:prstGeom prst="rect">
            <a:avLst/>
          </a:prstGeom>
        </p:spPr>
      </p:pic>
      <p:sp>
        <p:nvSpPr>
          <p:cNvPr id="9" name="Шестиугольник 8"/>
          <p:cNvSpPr/>
          <p:nvPr/>
        </p:nvSpPr>
        <p:spPr>
          <a:xfrm>
            <a:off x="313151" y="886265"/>
            <a:ext cx="4133589" cy="2897944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Порівняння синхронного та асинхронного режимів</a:t>
            </a:r>
            <a:endParaRPr lang="uk-U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313151" y="1064711"/>
            <a:ext cx="3760085" cy="2315797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Дистанційне </a:t>
            </a:r>
          </a:p>
          <a:p>
            <a:pPr algn="ctr"/>
            <a: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3236" y="-96981"/>
            <a:ext cx="8118764" cy="3546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1. Дистанційне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навчання дасть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результати лише тоді, коли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буде посильним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для всіх учасників освітнього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процесу.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2. Кожен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учитель,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який стикається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із викликом організації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дистанційного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навчання, має скоригувати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власні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календарно-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тематичні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плани, оптимізувати матеріал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очікувані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результати, заплановані на період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дистанційного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навчання.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 У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ході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планування кожного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заняття слід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 увазі,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самостійне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опрацювання матеріалу учнями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триває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довше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аніж виклад цього матеріалу вчителем.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Варто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скоротити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наскільки це можливо, обсяг матеріалу.</a:t>
            </a: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3236" y="3430613"/>
            <a:ext cx="8118764" cy="3427387"/>
          </a:xfrm>
          <a:prstGeom prst="rect">
            <a:avLst/>
          </a:prstGeom>
          <a:solidFill>
            <a:srgbClr val="CCFF99"/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Структура онлайн-уроку:</a:t>
            </a:r>
          </a:p>
          <a:p>
            <a:r>
              <a:rPr lang="uk-UA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1</a:t>
            </a:r>
            <a:r>
              <a:rPr lang="uk-UA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Відео-пояснення.</a:t>
            </a:r>
          </a:p>
          <a:p>
            <a:r>
              <a:rPr lang="uk-UA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2. </a:t>
            </a:r>
            <a:r>
              <a:rPr lang="uk-UA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Виконання </a:t>
            </a:r>
            <a:r>
              <a:rPr lang="uk-UA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практичних </a:t>
            </a:r>
            <a:r>
              <a:rPr lang="uk-UA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завдань.</a:t>
            </a:r>
          </a:p>
          <a:p>
            <a:pPr algn="ctr"/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Церковь Божия – бизнес-структура или духовная организация? - Логос инф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9782"/>
            <a:ext cx="4073236" cy="3408218"/>
          </a:xfrm>
          <a:prstGeom prst="rect">
            <a:avLst/>
          </a:prstGeom>
          <a:solidFill>
            <a:srgbClr val="00B050"/>
          </a:solidFill>
          <a:extLst/>
        </p:spPr>
      </p:pic>
    </p:spTree>
    <p:extLst>
      <p:ext uri="{BB962C8B-B14F-4D97-AF65-F5344CB8AC3E}">
        <p14:creationId xmlns:p14="http://schemas.microsoft.com/office/powerpoint/2010/main" val="20364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3392" y="1166322"/>
            <a:ext cx="10975709" cy="5447420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1. Основний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виклик дистанційного навчання для здобувачів базової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та профільної освіти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– це велика кількість предметів, які викладають різні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вчителі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(різні підходи, методики, цифрові ресурси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endParaRPr lang="uk-UA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2. З метою недопущення перевантаження учнів слід узгодити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- Базові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засади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взаємодії.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- Встановити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чіткий розпорядок дня, план виконання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завдань.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- Спланувати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і повідомити графік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консультацій.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- Визначити основні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поняття і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теми.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- Конкретизувати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очікуваний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результат.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- Дати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чіткі інструкції до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завдань.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b="1" dirty="0">
                <a:latin typeface="Arial" pitchFamily="34" charset="0"/>
                <a:cs typeface="Arial" pitchFamily="34" charset="0"/>
              </a:rPr>
              <a:t>3.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Врахувати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складнощі у роботі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освітніх платформ,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якість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функціовання та швидкість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Інтернету. </a:t>
            </a:r>
            <a:endParaRPr lang="uk-UA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i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1249" y="0"/>
            <a:ext cx="10997851" cy="1077238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>
                <a:latin typeface="Arial" pitchFamily="34" charset="0"/>
                <a:cs typeface="Arial" pitchFamily="34" charset="0"/>
              </a:rPr>
              <a:t>Дистанційне навчання учнів 5 – 11-х класів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Дистанційне навчання – ЗАПОРІЗЬКИЙ НАВЧАЛЬНО-ВИХОВНИЙ КОМПЛЕКС №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537" y="4123612"/>
            <a:ext cx="289768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Світ фізики. Блог вчителя фізики Крамар Наталії: Опис досвіду роботу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815" y="1962761"/>
            <a:ext cx="1716067" cy="173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0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3393" y="1277656"/>
            <a:ext cx="11026708" cy="5223686"/>
          </a:xfr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1. Внесіть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зміни до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календарно-тематичного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планування, зокрема визначте теми: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які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учні мають опрацювати самостійно;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з 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яких плануєте провести онлайн-уроки, консультації;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на 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яких подасте матеріал в асинхронному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режимі;</a:t>
            </a:r>
            <a:endParaRPr lang="ru-RU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перегляньте 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обсяг домашнього завдання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Чітко </a:t>
            </a: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дотримуйтесь розкладу уроків, уникайте перевантаження учнів. </a:t>
            </a: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Дійте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під </a:t>
            </a: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 карантину відповідно до </a:t>
            </a: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нового Санітарного регламенту </a:t>
            </a: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щодо організації освітнього </a:t>
            </a: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процесу, зокрема щодо: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обсягу домашніх завдань;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часу 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безпосередньої роботи учнів за комп’ютером, ноутбуком 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тощо;</a:t>
            </a:r>
            <a:endParaRPr lang="uk-UA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зменште 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обсяг навчального матеріалу, який учні мають 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опрацювати 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самостійно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uk-UA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Виберіть </a:t>
            </a: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зручний </a:t>
            </a: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інструмент взаємодії </a:t>
            </a: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учнями: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ClassDojo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Google Classroom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uk-UA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групи 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Viber 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 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(як мінімум)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тиждень – 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живе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спілкування у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Hangout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4. Використовуйте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готові онлайн-консультації,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розміщені на освітніх платформах,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 щоб пояснити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новий матеріал. Надавайте учням посилання на відео.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 Сформуйте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базу власних уроків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і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надавайте учням доступ до них.</a:t>
            </a:r>
            <a:endParaRPr lang="uk-UA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833" y="10584"/>
            <a:ext cx="10972800" cy="1181787"/>
          </a:xfrm>
          <a:solidFill>
            <a:schemeClr val="accen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>
                <a:latin typeface="Arial" pitchFamily="34" charset="0"/>
                <a:cs typeface="Arial" pitchFamily="34" charset="0"/>
              </a:rPr>
              <a:t>Рекомендації для вчителів </a:t>
            </a:r>
            <a:r>
              <a:rPr lang="uk-UA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uk-UA" sz="3600" b="1" dirty="0">
                <a:latin typeface="Arial" pitchFamily="34" charset="0"/>
                <a:cs typeface="Arial" pitchFamily="34" charset="0"/>
              </a:rPr>
            </a:br>
            <a:r>
              <a:rPr lang="uk-UA" sz="3600" b="1" dirty="0" smtClean="0">
                <a:latin typeface="Arial" pitchFamily="34" charset="0"/>
                <a:cs typeface="Arial" pitchFamily="34" charset="0"/>
              </a:rPr>
              <a:t>щодо проведення онлайн-уроків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Научитесь делать качественные сайты | Google для веб-мастеров – Google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Научитесь делать качественные сайты | Google для веб-мастеров – Google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Научитесь делать качественные сайты | Google для веб-мастеров – Google"/>
          <p:cNvSpPr>
            <a:spLocks noChangeAspect="1" noChangeArrowheads="1"/>
          </p:cNvSpPr>
          <p:nvPr/>
        </p:nvSpPr>
        <p:spPr bwMode="auto">
          <a:xfrm>
            <a:off x="613833" y="2137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 descr="Научитесь делать качественные сайты | Google для веб-мастеров – Google"/>
          <p:cNvSpPr>
            <a:spLocks noChangeAspect="1" noChangeArrowheads="1"/>
          </p:cNvSpPr>
          <p:nvPr/>
        </p:nvSpPr>
        <p:spPr bwMode="auto">
          <a:xfrm>
            <a:off x="817033" y="4169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0" descr="Научитесь делать качественные сайты | Google для веб-мастеров – Google"/>
          <p:cNvSpPr>
            <a:spLocks noChangeAspect="1" noChangeArrowheads="1"/>
          </p:cNvSpPr>
          <p:nvPr/>
        </p:nvSpPr>
        <p:spPr bwMode="auto">
          <a:xfrm>
            <a:off x="1020233" y="6201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70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3393" y="1277656"/>
            <a:ext cx="11026708" cy="5223686"/>
          </a:xfr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Використовуйте диференційовані, практико-орієнтовані та творчі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завдання для асинхронного опрацювання.</a:t>
            </a:r>
          </a:p>
          <a:p>
            <a:pPr marL="0" indent="0"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Дотримуйтесь чіткого алгоритму, коли даєте учням завдання: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вкажіть тему;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зазначте, що саме опрацювати;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зорієнтуйте, де подивитися матеріал чи завдання;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вкажіть, куди надіслати готове завдання;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вкажіть термін, до якого прийматимете роботу.</a:t>
            </a:r>
          </a:p>
          <a:p>
            <a:pPr marL="0" indent="0">
              <a:spcBef>
                <a:spcPts val="0"/>
              </a:spcBef>
              <a:buNone/>
            </a:pPr>
            <a:endParaRPr lang="uk-UA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7. Забезпечте постійний зворотній зв’язок з учнями 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і під час, і після виконання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завдання. Якщо завдання складне, творче чи потребує кількох редагувань, зворотній     зв’язок має бути швидким. Для цього використовуйте менеджери, чати тощо.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Таке спілкування посилює відповідальність учнів та їхню активність у навчанні.</a:t>
            </a:r>
          </a:p>
          <a:p>
            <a:pPr marL="0" indent="0">
              <a:spcBef>
                <a:spcPts val="0"/>
              </a:spcBef>
              <a:buNone/>
            </a:pPr>
            <a:endParaRPr lang="uk-UA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8. </a:t>
            </a: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Систематично перевіряйте знання учнів.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Учні 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повинні чітко знати форму тематичного,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підсумкового контролю та як готуватися до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захисту проєктів 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(творчих робіт), дискусій, семінарів,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дати та 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 їх проведення, строки виконання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рефератів, контрольних 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робіт (якщо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такі 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заплановані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Оцінюйте рівень навчальних досягнень учнів 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режимі онлайн або на дистанційних платформах, що мають відповідний інструментарій. Пам’ятайте, що оцінювання в онлайн-режимі з часовими обмеженнями та використання творчих завдань сприяють дотриманню принципу академічної доброчесності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833" y="0"/>
            <a:ext cx="10972800" cy="1192371"/>
          </a:xfrm>
          <a:solidFill>
            <a:schemeClr val="accen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>
                <a:latin typeface="Arial" pitchFamily="34" charset="0"/>
                <a:cs typeface="Arial" pitchFamily="34" charset="0"/>
              </a:rPr>
              <a:t>Рекомендації для вчителів </a:t>
            </a:r>
            <a:r>
              <a:rPr lang="uk-UA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uk-UA" sz="3600" b="1" dirty="0">
                <a:latin typeface="Arial" pitchFamily="34" charset="0"/>
                <a:cs typeface="Arial" pitchFamily="34" charset="0"/>
              </a:rPr>
            </a:br>
            <a:r>
              <a:rPr lang="uk-UA" sz="3600" b="1" dirty="0" smtClean="0">
                <a:latin typeface="Arial" pitchFamily="34" charset="0"/>
                <a:cs typeface="Arial" pitchFamily="34" charset="0"/>
              </a:rPr>
              <a:t>щодо проведення онлайн-уроків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Научитесь делать качественные сайты | Google для веб-мастеров – Google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Научитесь делать качественные сайты | Google для веб-мастеров – Google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Научитесь делать качественные сайты | Google для веб-мастеров – Google"/>
          <p:cNvSpPr>
            <a:spLocks noChangeAspect="1" noChangeArrowheads="1"/>
          </p:cNvSpPr>
          <p:nvPr/>
        </p:nvSpPr>
        <p:spPr bwMode="auto">
          <a:xfrm>
            <a:off x="613833" y="2137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 descr="Научитесь делать качественные сайты | Google для веб-мастеров – Google"/>
          <p:cNvSpPr>
            <a:spLocks noChangeAspect="1" noChangeArrowheads="1"/>
          </p:cNvSpPr>
          <p:nvPr/>
        </p:nvSpPr>
        <p:spPr bwMode="auto">
          <a:xfrm>
            <a:off x="817033" y="4169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0" descr="Научитесь делать качественные сайты | Google для веб-мастеров – Google"/>
          <p:cNvSpPr>
            <a:spLocks noChangeAspect="1" noChangeArrowheads="1"/>
          </p:cNvSpPr>
          <p:nvPr/>
        </p:nvSpPr>
        <p:spPr bwMode="auto">
          <a:xfrm>
            <a:off x="1020233" y="6201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2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3393" y="1277656"/>
            <a:ext cx="10975708" cy="5223686"/>
          </a:xfr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Не </a:t>
            </a: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критикуйте отримані від учнів відповіді. 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Разом з оцінкою надавайте 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розгорнуті 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коментарі: що учень виконав добре, що йому варто доопрацювати, що 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зробити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аби поліпшити результат 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тощо. Практикуйте формувальне 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оцінювання, 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спрямоване на підтримку учня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Спільно з’ясовуйте зміст зробленого, 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встановлюйте 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взаємозв’язки, порівнюйте реальні результати з очікуваними, 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аналізуйте, робіть 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висновки тощо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10. Розробіть </a:t>
            </a: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індивідуальні освітні траєкторії для тих учнів, 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які не мають 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технічних можливостей 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навчатися разом з усім класом 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дистанційно: можна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забезпечити їх класичними стандартними 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завданнями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 підручників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роздатковими матеріалами.</a:t>
            </a:r>
            <a:endParaRPr lang="uk-UA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 Особливу </a:t>
            </a: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увагу приділяйте </a:t>
            </a: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11-класникам</a:t>
            </a: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які готуються до ЗНО. 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потреби 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надавайте індивідуальні консультації та спрямовуйте готуватися 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самостійно (запропонуйте відповідні сайти та платформи).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12. </a:t>
            </a: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Налагоджуйте спілкування з </a:t>
            </a: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батьками, 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розробіть 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правила співпраці під час карантину спільно з батьками та 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учнями. Підтримуйте зворотній 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зв’язок з батьками, інформуйте їх про рівень 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навчальних досягнень 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їхніх дітей.</a:t>
            </a:r>
          </a:p>
          <a:p>
            <a:pPr marL="0" indent="0"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13. Користуйтеся </a:t>
            </a: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нагодою підвищити кваліфікацію під час карантину. 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Займайтеся </a:t>
            </a:r>
            <a:r>
              <a:rPr lang="uk-UA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самоосвітою й отримуйте нові знання, досвід і можливості</a:t>
            </a:r>
            <a:r>
              <a:rPr lang="uk-U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uk-UA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833" y="0"/>
            <a:ext cx="10972800" cy="1192371"/>
          </a:xfrm>
          <a:solidFill>
            <a:schemeClr val="accen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>
                <a:latin typeface="Arial" pitchFamily="34" charset="0"/>
                <a:cs typeface="Arial" pitchFamily="34" charset="0"/>
              </a:rPr>
              <a:t>Рекомендації для вчителів </a:t>
            </a:r>
            <a:r>
              <a:rPr lang="uk-UA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uk-UA" sz="3600" b="1" dirty="0">
                <a:latin typeface="Arial" pitchFamily="34" charset="0"/>
                <a:cs typeface="Arial" pitchFamily="34" charset="0"/>
              </a:rPr>
            </a:br>
            <a:r>
              <a:rPr lang="uk-UA" sz="3600" b="1" dirty="0" smtClean="0">
                <a:latin typeface="Arial" pitchFamily="34" charset="0"/>
                <a:cs typeface="Arial" pitchFamily="34" charset="0"/>
              </a:rPr>
              <a:t>щодо проведення онлайн-уроків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Научитесь делать качественные сайты | Google для веб-мастеров – Google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Научитесь делать качественные сайты | Google для веб-мастеров – Google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Научитесь делать качественные сайты | Google для веб-мастеров – Google"/>
          <p:cNvSpPr>
            <a:spLocks noChangeAspect="1" noChangeArrowheads="1"/>
          </p:cNvSpPr>
          <p:nvPr/>
        </p:nvSpPr>
        <p:spPr bwMode="auto">
          <a:xfrm>
            <a:off x="613833" y="2137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 descr="Научитесь делать качественные сайты | Google для веб-мастеров – Google"/>
          <p:cNvSpPr>
            <a:spLocks noChangeAspect="1" noChangeArrowheads="1"/>
          </p:cNvSpPr>
          <p:nvPr/>
        </p:nvSpPr>
        <p:spPr bwMode="auto">
          <a:xfrm>
            <a:off x="817033" y="4169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0" descr="Научитесь делать качественные сайты | Google для веб-мастеров – Google"/>
          <p:cNvSpPr>
            <a:spLocks noChangeAspect="1" noChangeArrowheads="1"/>
          </p:cNvSpPr>
          <p:nvPr/>
        </p:nvSpPr>
        <p:spPr bwMode="auto">
          <a:xfrm>
            <a:off x="1020233" y="6201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05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87682" y="901873"/>
            <a:ext cx="4371584" cy="247863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Академічна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доброчесність</a:t>
            </a:r>
            <a:endParaRPr lang="uk-U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9266" y="-96981"/>
            <a:ext cx="7732733" cy="6954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Arial" charset="0"/>
              </a:rPr>
              <a:t>Дистанційне </a:t>
            </a:r>
            <a:r>
              <a:rPr lang="ru-RU" sz="2400" b="1" dirty="0">
                <a:solidFill>
                  <a:prstClr val="black"/>
                </a:solidFill>
                <a:latin typeface="Arial" charset="0"/>
              </a:rPr>
              <a:t>навчання створює нові виклики для дотримання норм і правил академічної доброчесності. </a:t>
            </a:r>
            <a:r>
              <a:rPr lang="ru-RU" sz="2400" b="1" dirty="0" smtClean="0">
                <a:solidFill>
                  <a:prstClr val="black"/>
                </a:solidFill>
                <a:latin typeface="Arial" charset="0"/>
              </a:rPr>
              <a:t>Адже для </a:t>
            </a:r>
            <a:r>
              <a:rPr lang="ru-RU" sz="2400" b="1" dirty="0">
                <a:solidFill>
                  <a:prstClr val="black"/>
                </a:solidFill>
                <a:latin typeface="Arial" charset="0"/>
              </a:rPr>
              <a:t>учнів </a:t>
            </a:r>
            <a:r>
              <a:rPr lang="ru-RU" sz="2400" b="1" dirty="0" smtClean="0">
                <a:solidFill>
                  <a:prstClr val="black"/>
                </a:solidFill>
                <a:latin typeface="Arial" charset="0"/>
              </a:rPr>
              <a:t>з</a:t>
            </a:r>
            <a:r>
              <a:rPr lang="en-US" sz="2400" b="1" dirty="0" smtClean="0">
                <a:solidFill>
                  <a:prstClr val="black"/>
                </a:solidFill>
                <a:latin typeface="Arial" charset="0"/>
              </a:rPr>
              <a:t>’</a:t>
            </a:r>
            <a:r>
              <a:rPr lang="ru-RU" sz="2400" b="1" dirty="0" smtClean="0">
                <a:solidFill>
                  <a:prstClr val="black"/>
                </a:solidFill>
                <a:latin typeface="Arial" charset="0"/>
              </a:rPr>
              <a:t>являється можливість </a:t>
            </a:r>
            <a:r>
              <a:rPr lang="ru-RU" sz="2400" b="1" dirty="0">
                <a:solidFill>
                  <a:prstClr val="black"/>
                </a:solidFill>
                <a:latin typeface="Arial" charset="0"/>
              </a:rPr>
              <a:t>списування, для вчителів постає проблема справедливого оцінювання. З цією </a:t>
            </a:r>
            <a:r>
              <a:rPr lang="ru-RU" sz="2400" b="1" dirty="0" smtClean="0">
                <a:solidFill>
                  <a:prstClr val="black"/>
                </a:solidFill>
                <a:latin typeface="Arial" charset="0"/>
              </a:rPr>
              <a:t>метою слід:</a:t>
            </a: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- </a:t>
            </a:r>
            <a:r>
              <a:rPr lang="ru-RU" sz="2000" i="1" dirty="0" smtClean="0">
                <a:solidFill>
                  <a:prstClr val="black"/>
                </a:solidFill>
                <a:latin typeface="Arial" charset="0"/>
              </a:rPr>
              <a:t>заохочувати </a:t>
            </a:r>
            <a:r>
              <a:rPr lang="ru-RU" sz="2000" i="1" dirty="0">
                <a:solidFill>
                  <a:prstClr val="black"/>
                </a:solidFill>
                <a:latin typeface="Arial" charset="0"/>
              </a:rPr>
              <a:t>і хвалити дітей, коли бачите, що робота виконана самостійно, хоч і не ідеально;</a:t>
            </a: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Arial" charset="0"/>
              </a:rPr>
              <a:t>- пропонувати </a:t>
            </a:r>
            <a:r>
              <a:rPr lang="ru-RU" sz="2000" i="1" dirty="0">
                <a:solidFill>
                  <a:prstClr val="black"/>
                </a:solidFill>
                <a:latin typeface="Arial" charset="0"/>
              </a:rPr>
              <a:t>практичні завдання, у яких рівень складності наростає від елементарного до дуже складного (якщо дитина виконала завдання лише до половини, вчитель повинен подякувати  за зроблену роботу і пояснити складніший матеріал додатково); </a:t>
            </a: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Arial" charset="0"/>
              </a:rPr>
              <a:t>- пропонувати </a:t>
            </a:r>
            <a:r>
              <a:rPr lang="ru-RU" sz="2000" i="1" dirty="0">
                <a:solidFill>
                  <a:prstClr val="black"/>
                </a:solidFill>
                <a:latin typeface="Arial" charset="0"/>
              </a:rPr>
              <a:t>індивідуальні завдання кожному хоча б раз на кілька тижнів, можна вибірково;</a:t>
            </a: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Arial" charset="0"/>
              </a:rPr>
              <a:t>- пропонувати </a:t>
            </a:r>
            <a:r>
              <a:rPr lang="ru-RU" sz="2000" i="1" dirty="0">
                <a:solidFill>
                  <a:prstClr val="black"/>
                </a:solidFill>
                <a:latin typeface="Arial" charset="0"/>
              </a:rPr>
              <a:t>завдання з готовими відповідями з проханням спробувати спочатку виконати завдання самостійно, не підглядаючи, а якщо щось незрозуміло — звернутися за роз’ясненнями до вчителя;</a:t>
            </a: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Arial" charset="0"/>
              </a:rPr>
              <a:t>- пропонувати </a:t>
            </a:r>
            <a:r>
              <a:rPr lang="ru-RU" sz="2000" i="1" dirty="0">
                <a:solidFill>
                  <a:prstClr val="black"/>
                </a:solidFill>
                <a:latin typeface="Arial" charset="0"/>
              </a:rPr>
              <a:t>завдання, які передбачають власні міркування та висловлення власної думки дитини, а не вибір з готових відповідей.</a:t>
            </a: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Церковь Божия – бизнес-структура или духовная организация? - Логос инф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9782"/>
            <a:ext cx="4459266" cy="3408218"/>
          </a:xfrm>
          <a:prstGeom prst="rect">
            <a:avLst/>
          </a:prstGeom>
          <a:solidFill>
            <a:srgbClr val="00B050"/>
          </a:solidFill>
          <a:extLst/>
        </p:spPr>
      </p:pic>
    </p:spTree>
    <p:extLst>
      <p:ext uri="{BB962C8B-B14F-4D97-AF65-F5344CB8AC3E}">
        <p14:creationId xmlns:p14="http://schemas.microsoft.com/office/powerpoint/2010/main" val="8534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nymok-ekrana-2020-04-23-v-22.24.18-kopyy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12192000" cy="614366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19904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382588" y="998806"/>
            <a:ext cx="3809583" cy="2825048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Дистанційне навчання</a:t>
            </a:r>
            <a:endParaRPr lang="uk-U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39235" y="-70340"/>
            <a:ext cx="7552765" cy="69283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400" b="1" i="1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sz="2400" b="1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Дистанційне </a:t>
            </a:r>
            <a:r>
              <a:rPr lang="ru-RU" sz="2400" b="1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навчання  ‒ форма організації освітнього процесу на відстані із використанням інформаційно-комунікативних технологій</a:t>
            </a: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pPr lvl="0"/>
            <a:r>
              <a:rPr lang="ru-RU" sz="2400" b="1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В</a:t>
            </a:r>
            <a:r>
              <a:rPr lang="ru-RU" sz="2400" b="1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Ю. Биков </a:t>
            </a:r>
            <a:endParaRPr lang="ru-RU" sz="2400" b="1" i="1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sz="2400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</a:p>
          <a:p>
            <a:pPr lvl="0"/>
            <a:r>
              <a:rPr lang="ru-RU" sz="24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           </a:t>
            </a:r>
            <a:r>
              <a:rPr lang="ru-RU" sz="2400" b="1" i="1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Складові </a:t>
            </a:r>
            <a:r>
              <a:rPr lang="ru-RU" sz="2400" b="1" i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успішного </a:t>
            </a:r>
            <a:r>
              <a:rPr lang="ru-RU" sz="2400" b="1" i="1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використання</a:t>
            </a:r>
          </a:p>
          <a:p>
            <a:pPr lvl="0"/>
            <a:r>
              <a:rPr lang="ru-RU" sz="2400" b="1" i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i="1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             дистанційного </a:t>
            </a:r>
            <a:r>
              <a:rPr lang="ru-RU" sz="2400" b="1" i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навчання: </a:t>
            </a:r>
            <a:r>
              <a:rPr lang="ru-RU" sz="2400" b="1" i="1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форми</a:t>
            </a:r>
          </a:p>
          <a:p>
            <a:pPr lvl="0"/>
            <a:r>
              <a:rPr lang="ru-RU" sz="2400" b="1" i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i="1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             стимулювання </a:t>
            </a:r>
            <a:r>
              <a:rPr lang="ru-RU" sz="2400" b="1" i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учнів, контроль </a:t>
            </a:r>
            <a:endParaRPr lang="ru-RU" sz="2400" b="1" i="1" dirty="0" smtClean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sz="2400" b="1" i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i="1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             виконання </a:t>
            </a:r>
            <a:r>
              <a:rPr lang="ru-RU" sz="2400" b="1" i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навчальних завдань</a:t>
            </a:r>
            <a:r>
              <a:rPr lang="ru-RU" sz="2400" b="1" i="1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lvl="0"/>
            <a:r>
              <a:rPr lang="ru-RU" sz="2400" b="1" i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i="1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             </a:t>
            </a:r>
            <a:r>
              <a:rPr lang="ru-RU" sz="2400" b="1" i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самостійна пізнавальна </a:t>
            </a:r>
            <a:r>
              <a:rPr lang="ru-RU" sz="2400" b="1" i="1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діяльність</a:t>
            </a:r>
          </a:p>
          <a:p>
            <a:pPr lvl="0"/>
            <a:r>
              <a:rPr lang="ru-RU" sz="2400" b="1" i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i="1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             </a:t>
            </a:r>
            <a:r>
              <a:rPr lang="ru-RU" sz="2400" b="1" i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учнів.</a:t>
            </a:r>
          </a:p>
          <a:p>
            <a:pPr lvl="0"/>
            <a:r>
              <a:rPr lang="ru-RU" sz="2400" b="1" i="1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А</a:t>
            </a:r>
            <a:r>
              <a:rPr lang="ru-RU" sz="2400" b="1" i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. Андреєв</a:t>
            </a:r>
          </a:p>
          <a:p>
            <a:pPr lvl="0"/>
            <a:endParaRPr lang="ru-RU" sz="2400" i="1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sz="2400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Двостороння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комунікація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є</a:t>
            </a:r>
          </a:p>
          <a:p>
            <a:pPr lvl="0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                                 обов’язковим компонентом</a:t>
            </a:r>
          </a:p>
          <a:p>
            <a:pPr lvl="0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                                 дистанційного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навчання.</a:t>
            </a:r>
          </a:p>
          <a:p>
            <a:pPr lvl="0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К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 Лейн</a:t>
            </a:r>
          </a:p>
          <a:p>
            <a:pPr lvl="0"/>
            <a:endParaRPr lang="ru-RU" sz="2400" i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3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08" y="4214320"/>
            <a:ext cx="4396636" cy="253720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5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User\Desktop\Snymok-ekrana-2020-04-23-v-22.28.13-kopyy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3151"/>
            <a:ext cx="12192000" cy="623796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6711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96981"/>
            <a:ext cx="12192001" cy="695498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529462" y="1012873"/>
            <a:ext cx="3606444" cy="2954215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Змішане </a:t>
            </a:r>
          </a:p>
          <a:p>
            <a:pPr algn="ctr"/>
            <a: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4146" y="-96981"/>
            <a:ext cx="5347854" cy="6954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Організація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освітнього процесу, що поєднує застосування технологій дистанційного навчання на очній формі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Змішане навчання | Освіта Торець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2" y="3767353"/>
            <a:ext cx="3986934" cy="309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27653" y="43377"/>
            <a:ext cx="518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alt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Організація дистанційного та </a:t>
            </a:r>
            <a:r>
              <a:rPr lang="uk-UA" alt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змішаного навчання – виклик сьогодення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671" y="-31744"/>
            <a:ext cx="12192001" cy="695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44146" y="-54777"/>
            <a:ext cx="5347854" cy="6954982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b="1" dirty="0" smtClean="0">
                <a:solidFill>
                  <a:srgbClr val="008080"/>
                </a:solidFill>
              </a:rPr>
              <a:t>.</a:t>
            </a:r>
            <a:endParaRPr lang="ru-RU" b="1" dirty="0">
              <a:solidFill>
                <a:srgbClr val="008080"/>
              </a:solidFill>
            </a:endParaRPr>
          </a:p>
        </p:txBody>
      </p:sp>
      <p:pic>
        <p:nvPicPr>
          <p:cNvPr id="7170" name="Picture 2" descr="Змішане навчання | Освіта Торець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8" y="3656767"/>
            <a:ext cx="3986934" cy="309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65818" y="2753250"/>
            <a:ext cx="4963512" cy="1384995"/>
          </a:xfrm>
          <a:prstGeom prst="rect">
            <a:avLst/>
          </a:prstGeom>
          <a:solidFill>
            <a:srgbClr val="F9FAC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C00000"/>
                </a:solidFill>
                <a:latin typeface="Calibri"/>
              </a:rPr>
              <a:t>Змішане навчання – це персоналізоване навчання на основі компетентностей</a:t>
            </a:r>
            <a:endParaRPr lang="en-US" sz="2800" b="1" dirty="0">
              <a:solidFill>
                <a:srgbClr val="C00000"/>
              </a:solidFill>
              <a:latin typeface="Calibri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33439" y="1119751"/>
            <a:ext cx="3129315" cy="2460702"/>
            <a:chOff x="990593" y="0"/>
            <a:chExt cx="4954154" cy="24753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990593" y="0"/>
              <a:ext cx="4954154" cy="247539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1461622" y="452896"/>
              <a:ext cx="3849875" cy="1650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Змішане навчання</a:t>
              </a:r>
              <a:endParaRPr lang="uk-UA" sz="32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065818" y="431381"/>
            <a:ext cx="4963512" cy="1753740"/>
            <a:chOff x="0" y="1252373"/>
            <a:chExt cx="4234436" cy="365444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1252373"/>
              <a:ext cx="4234436" cy="365444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178395" y="1430768"/>
              <a:ext cx="3877646" cy="3297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</a:pPr>
              <a:r>
                <a:rPr lang="uk-UA" sz="3500" b="1" kern="1200" dirty="0" smtClean="0">
                  <a:solidFill>
                    <a:schemeClr val="tx1"/>
                  </a:solidFill>
                </a:rPr>
                <a:t>Школа </a:t>
              </a:r>
            </a:p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</a:pPr>
              <a:r>
                <a:rPr lang="uk-UA" sz="3500" b="1" kern="1200" dirty="0" smtClean="0">
                  <a:solidFill>
                    <a:schemeClr val="tx1"/>
                  </a:solidFill>
                </a:rPr>
                <a:t>(очне на</a:t>
              </a:r>
              <a:r>
                <a:rPr lang="uk-UA" sz="3500" b="1" dirty="0" smtClean="0">
                  <a:solidFill>
                    <a:schemeClr val="tx1"/>
                  </a:solidFill>
                </a:rPr>
                <a:t>в</a:t>
              </a:r>
              <a:r>
                <a:rPr lang="uk-UA" sz="3500" b="1" kern="1200" dirty="0" smtClean="0">
                  <a:solidFill>
                    <a:schemeClr val="tx1"/>
                  </a:solidFill>
                </a:rPr>
                <a:t>чання)</a:t>
              </a:r>
              <a:endParaRPr lang="uk-UA" sz="35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036317" y="4828849"/>
            <a:ext cx="4963512" cy="1641766"/>
            <a:chOff x="0" y="1252373"/>
            <a:chExt cx="4234436" cy="365444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1252373"/>
              <a:ext cx="4234436" cy="365444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178395" y="1430768"/>
              <a:ext cx="3877646" cy="3297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b="1" dirty="0" smtClean="0">
                  <a:solidFill>
                    <a:schemeClr val="tx1"/>
                  </a:solidFill>
                </a:rPr>
                <a:t>Онлайн-</a:t>
              </a:r>
              <a:r>
                <a:rPr lang="ru-RU" sz="3500" b="1" dirty="0" err="1" smtClean="0">
                  <a:solidFill>
                    <a:schemeClr val="tx1"/>
                  </a:solidFill>
                </a:rPr>
                <a:t>навчання</a:t>
              </a:r>
              <a:endParaRPr lang="ru-RU" sz="35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4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590844" y="1069145"/>
            <a:ext cx="3601328" cy="28276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Атрибути змішаного навчання</a:t>
            </a:r>
            <a:endParaRPr lang="uk-UA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44146" y="-96981"/>
            <a:ext cx="5347854" cy="6954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до мережі </a:t>
            </a:r>
            <a:r>
              <a:rPr lang="uk-U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Інтернет.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Доступні віртуальні інструменти </a:t>
            </a:r>
            <a:r>
              <a:rPr lang="uk-U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комунікації.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Наявність ґаджетів (ноутбук, планшет, </a:t>
            </a:r>
            <a:r>
              <a:rPr lang="uk-U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смартфон).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Змішане навчання | Освіта Торець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2" y="3720824"/>
            <a:ext cx="3986934" cy="309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534568" y="998806"/>
            <a:ext cx="3657603" cy="2825048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Змішане 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endParaRPr lang="uk-U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39235" y="-70340"/>
            <a:ext cx="7552765" cy="69283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Основні компоненти:</a:t>
            </a:r>
          </a:p>
          <a:p>
            <a:pPr algn="just"/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Живі події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(передбачають частину звичної роботи “в аудиторії” з учителями та іншими учнями.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Онлайн-контент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(самостійне навчання). Учень(-ниця) самостійно опрацьовує матеріал у зручному для нього (неї) темпі та місці.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Співпраця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Поєднує два ключових елементи: робота з однолітками і робота з учителями. Співпраця може відбуватися як у класі під час виконання групових завдань, так і через електронну пошту або соцмережі.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Оцінка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Учні можуть стежити за своїм прогресом, а вчителі натомість оцінювати їхні знання та корегувати процес навчання через індивідуальне інструктування.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Додаткові матеріали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Додаткові матеріали можуть охоплювати роздруковані матеріали, інші ресурси тощо.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Змішане навчання | Освіта Торець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456165"/>
            <a:ext cx="3986934" cy="309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4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548642" y="1026943"/>
            <a:ext cx="3609602" cy="2796912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Змішане 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endParaRPr lang="uk-U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7904" y="-100676"/>
            <a:ext cx="8104095" cy="69586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5593976" y="425959"/>
            <a:ext cx="5230906" cy="712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Моделі змішаного навчання</a:t>
            </a: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Змішане навчання | Освіта Торець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0" y="3594795"/>
            <a:ext cx="3986934" cy="309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2772"/>
            <a:ext cx="12192001" cy="695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44146" y="-40709"/>
            <a:ext cx="5347854" cy="6954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6839383" y="357890"/>
            <a:ext cx="5285459" cy="618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uk-UA" altLang="uk-U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поштовх для розвитку кожного учня, вчителя і школи;</a:t>
            </a:r>
          </a:p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endParaRPr lang="uk-UA" altLang="uk-U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uk-UA" altLang="uk-U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нові форми та методи навчання;</a:t>
            </a:r>
          </a:p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endParaRPr lang="uk-UA" altLang="uk-U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uk-UA" altLang="uk-U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нові інструменти управлінської діяльності; </a:t>
            </a:r>
          </a:p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endParaRPr lang="uk-UA" altLang="uk-U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uk-UA" altLang="uk-U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підвищення рівня цифрової та інформаційної компетентності як вчителів так і учнів;</a:t>
            </a:r>
          </a:p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endParaRPr lang="uk-UA" altLang="uk-U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uk-UA" altLang="uk-U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покращення матеріально-  технічного оснащення для навчання за дистанційними технологіями;</a:t>
            </a:r>
          </a:p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endParaRPr lang="uk-UA" altLang="uk-U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uk-UA" altLang="uk-U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можливість навчання у будь-який час і будь-де</a:t>
            </a:r>
            <a:endParaRPr lang="uk-UA" altLang="uk-UA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905914" y="1302470"/>
            <a:ext cx="3063817" cy="2501529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116450" y="4235523"/>
            <a:ext cx="2671763" cy="2706687"/>
            <a:chOff x="2038" y="1335"/>
            <a:chExt cx="1683" cy="1705"/>
          </a:xfrm>
        </p:grpSpPr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2038" y="1335"/>
              <a:ext cx="1683" cy="1705"/>
              <a:chOff x="2038" y="1335"/>
              <a:chExt cx="1683" cy="1705"/>
            </a:xfrm>
          </p:grpSpPr>
          <p:sp>
            <p:nvSpPr>
              <p:cNvPr id="26" name="Freeform 11"/>
              <p:cNvSpPr>
                <a:spLocks noChangeArrowheads="1"/>
              </p:cNvSpPr>
              <p:nvPr/>
            </p:nvSpPr>
            <p:spPr bwMode="auto">
              <a:xfrm>
                <a:off x="2046" y="1339"/>
                <a:ext cx="549" cy="430"/>
              </a:xfrm>
              <a:custGeom>
                <a:avLst/>
                <a:gdLst>
                  <a:gd name="T0" fmla="*/ 915440 w 917"/>
                  <a:gd name="T1" fmla="*/ 0 h 719"/>
                  <a:gd name="T2" fmla="*/ 846877 w 917"/>
                  <a:gd name="T3" fmla="*/ 0 h 719"/>
                  <a:gd name="T4" fmla="*/ 714830 w 917"/>
                  <a:gd name="T5" fmla="*/ 0 h 719"/>
                  <a:gd name="T6" fmla="*/ 714830 w 917"/>
                  <a:gd name="T7" fmla="*/ 0 h 719"/>
                  <a:gd name="T8" fmla="*/ 577705 w 917"/>
                  <a:gd name="T9" fmla="*/ 0 h 719"/>
                  <a:gd name="T10" fmla="*/ 325038 w 917"/>
                  <a:gd name="T11" fmla="*/ 0 h 719"/>
                  <a:gd name="T12" fmla="*/ 326308 w 917"/>
                  <a:gd name="T13" fmla="*/ 0 h 719"/>
                  <a:gd name="T14" fmla="*/ 325038 w 917"/>
                  <a:gd name="T15" fmla="*/ 0 h 719"/>
                  <a:gd name="T16" fmla="*/ 317420 w 917"/>
                  <a:gd name="T17" fmla="*/ 0 h 719"/>
                  <a:gd name="T18" fmla="*/ 57136 w 917"/>
                  <a:gd name="T19" fmla="*/ 0 h 719"/>
                  <a:gd name="T20" fmla="*/ 2539 w 917"/>
                  <a:gd name="T21" fmla="*/ 0 h 719"/>
                  <a:gd name="T22" fmla="*/ 2539 w 917"/>
                  <a:gd name="T23" fmla="*/ 338785 h 719"/>
                  <a:gd name="T24" fmla="*/ 2539 w 917"/>
                  <a:gd name="T25" fmla="*/ 343860 h 719"/>
                  <a:gd name="T26" fmla="*/ 2539 w 917"/>
                  <a:gd name="T27" fmla="*/ 343860 h 719"/>
                  <a:gd name="T28" fmla="*/ 2539 w 917"/>
                  <a:gd name="T29" fmla="*/ 597632 h 719"/>
                  <a:gd name="T30" fmla="*/ 2539 w 917"/>
                  <a:gd name="T31" fmla="*/ 912308 h 719"/>
                  <a:gd name="T32" fmla="*/ 203149 w 917"/>
                  <a:gd name="T33" fmla="*/ 912308 h 719"/>
                  <a:gd name="T34" fmla="*/ 316150 w 917"/>
                  <a:gd name="T35" fmla="*/ 912308 h 719"/>
                  <a:gd name="T36" fmla="*/ 322499 w 917"/>
                  <a:gd name="T37" fmla="*/ 912308 h 719"/>
                  <a:gd name="T38" fmla="*/ 325038 w 917"/>
                  <a:gd name="T39" fmla="*/ 912308 h 719"/>
                  <a:gd name="T40" fmla="*/ 363129 w 917"/>
                  <a:gd name="T41" fmla="*/ 850134 h 719"/>
                  <a:gd name="T42" fmla="*/ 335196 w 917"/>
                  <a:gd name="T43" fmla="*/ 763852 h 719"/>
                  <a:gd name="T44" fmla="*/ 446928 w 917"/>
                  <a:gd name="T45" fmla="*/ 663612 h 719"/>
                  <a:gd name="T46" fmla="*/ 558659 w 917"/>
                  <a:gd name="T47" fmla="*/ 763852 h 719"/>
                  <a:gd name="T48" fmla="*/ 530726 w 917"/>
                  <a:gd name="T49" fmla="*/ 850134 h 719"/>
                  <a:gd name="T50" fmla="*/ 570087 w 917"/>
                  <a:gd name="T51" fmla="*/ 912308 h 719"/>
                  <a:gd name="T52" fmla="*/ 571356 w 917"/>
                  <a:gd name="T53" fmla="*/ 912308 h 719"/>
                  <a:gd name="T54" fmla="*/ 567547 w 917"/>
                  <a:gd name="T55" fmla="*/ 912308 h 719"/>
                  <a:gd name="T56" fmla="*/ 570087 w 917"/>
                  <a:gd name="T57" fmla="*/ 912308 h 719"/>
                  <a:gd name="T58" fmla="*/ 567547 w 917"/>
                  <a:gd name="T59" fmla="*/ 912308 h 719"/>
                  <a:gd name="T60" fmla="*/ 576435 w 917"/>
                  <a:gd name="T61" fmla="*/ 912308 h 719"/>
                  <a:gd name="T62" fmla="*/ 855765 w 917"/>
                  <a:gd name="T63" fmla="*/ 912308 h 719"/>
                  <a:gd name="T64" fmla="*/ 855765 w 917"/>
                  <a:gd name="T65" fmla="*/ 912308 h 719"/>
                  <a:gd name="T66" fmla="*/ 915440 w 917"/>
                  <a:gd name="T67" fmla="*/ 912308 h 719"/>
                  <a:gd name="T68" fmla="*/ 915440 w 917"/>
                  <a:gd name="T69" fmla="*/ 597632 h 719"/>
                  <a:gd name="T70" fmla="*/ 915440 w 917"/>
                  <a:gd name="T71" fmla="*/ 591287 h 719"/>
                  <a:gd name="T72" fmla="*/ 915440 w 917"/>
                  <a:gd name="T73" fmla="*/ 591287 h 719"/>
                  <a:gd name="T74" fmla="*/ 956069 w 917"/>
                  <a:gd name="T75" fmla="*/ 545608 h 719"/>
                  <a:gd name="T76" fmla="*/ 978924 w 917"/>
                  <a:gd name="T77" fmla="*/ 550684 h 719"/>
                  <a:gd name="T78" fmla="*/ 1065262 w 917"/>
                  <a:gd name="T79" fmla="*/ 579868 h 719"/>
                  <a:gd name="T80" fmla="*/ 1164297 w 917"/>
                  <a:gd name="T81" fmla="*/ 466939 h 719"/>
                  <a:gd name="T82" fmla="*/ 1065262 w 917"/>
                  <a:gd name="T83" fmla="*/ 355280 h 719"/>
                  <a:gd name="T84" fmla="*/ 978924 w 917"/>
                  <a:gd name="T85" fmla="*/ 383195 h 719"/>
                  <a:gd name="T86" fmla="*/ 956069 w 917"/>
                  <a:gd name="T87" fmla="*/ 389539 h 719"/>
                  <a:gd name="T88" fmla="*/ 915440 w 917"/>
                  <a:gd name="T89" fmla="*/ 346398 h 719"/>
                  <a:gd name="T90" fmla="*/ 916709 w 917"/>
                  <a:gd name="T91" fmla="*/ 346398 h 719"/>
                  <a:gd name="T92" fmla="*/ 915440 w 917"/>
                  <a:gd name="T93" fmla="*/ 346398 h 719"/>
                  <a:gd name="T94" fmla="*/ 915440 w 917"/>
                  <a:gd name="T95" fmla="*/ 343860 h 719"/>
                  <a:gd name="T96" fmla="*/ 915440 w 917"/>
                  <a:gd name="T97" fmla="*/ 346398 h 719"/>
                  <a:gd name="T98" fmla="*/ 915440 w 917"/>
                  <a:gd name="T99" fmla="*/ 346398 h 719"/>
                  <a:gd name="T100" fmla="*/ 915440 w 917"/>
                  <a:gd name="T101" fmla="*/ 346398 h 719"/>
                  <a:gd name="T102" fmla="*/ 915440 w 917"/>
                  <a:gd name="T103" fmla="*/ 338785 h 719"/>
                  <a:gd name="T104" fmla="*/ 915440 w 917"/>
                  <a:gd name="T105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17" h="719">
                    <a:moveTo>
                      <a:pt x="721" y="0"/>
                    </a:moveTo>
                    <a:cubicBezTo>
                      <a:pt x="717" y="0"/>
                      <a:pt x="671" y="0"/>
                      <a:pt x="667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55" y="0"/>
                      <a:pt x="455" y="0"/>
                      <a:pt x="455" y="0"/>
                    </a:cubicBezTo>
                    <a:cubicBezTo>
                      <a:pt x="455" y="0"/>
                      <a:pt x="289" y="0"/>
                      <a:pt x="256" y="0"/>
                    </a:cubicBezTo>
                    <a:cubicBezTo>
                      <a:pt x="257" y="0"/>
                      <a:pt x="257" y="0"/>
                      <a:pt x="257" y="0"/>
                    </a:cubicBezTo>
                    <a:cubicBezTo>
                      <a:pt x="257" y="0"/>
                      <a:pt x="256" y="0"/>
                      <a:pt x="256" y="0"/>
                    </a:cubicBezTo>
                    <a:cubicBezTo>
                      <a:pt x="253" y="0"/>
                      <a:pt x="251" y="0"/>
                      <a:pt x="2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9" y="0"/>
                      <a:pt x="2" y="0"/>
                      <a:pt x="2" y="0"/>
                    </a:cubicBezTo>
                    <a:cubicBezTo>
                      <a:pt x="2" y="267"/>
                      <a:pt x="2" y="267"/>
                      <a:pt x="2" y="267"/>
                    </a:cubicBezTo>
                    <a:cubicBezTo>
                      <a:pt x="2" y="269"/>
                      <a:pt x="2" y="271"/>
                      <a:pt x="2" y="271"/>
                    </a:cubicBezTo>
                    <a:cubicBezTo>
                      <a:pt x="2" y="271"/>
                      <a:pt x="2" y="271"/>
                      <a:pt x="2" y="271"/>
                    </a:cubicBezTo>
                    <a:cubicBezTo>
                      <a:pt x="0" y="301"/>
                      <a:pt x="2" y="471"/>
                      <a:pt x="2" y="471"/>
                    </a:cubicBezTo>
                    <a:cubicBezTo>
                      <a:pt x="2" y="719"/>
                      <a:pt x="2" y="719"/>
                      <a:pt x="2" y="719"/>
                    </a:cubicBezTo>
                    <a:cubicBezTo>
                      <a:pt x="160" y="719"/>
                      <a:pt x="160" y="719"/>
                      <a:pt x="160" y="719"/>
                    </a:cubicBezTo>
                    <a:cubicBezTo>
                      <a:pt x="249" y="719"/>
                      <a:pt x="249" y="719"/>
                      <a:pt x="249" y="719"/>
                    </a:cubicBezTo>
                    <a:cubicBezTo>
                      <a:pt x="254" y="719"/>
                      <a:pt x="254" y="719"/>
                      <a:pt x="254" y="719"/>
                    </a:cubicBezTo>
                    <a:cubicBezTo>
                      <a:pt x="255" y="719"/>
                      <a:pt x="255" y="719"/>
                      <a:pt x="256" y="719"/>
                    </a:cubicBezTo>
                    <a:cubicBezTo>
                      <a:pt x="285" y="717"/>
                      <a:pt x="299" y="695"/>
                      <a:pt x="286" y="670"/>
                    </a:cubicBezTo>
                    <a:cubicBezTo>
                      <a:pt x="286" y="670"/>
                      <a:pt x="264" y="625"/>
                      <a:pt x="264" y="602"/>
                    </a:cubicBezTo>
                    <a:cubicBezTo>
                      <a:pt x="264" y="559"/>
                      <a:pt x="304" y="523"/>
                      <a:pt x="352" y="523"/>
                    </a:cubicBezTo>
                    <a:cubicBezTo>
                      <a:pt x="401" y="523"/>
                      <a:pt x="440" y="559"/>
                      <a:pt x="440" y="602"/>
                    </a:cubicBezTo>
                    <a:cubicBezTo>
                      <a:pt x="440" y="625"/>
                      <a:pt x="418" y="670"/>
                      <a:pt x="418" y="670"/>
                    </a:cubicBezTo>
                    <a:cubicBezTo>
                      <a:pt x="406" y="695"/>
                      <a:pt x="419" y="717"/>
                      <a:pt x="449" y="719"/>
                    </a:cubicBezTo>
                    <a:cubicBezTo>
                      <a:pt x="450" y="719"/>
                      <a:pt x="450" y="719"/>
                      <a:pt x="450" y="719"/>
                    </a:cubicBezTo>
                    <a:cubicBezTo>
                      <a:pt x="449" y="719"/>
                      <a:pt x="448" y="719"/>
                      <a:pt x="447" y="719"/>
                    </a:cubicBezTo>
                    <a:cubicBezTo>
                      <a:pt x="448" y="719"/>
                      <a:pt x="448" y="719"/>
                      <a:pt x="449" y="719"/>
                    </a:cubicBezTo>
                    <a:cubicBezTo>
                      <a:pt x="448" y="719"/>
                      <a:pt x="447" y="719"/>
                      <a:pt x="447" y="719"/>
                    </a:cubicBezTo>
                    <a:cubicBezTo>
                      <a:pt x="448" y="719"/>
                      <a:pt x="450" y="719"/>
                      <a:pt x="454" y="719"/>
                    </a:cubicBezTo>
                    <a:cubicBezTo>
                      <a:pt x="674" y="719"/>
                      <a:pt x="674" y="719"/>
                      <a:pt x="674" y="719"/>
                    </a:cubicBezTo>
                    <a:cubicBezTo>
                      <a:pt x="674" y="719"/>
                      <a:pt x="674" y="719"/>
                      <a:pt x="674" y="719"/>
                    </a:cubicBezTo>
                    <a:cubicBezTo>
                      <a:pt x="721" y="719"/>
                      <a:pt x="721" y="719"/>
                      <a:pt x="721" y="719"/>
                    </a:cubicBezTo>
                    <a:cubicBezTo>
                      <a:pt x="721" y="471"/>
                      <a:pt x="721" y="471"/>
                      <a:pt x="721" y="471"/>
                    </a:cubicBezTo>
                    <a:cubicBezTo>
                      <a:pt x="721" y="466"/>
                      <a:pt x="721" y="466"/>
                      <a:pt x="721" y="466"/>
                    </a:cubicBezTo>
                    <a:cubicBezTo>
                      <a:pt x="721" y="466"/>
                      <a:pt x="721" y="466"/>
                      <a:pt x="721" y="466"/>
                    </a:cubicBezTo>
                    <a:cubicBezTo>
                      <a:pt x="723" y="443"/>
                      <a:pt x="735" y="430"/>
                      <a:pt x="753" y="430"/>
                    </a:cubicBezTo>
                    <a:cubicBezTo>
                      <a:pt x="758" y="430"/>
                      <a:pt x="764" y="431"/>
                      <a:pt x="771" y="434"/>
                    </a:cubicBezTo>
                    <a:cubicBezTo>
                      <a:pt x="771" y="434"/>
                      <a:pt x="816" y="457"/>
                      <a:pt x="839" y="457"/>
                    </a:cubicBezTo>
                    <a:cubicBezTo>
                      <a:pt x="882" y="457"/>
                      <a:pt x="917" y="417"/>
                      <a:pt x="917" y="368"/>
                    </a:cubicBezTo>
                    <a:cubicBezTo>
                      <a:pt x="917" y="320"/>
                      <a:pt x="882" y="280"/>
                      <a:pt x="839" y="280"/>
                    </a:cubicBezTo>
                    <a:cubicBezTo>
                      <a:pt x="816" y="280"/>
                      <a:pt x="771" y="302"/>
                      <a:pt x="771" y="302"/>
                    </a:cubicBezTo>
                    <a:cubicBezTo>
                      <a:pt x="764" y="306"/>
                      <a:pt x="758" y="307"/>
                      <a:pt x="753" y="307"/>
                    </a:cubicBezTo>
                    <a:cubicBezTo>
                      <a:pt x="736" y="307"/>
                      <a:pt x="724" y="294"/>
                      <a:pt x="721" y="273"/>
                    </a:cubicBezTo>
                    <a:cubicBezTo>
                      <a:pt x="722" y="273"/>
                      <a:pt x="722" y="273"/>
                      <a:pt x="722" y="273"/>
                    </a:cubicBezTo>
                    <a:cubicBezTo>
                      <a:pt x="721" y="273"/>
                      <a:pt x="721" y="273"/>
                      <a:pt x="721" y="273"/>
                    </a:cubicBezTo>
                    <a:cubicBezTo>
                      <a:pt x="721" y="272"/>
                      <a:pt x="721" y="272"/>
                      <a:pt x="721" y="271"/>
                    </a:cubicBezTo>
                    <a:cubicBezTo>
                      <a:pt x="721" y="272"/>
                      <a:pt x="721" y="272"/>
                      <a:pt x="721" y="273"/>
                    </a:cubicBezTo>
                    <a:cubicBezTo>
                      <a:pt x="721" y="273"/>
                      <a:pt x="721" y="273"/>
                      <a:pt x="721" y="273"/>
                    </a:cubicBezTo>
                    <a:cubicBezTo>
                      <a:pt x="721" y="273"/>
                      <a:pt x="721" y="273"/>
                      <a:pt x="721" y="273"/>
                    </a:cubicBezTo>
                    <a:cubicBezTo>
                      <a:pt x="721" y="272"/>
                      <a:pt x="721" y="269"/>
                      <a:pt x="721" y="267"/>
                    </a:cubicBezTo>
                    <a:cubicBezTo>
                      <a:pt x="721" y="0"/>
                      <a:pt x="721" y="0"/>
                      <a:pt x="721" y="0"/>
                    </a:cubicBezTo>
                  </a:path>
                </a:pathLst>
              </a:custGeom>
              <a:solidFill>
                <a:srgbClr val="5B9BD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uk-UA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" name="Freeform 12"/>
              <p:cNvSpPr>
                <a:spLocks noChangeArrowheads="1"/>
              </p:cNvSpPr>
              <p:nvPr/>
            </p:nvSpPr>
            <p:spPr bwMode="auto">
              <a:xfrm>
                <a:off x="3169" y="1340"/>
                <a:ext cx="548" cy="431"/>
              </a:xfrm>
              <a:custGeom>
                <a:avLst/>
                <a:gdLst>
                  <a:gd name="T0" fmla="*/ 248405 w 917"/>
                  <a:gd name="T1" fmla="*/ 0 h 719"/>
                  <a:gd name="T2" fmla="*/ 248405 w 917"/>
                  <a:gd name="T3" fmla="*/ 339571 h 719"/>
                  <a:gd name="T4" fmla="*/ 248405 w 917"/>
                  <a:gd name="T5" fmla="*/ 347202 h 719"/>
                  <a:gd name="T6" fmla="*/ 248405 w 917"/>
                  <a:gd name="T7" fmla="*/ 348474 h 719"/>
                  <a:gd name="T8" fmla="*/ 248405 w 917"/>
                  <a:gd name="T9" fmla="*/ 347202 h 719"/>
                  <a:gd name="T10" fmla="*/ 248405 w 917"/>
                  <a:gd name="T11" fmla="*/ 344658 h 719"/>
                  <a:gd name="T12" fmla="*/ 248405 w 917"/>
                  <a:gd name="T13" fmla="*/ 347202 h 719"/>
                  <a:gd name="T14" fmla="*/ 248405 w 917"/>
                  <a:gd name="T15" fmla="*/ 347202 h 719"/>
                  <a:gd name="T16" fmla="*/ 207849 w 917"/>
                  <a:gd name="T17" fmla="*/ 390443 h 719"/>
                  <a:gd name="T18" fmla="*/ 185036 w 917"/>
                  <a:gd name="T19" fmla="*/ 385356 h 719"/>
                  <a:gd name="T20" fmla="*/ 98855 w 917"/>
                  <a:gd name="T21" fmla="*/ 356105 h 719"/>
                  <a:gd name="T22" fmla="*/ 0 w 917"/>
                  <a:gd name="T23" fmla="*/ 469295 h 719"/>
                  <a:gd name="T24" fmla="*/ 98855 w 917"/>
                  <a:gd name="T25" fmla="*/ 581214 h 719"/>
                  <a:gd name="T26" fmla="*/ 185036 w 917"/>
                  <a:gd name="T27" fmla="*/ 553234 h 719"/>
                  <a:gd name="T28" fmla="*/ 209116 w 917"/>
                  <a:gd name="T29" fmla="*/ 546875 h 719"/>
                  <a:gd name="T30" fmla="*/ 248405 w 917"/>
                  <a:gd name="T31" fmla="*/ 592660 h 719"/>
                  <a:gd name="T32" fmla="*/ 248405 w 917"/>
                  <a:gd name="T33" fmla="*/ 592660 h 719"/>
                  <a:gd name="T34" fmla="*/ 248405 w 917"/>
                  <a:gd name="T35" fmla="*/ 599019 h 719"/>
                  <a:gd name="T36" fmla="*/ 248405 w 917"/>
                  <a:gd name="T37" fmla="*/ 914426 h 719"/>
                  <a:gd name="T38" fmla="*/ 307971 w 917"/>
                  <a:gd name="T39" fmla="*/ 914426 h 719"/>
                  <a:gd name="T40" fmla="*/ 307971 w 917"/>
                  <a:gd name="T41" fmla="*/ 914426 h 719"/>
                  <a:gd name="T42" fmla="*/ 586793 w 917"/>
                  <a:gd name="T43" fmla="*/ 914426 h 719"/>
                  <a:gd name="T44" fmla="*/ 595665 w 917"/>
                  <a:gd name="T45" fmla="*/ 914426 h 719"/>
                  <a:gd name="T46" fmla="*/ 593130 w 917"/>
                  <a:gd name="T47" fmla="*/ 914426 h 719"/>
                  <a:gd name="T48" fmla="*/ 595665 w 917"/>
                  <a:gd name="T49" fmla="*/ 914426 h 719"/>
                  <a:gd name="T50" fmla="*/ 591863 w 917"/>
                  <a:gd name="T51" fmla="*/ 914426 h 719"/>
                  <a:gd name="T52" fmla="*/ 593130 w 917"/>
                  <a:gd name="T53" fmla="*/ 914426 h 719"/>
                  <a:gd name="T54" fmla="*/ 632419 w 917"/>
                  <a:gd name="T55" fmla="*/ 852108 h 719"/>
                  <a:gd name="T56" fmla="*/ 604536 w 917"/>
                  <a:gd name="T57" fmla="*/ 765625 h 719"/>
                  <a:gd name="T58" fmla="*/ 716065 w 917"/>
                  <a:gd name="T59" fmla="*/ 666425 h 719"/>
                  <a:gd name="T60" fmla="*/ 827594 w 917"/>
                  <a:gd name="T61" fmla="*/ 765625 h 719"/>
                  <a:gd name="T62" fmla="*/ 799712 w 917"/>
                  <a:gd name="T63" fmla="*/ 852108 h 719"/>
                  <a:gd name="T64" fmla="*/ 837733 w 917"/>
                  <a:gd name="T65" fmla="*/ 914426 h 719"/>
                  <a:gd name="T66" fmla="*/ 840268 w 917"/>
                  <a:gd name="T67" fmla="*/ 914426 h 719"/>
                  <a:gd name="T68" fmla="*/ 846604 w 917"/>
                  <a:gd name="T69" fmla="*/ 914426 h 719"/>
                  <a:gd name="T70" fmla="*/ 959401 w 917"/>
                  <a:gd name="T71" fmla="*/ 914426 h 719"/>
                  <a:gd name="T72" fmla="*/ 1159645 w 917"/>
                  <a:gd name="T73" fmla="*/ 914426 h 719"/>
                  <a:gd name="T74" fmla="*/ 1159645 w 917"/>
                  <a:gd name="T75" fmla="*/ 599019 h 719"/>
                  <a:gd name="T76" fmla="*/ 1159645 w 917"/>
                  <a:gd name="T77" fmla="*/ 344658 h 719"/>
                  <a:gd name="T78" fmla="*/ 1159645 w 917"/>
                  <a:gd name="T79" fmla="*/ 344658 h 719"/>
                  <a:gd name="T80" fmla="*/ 1159645 w 917"/>
                  <a:gd name="T81" fmla="*/ 339571 h 719"/>
                  <a:gd name="T82" fmla="*/ 1159645 w 917"/>
                  <a:gd name="T83" fmla="*/ 0 h 719"/>
                  <a:gd name="T84" fmla="*/ 1105148 w 917"/>
                  <a:gd name="T85" fmla="*/ 0 h 719"/>
                  <a:gd name="T86" fmla="*/ 845337 w 917"/>
                  <a:gd name="T87" fmla="*/ 0 h 719"/>
                  <a:gd name="T88" fmla="*/ 837733 w 917"/>
                  <a:gd name="T89" fmla="*/ 0 h 719"/>
                  <a:gd name="T90" fmla="*/ 836465 w 917"/>
                  <a:gd name="T91" fmla="*/ 0 h 719"/>
                  <a:gd name="T92" fmla="*/ 837733 w 917"/>
                  <a:gd name="T93" fmla="*/ 0 h 719"/>
                  <a:gd name="T94" fmla="*/ 585526 w 917"/>
                  <a:gd name="T95" fmla="*/ 0 h 719"/>
                  <a:gd name="T96" fmla="*/ 448650 w 917"/>
                  <a:gd name="T97" fmla="*/ 0 h 719"/>
                  <a:gd name="T98" fmla="*/ 448650 w 917"/>
                  <a:gd name="T99" fmla="*/ 0 h 719"/>
                  <a:gd name="T100" fmla="*/ 316843 w 917"/>
                  <a:gd name="T101" fmla="*/ 0 h 719"/>
                  <a:gd name="T102" fmla="*/ 248405 w 917"/>
                  <a:gd name="T103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17" h="719">
                    <a:moveTo>
                      <a:pt x="196" y="0"/>
                    </a:moveTo>
                    <a:cubicBezTo>
                      <a:pt x="196" y="267"/>
                      <a:pt x="196" y="267"/>
                      <a:pt x="196" y="267"/>
                    </a:cubicBezTo>
                    <a:cubicBezTo>
                      <a:pt x="196" y="270"/>
                      <a:pt x="196" y="272"/>
                      <a:pt x="196" y="273"/>
                    </a:cubicBezTo>
                    <a:cubicBezTo>
                      <a:pt x="196" y="274"/>
                      <a:pt x="196" y="274"/>
                      <a:pt x="196" y="274"/>
                    </a:cubicBezTo>
                    <a:cubicBezTo>
                      <a:pt x="196" y="273"/>
                      <a:pt x="196" y="273"/>
                      <a:pt x="196" y="273"/>
                    </a:cubicBezTo>
                    <a:cubicBezTo>
                      <a:pt x="196" y="272"/>
                      <a:pt x="196" y="272"/>
                      <a:pt x="196" y="271"/>
                    </a:cubicBezTo>
                    <a:cubicBezTo>
                      <a:pt x="196" y="272"/>
                      <a:pt x="196" y="272"/>
                      <a:pt x="196" y="273"/>
                    </a:cubicBezTo>
                    <a:cubicBezTo>
                      <a:pt x="196" y="273"/>
                      <a:pt x="196" y="273"/>
                      <a:pt x="196" y="273"/>
                    </a:cubicBezTo>
                    <a:cubicBezTo>
                      <a:pt x="193" y="294"/>
                      <a:pt x="181" y="307"/>
                      <a:pt x="164" y="307"/>
                    </a:cubicBezTo>
                    <a:cubicBezTo>
                      <a:pt x="159" y="307"/>
                      <a:pt x="153" y="306"/>
                      <a:pt x="146" y="303"/>
                    </a:cubicBezTo>
                    <a:cubicBezTo>
                      <a:pt x="146" y="303"/>
                      <a:pt x="101" y="280"/>
                      <a:pt x="78" y="280"/>
                    </a:cubicBezTo>
                    <a:cubicBezTo>
                      <a:pt x="35" y="280"/>
                      <a:pt x="0" y="320"/>
                      <a:pt x="0" y="369"/>
                    </a:cubicBezTo>
                    <a:cubicBezTo>
                      <a:pt x="0" y="417"/>
                      <a:pt x="35" y="457"/>
                      <a:pt x="78" y="457"/>
                    </a:cubicBezTo>
                    <a:cubicBezTo>
                      <a:pt x="101" y="457"/>
                      <a:pt x="146" y="435"/>
                      <a:pt x="146" y="435"/>
                    </a:cubicBezTo>
                    <a:cubicBezTo>
                      <a:pt x="153" y="431"/>
                      <a:pt x="159" y="430"/>
                      <a:pt x="165" y="430"/>
                    </a:cubicBezTo>
                    <a:cubicBezTo>
                      <a:pt x="182" y="430"/>
                      <a:pt x="194" y="443"/>
                      <a:pt x="196" y="466"/>
                    </a:cubicBezTo>
                    <a:cubicBezTo>
                      <a:pt x="196" y="466"/>
                      <a:pt x="196" y="466"/>
                      <a:pt x="196" y="466"/>
                    </a:cubicBezTo>
                    <a:cubicBezTo>
                      <a:pt x="196" y="471"/>
                      <a:pt x="196" y="471"/>
                      <a:pt x="196" y="471"/>
                    </a:cubicBezTo>
                    <a:cubicBezTo>
                      <a:pt x="196" y="719"/>
                      <a:pt x="196" y="719"/>
                      <a:pt x="196" y="719"/>
                    </a:cubicBezTo>
                    <a:cubicBezTo>
                      <a:pt x="243" y="719"/>
                      <a:pt x="243" y="719"/>
                      <a:pt x="243" y="719"/>
                    </a:cubicBezTo>
                    <a:cubicBezTo>
                      <a:pt x="243" y="719"/>
                      <a:pt x="243" y="719"/>
                      <a:pt x="243" y="719"/>
                    </a:cubicBezTo>
                    <a:cubicBezTo>
                      <a:pt x="463" y="719"/>
                      <a:pt x="463" y="719"/>
                      <a:pt x="463" y="719"/>
                    </a:cubicBezTo>
                    <a:cubicBezTo>
                      <a:pt x="467" y="719"/>
                      <a:pt x="469" y="719"/>
                      <a:pt x="470" y="719"/>
                    </a:cubicBezTo>
                    <a:cubicBezTo>
                      <a:pt x="470" y="719"/>
                      <a:pt x="469" y="719"/>
                      <a:pt x="468" y="719"/>
                    </a:cubicBezTo>
                    <a:cubicBezTo>
                      <a:pt x="469" y="719"/>
                      <a:pt x="469" y="719"/>
                      <a:pt x="470" y="719"/>
                    </a:cubicBezTo>
                    <a:cubicBezTo>
                      <a:pt x="469" y="719"/>
                      <a:pt x="468" y="719"/>
                      <a:pt x="467" y="719"/>
                    </a:cubicBezTo>
                    <a:cubicBezTo>
                      <a:pt x="468" y="719"/>
                      <a:pt x="468" y="719"/>
                      <a:pt x="468" y="719"/>
                    </a:cubicBezTo>
                    <a:cubicBezTo>
                      <a:pt x="498" y="717"/>
                      <a:pt x="511" y="695"/>
                      <a:pt x="499" y="670"/>
                    </a:cubicBezTo>
                    <a:cubicBezTo>
                      <a:pt x="499" y="670"/>
                      <a:pt x="477" y="625"/>
                      <a:pt x="477" y="602"/>
                    </a:cubicBezTo>
                    <a:cubicBezTo>
                      <a:pt x="477" y="559"/>
                      <a:pt x="516" y="524"/>
                      <a:pt x="565" y="524"/>
                    </a:cubicBezTo>
                    <a:cubicBezTo>
                      <a:pt x="613" y="524"/>
                      <a:pt x="653" y="559"/>
                      <a:pt x="653" y="602"/>
                    </a:cubicBezTo>
                    <a:cubicBezTo>
                      <a:pt x="653" y="625"/>
                      <a:pt x="631" y="670"/>
                      <a:pt x="631" y="670"/>
                    </a:cubicBezTo>
                    <a:cubicBezTo>
                      <a:pt x="618" y="696"/>
                      <a:pt x="632" y="717"/>
                      <a:pt x="661" y="719"/>
                    </a:cubicBezTo>
                    <a:cubicBezTo>
                      <a:pt x="662" y="719"/>
                      <a:pt x="662" y="719"/>
                      <a:pt x="663" y="719"/>
                    </a:cubicBezTo>
                    <a:cubicBezTo>
                      <a:pt x="668" y="719"/>
                      <a:pt x="668" y="719"/>
                      <a:pt x="668" y="719"/>
                    </a:cubicBezTo>
                    <a:cubicBezTo>
                      <a:pt x="757" y="719"/>
                      <a:pt x="757" y="719"/>
                      <a:pt x="757" y="719"/>
                    </a:cubicBezTo>
                    <a:cubicBezTo>
                      <a:pt x="915" y="719"/>
                      <a:pt x="915" y="719"/>
                      <a:pt x="915" y="719"/>
                    </a:cubicBezTo>
                    <a:cubicBezTo>
                      <a:pt x="915" y="471"/>
                      <a:pt x="915" y="471"/>
                      <a:pt x="915" y="471"/>
                    </a:cubicBezTo>
                    <a:cubicBezTo>
                      <a:pt x="915" y="471"/>
                      <a:pt x="917" y="301"/>
                      <a:pt x="915" y="271"/>
                    </a:cubicBezTo>
                    <a:cubicBezTo>
                      <a:pt x="915" y="271"/>
                      <a:pt x="915" y="271"/>
                      <a:pt x="915" y="271"/>
                    </a:cubicBezTo>
                    <a:cubicBezTo>
                      <a:pt x="915" y="271"/>
                      <a:pt x="915" y="270"/>
                      <a:pt x="915" y="267"/>
                    </a:cubicBezTo>
                    <a:cubicBezTo>
                      <a:pt x="915" y="0"/>
                      <a:pt x="915" y="0"/>
                      <a:pt x="915" y="0"/>
                    </a:cubicBezTo>
                    <a:cubicBezTo>
                      <a:pt x="915" y="0"/>
                      <a:pt x="888" y="0"/>
                      <a:pt x="872" y="0"/>
                    </a:cubicBezTo>
                    <a:cubicBezTo>
                      <a:pt x="667" y="0"/>
                      <a:pt x="667" y="0"/>
                      <a:pt x="667" y="0"/>
                    </a:cubicBezTo>
                    <a:cubicBezTo>
                      <a:pt x="666" y="0"/>
                      <a:pt x="664" y="0"/>
                      <a:pt x="661" y="0"/>
                    </a:cubicBezTo>
                    <a:cubicBezTo>
                      <a:pt x="661" y="0"/>
                      <a:pt x="660" y="0"/>
                      <a:pt x="660" y="0"/>
                    </a:cubicBezTo>
                    <a:cubicBezTo>
                      <a:pt x="661" y="0"/>
                      <a:pt x="661" y="0"/>
                      <a:pt x="661" y="0"/>
                    </a:cubicBezTo>
                    <a:cubicBezTo>
                      <a:pt x="628" y="0"/>
                      <a:pt x="462" y="0"/>
                      <a:pt x="462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250" y="0"/>
                      <a:pt x="250" y="0"/>
                      <a:pt x="250" y="0"/>
                    </a:cubicBezTo>
                    <a:cubicBezTo>
                      <a:pt x="246" y="0"/>
                      <a:pt x="200" y="0"/>
                      <a:pt x="196" y="0"/>
                    </a:cubicBezTo>
                  </a:path>
                </a:pathLst>
              </a:custGeom>
              <a:solidFill>
                <a:srgbClr val="A5A5A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uk-UA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" name="Freeform 13"/>
              <p:cNvSpPr>
                <a:spLocks noChangeArrowheads="1"/>
              </p:cNvSpPr>
              <p:nvPr/>
            </p:nvSpPr>
            <p:spPr bwMode="auto">
              <a:xfrm>
                <a:off x="3282" y="1828"/>
                <a:ext cx="439" cy="679"/>
              </a:xfrm>
              <a:custGeom>
                <a:avLst/>
                <a:gdLst>
                  <a:gd name="T0" fmla="*/ 0 w 734"/>
                  <a:gd name="T1" fmla="*/ 854747 h 1135"/>
                  <a:gd name="T2" fmla="*/ 0 w 734"/>
                  <a:gd name="T3" fmla="*/ 854747 h 1135"/>
                  <a:gd name="T4" fmla="*/ 0 w 734"/>
                  <a:gd name="T5" fmla="*/ 854747 h 1135"/>
                  <a:gd name="T6" fmla="*/ 470795 w 734"/>
                  <a:gd name="T7" fmla="*/ 0 h 1135"/>
                  <a:gd name="T8" fmla="*/ 356586 w 734"/>
                  <a:gd name="T9" fmla="*/ 102722 h 1135"/>
                  <a:gd name="T10" fmla="*/ 384504 w 734"/>
                  <a:gd name="T11" fmla="*/ 190226 h 1135"/>
                  <a:gd name="T12" fmla="*/ 343896 w 734"/>
                  <a:gd name="T13" fmla="*/ 253634 h 1135"/>
                  <a:gd name="T14" fmla="*/ 337551 w 734"/>
                  <a:gd name="T15" fmla="*/ 254902 h 1135"/>
                  <a:gd name="T16" fmla="*/ 0 w 734"/>
                  <a:gd name="T17" fmla="*/ 254902 h 1135"/>
                  <a:gd name="T18" fmla="*/ 0 w 734"/>
                  <a:gd name="T19" fmla="*/ 324652 h 1135"/>
                  <a:gd name="T20" fmla="*/ 0 w 734"/>
                  <a:gd name="T21" fmla="*/ 459078 h 1135"/>
                  <a:gd name="T22" fmla="*/ 0 w 734"/>
                  <a:gd name="T23" fmla="*/ 459078 h 1135"/>
                  <a:gd name="T24" fmla="*/ 0 w 734"/>
                  <a:gd name="T25" fmla="*/ 547850 h 1135"/>
                  <a:gd name="T26" fmla="*/ 0 w 734"/>
                  <a:gd name="T27" fmla="*/ 599845 h 1135"/>
                  <a:gd name="T28" fmla="*/ 0 w 734"/>
                  <a:gd name="T29" fmla="*/ 606186 h 1135"/>
                  <a:gd name="T30" fmla="*/ 40608 w 734"/>
                  <a:gd name="T31" fmla="*/ 653108 h 1135"/>
                  <a:gd name="T32" fmla="*/ 64718 w 734"/>
                  <a:gd name="T33" fmla="*/ 646767 h 1135"/>
                  <a:gd name="T34" fmla="*/ 152279 w 734"/>
                  <a:gd name="T35" fmla="*/ 617599 h 1135"/>
                  <a:gd name="T36" fmla="*/ 253798 w 734"/>
                  <a:gd name="T37" fmla="*/ 731735 h 1135"/>
                  <a:gd name="T38" fmla="*/ 152279 w 734"/>
                  <a:gd name="T39" fmla="*/ 845870 h 1135"/>
                  <a:gd name="T40" fmla="*/ 64718 w 734"/>
                  <a:gd name="T41" fmla="*/ 817970 h 1135"/>
                  <a:gd name="T42" fmla="*/ 40608 w 734"/>
                  <a:gd name="T43" fmla="*/ 811629 h 1135"/>
                  <a:gd name="T44" fmla="*/ 0 w 734"/>
                  <a:gd name="T45" fmla="*/ 858552 h 1135"/>
                  <a:gd name="T46" fmla="*/ 0 w 734"/>
                  <a:gd name="T47" fmla="*/ 854747 h 1135"/>
                  <a:gd name="T48" fmla="*/ 0 w 734"/>
                  <a:gd name="T49" fmla="*/ 858552 h 1135"/>
                  <a:gd name="T50" fmla="*/ 0 w 734"/>
                  <a:gd name="T51" fmla="*/ 858552 h 1135"/>
                  <a:gd name="T52" fmla="*/ 0 w 734"/>
                  <a:gd name="T53" fmla="*/ 864893 h 1135"/>
                  <a:gd name="T54" fmla="*/ 0 w 734"/>
                  <a:gd name="T55" fmla="*/ 960005 h 1135"/>
                  <a:gd name="T56" fmla="*/ 0 w 734"/>
                  <a:gd name="T57" fmla="*/ 1129940 h 1135"/>
                  <a:gd name="T58" fmla="*/ 0 w 734"/>
                  <a:gd name="T59" fmla="*/ 1185740 h 1135"/>
                  <a:gd name="T60" fmla="*/ 337551 w 734"/>
                  <a:gd name="T61" fmla="*/ 1185740 h 1135"/>
                  <a:gd name="T62" fmla="*/ 343896 w 734"/>
                  <a:gd name="T63" fmla="*/ 1185740 h 1135"/>
                  <a:gd name="T64" fmla="*/ 384504 w 734"/>
                  <a:gd name="T65" fmla="*/ 1250417 h 1135"/>
                  <a:gd name="T66" fmla="*/ 356586 w 734"/>
                  <a:gd name="T67" fmla="*/ 1337920 h 1135"/>
                  <a:gd name="T68" fmla="*/ 469526 w 734"/>
                  <a:gd name="T69" fmla="*/ 1439374 h 1135"/>
                  <a:gd name="T70" fmla="*/ 583735 w 734"/>
                  <a:gd name="T71" fmla="*/ 1337920 h 1135"/>
                  <a:gd name="T72" fmla="*/ 555817 w 734"/>
                  <a:gd name="T73" fmla="*/ 1250417 h 1135"/>
                  <a:gd name="T74" fmla="*/ 596425 w 734"/>
                  <a:gd name="T75" fmla="*/ 1185740 h 1135"/>
                  <a:gd name="T76" fmla="*/ 593887 w 734"/>
                  <a:gd name="T77" fmla="*/ 1185740 h 1135"/>
                  <a:gd name="T78" fmla="*/ 601501 w 734"/>
                  <a:gd name="T79" fmla="*/ 1185740 h 1135"/>
                  <a:gd name="T80" fmla="*/ 931438 w 734"/>
                  <a:gd name="T81" fmla="*/ 1185740 h 1135"/>
                  <a:gd name="T82" fmla="*/ 931438 w 734"/>
                  <a:gd name="T83" fmla="*/ 981564 h 1135"/>
                  <a:gd name="T84" fmla="*/ 931438 w 734"/>
                  <a:gd name="T85" fmla="*/ 863624 h 1135"/>
                  <a:gd name="T86" fmla="*/ 931438 w 734"/>
                  <a:gd name="T87" fmla="*/ 608722 h 1135"/>
                  <a:gd name="T88" fmla="*/ 931438 w 734"/>
                  <a:gd name="T89" fmla="*/ 608722 h 1135"/>
                  <a:gd name="T90" fmla="*/ 931438 w 734"/>
                  <a:gd name="T91" fmla="*/ 606186 h 1135"/>
                  <a:gd name="T92" fmla="*/ 931438 w 734"/>
                  <a:gd name="T93" fmla="*/ 604918 h 1135"/>
                  <a:gd name="T94" fmla="*/ 931438 w 734"/>
                  <a:gd name="T95" fmla="*/ 598577 h 1135"/>
                  <a:gd name="T96" fmla="*/ 931438 w 734"/>
                  <a:gd name="T97" fmla="*/ 535168 h 1135"/>
                  <a:gd name="T98" fmla="*/ 931438 w 734"/>
                  <a:gd name="T99" fmla="*/ 315775 h 1135"/>
                  <a:gd name="T100" fmla="*/ 931438 w 734"/>
                  <a:gd name="T101" fmla="*/ 315775 h 1135"/>
                  <a:gd name="T102" fmla="*/ 931438 w 734"/>
                  <a:gd name="T103" fmla="*/ 254902 h 1135"/>
                  <a:gd name="T104" fmla="*/ 931438 w 734"/>
                  <a:gd name="T105" fmla="*/ 254902 h 1135"/>
                  <a:gd name="T106" fmla="*/ 602770 w 734"/>
                  <a:gd name="T107" fmla="*/ 254902 h 1135"/>
                  <a:gd name="T108" fmla="*/ 593887 w 734"/>
                  <a:gd name="T109" fmla="*/ 254902 h 1135"/>
                  <a:gd name="T110" fmla="*/ 596425 w 734"/>
                  <a:gd name="T111" fmla="*/ 253634 h 1135"/>
                  <a:gd name="T112" fmla="*/ 555817 w 734"/>
                  <a:gd name="T113" fmla="*/ 190226 h 1135"/>
                  <a:gd name="T114" fmla="*/ 583735 w 734"/>
                  <a:gd name="T115" fmla="*/ 102722 h 1135"/>
                  <a:gd name="T116" fmla="*/ 470795 w 734"/>
                  <a:gd name="T117" fmla="*/ 0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34" h="1135">
                    <a:moveTo>
                      <a:pt x="0" y="674"/>
                    </a:moveTo>
                    <a:cubicBezTo>
                      <a:pt x="0" y="674"/>
                      <a:pt x="0" y="674"/>
                      <a:pt x="0" y="674"/>
                    </a:cubicBezTo>
                    <a:cubicBezTo>
                      <a:pt x="0" y="674"/>
                      <a:pt x="0" y="674"/>
                      <a:pt x="0" y="674"/>
                    </a:cubicBezTo>
                    <a:moveTo>
                      <a:pt x="371" y="0"/>
                    </a:moveTo>
                    <a:cubicBezTo>
                      <a:pt x="321" y="0"/>
                      <a:pt x="281" y="36"/>
                      <a:pt x="281" y="81"/>
                    </a:cubicBezTo>
                    <a:cubicBezTo>
                      <a:pt x="281" y="104"/>
                      <a:pt x="303" y="150"/>
                      <a:pt x="303" y="150"/>
                    </a:cubicBezTo>
                    <a:cubicBezTo>
                      <a:pt x="316" y="176"/>
                      <a:pt x="302" y="198"/>
                      <a:pt x="271" y="200"/>
                    </a:cubicBezTo>
                    <a:cubicBezTo>
                      <a:pt x="266" y="201"/>
                      <a:pt x="266" y="201"/>
                      <a:pt x="266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1"/>
                      <a:pt x="0" y="252"/>
                      <a:pt x="0" y="256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432"/>
                      <a:pt x="0" y="432"/>
                      <a:pt x="0" y="432"/>
                    </a:cubicBezTo>
                    <a:cubicBezTo>
                      <a:pt x="0" y="473"/>
                      <a:pt x="0" y="473"/>
                      <a:pt x="0" y="473"/>
                    </a:cubicBezTo>
                    <a:cubicBezTo>
                      <a:pt x="0" y="475"/>
                      <a:pt x="0" y="476"/>
                      <a:pt x="0" y="478"/>
                    </a:cubicBezTo>
                    <a:cubicBezTo>
                      <a:pt x="2" y="501"/>
                      <a:pt x="14" y="515"/>
                      <a:pt x="32" y="515"/>
                    </a:cubicBezTo>
                    <a:cubicBezTo>
                      <a:pt x="38" y="515"/>
                      <a:pt x="44" y="513"/>
                      <a:pt x="51" y="510"/>
                    </a:cubicBezTo>
                    <a:cubicBezTo>
                      <a:pt x="51" y="510"/>
                      <a:pt x="97" y="487"/>
                      <a:pt x="120" y="487"/>
                    </a:cubicBezTo>
                    <a:cubicBezTo>
                      <a:pt x="164" y="487"/>
                      <a:pt x="200" y="528"/>
                      <a:pt x="200" y="577"/>
                    </a:cubicBezTo>
                    <a:cubicBezTo>
                      <a:pt x="200" y="627"/>
                      <a:pt x="164" y="667"/>
                      <a:pt x="120" y="667"/>
                    </a:cubicBezTo>
                    <a:cubicBezTo>
                      <a:pt x="97" y="667"/>
                      <a:pt x="51" y="645"/>
                      <a:pt x="51" y="645"/>
                    </a:cubicBezTo>
                    <a:cubicBezTo>
                      <a:pt x="44" y="641"/>
                      <a:pt x="38" y="640"/>
                      <a:pt x="32" y="640"/>
                    </a:cubicBezTo>
                    <a:cubicBezTo>
                      <a:pt x="14" y="640"/>
                      <a:pt x="1" y="654"/>
                      <a:pt x="0" y="677"/>
                    </a:cubicBezTo>
                    <a:cubicBezTo>
                      <a:pt x="0" y="676"/>
                      <a:pt x="0" y="675"/>
                      <a:pt x="0" y="674"/>
                    </a:cubicBezTo>
                    <a:cubicBezTo>
                      <a:pt x="0" y="675"/>
                      <a:pt x="0" y="676"/>
                      <a:pt x="0" y="677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682"/>
                      <a:pt x="0" y="682"/>
                      <a:pt x="0" y="682"/>
                    </a:cubicBezTo>
                    <a:cubicBezTo>
                      <a:pt x="0" y="757"/>
                      <a:pt x="0" y="757"/>
                      <a:pt x="0" y="757"/>
                    </a:cubicBezTo>
                    <a:cubicBezTo>
                      <a:pt x="0" y="891"/>
                      <a:pt x="0" y="891"/>
                      <a:pt x="0" y="891"/>
                    </a:cubicBezTo>
                    <a:cubicBezTo>
                      <a:pt x="0" y="907"/>
                      <a:pt x="0" y="935"/>
                      <a:pt x="0" y="935"/>
                    </a:cubicBezTo>
                    <a:cubicBezTo>
                      <a:pt x="266" y="935"/>
                      <a:pt x="266" y="935"/>
                      <a:pt x="266" y="935"/>
                    </a:cubicBezTo>
                    <a:cubicBezTo>
                      <a:pt x="271" y="935"/>
                      <a:pt x="271" y="935"/>
                      <a:pt x="271" y="935"/>
                    </a:cubicBezTo>
                    <a:cubicBezTo>
                      <a:pt x="302" y="937"/>
                      <a:pt x="316" y="959"/>
                      <a:pt x="303" y="986"/>
                    </a:cubicBezTo>
                    <a:cubicBezTo>
                      <a:pt x="303" y="986"/>
                      <a:pt x="281" y="1032"/>
                      <a:pt x="281" y="1055"/>
                    </a:cubicBezTo>
                    <a:cubicBezTo>
                      <a:pt x="281" y="1099"/>
                      <a:pt x="321" y="1135"/>
                      <a:pt x="370" y="1135"/>
                    </a:cubicBezTo>
                    <a:cubicBezTo>
                      <a:pt x="420" y="1135"/>
                      <a:pt x="460" y="1099"/>
                      <a:pt x="460" y="1055"/>
                    </a:cubicBezTo>
                    <a:cubicBezTo>
                      <a:pt x="460" y="1032"/>
                      <a:pt x="438" y="986"/>
                      <a:pt x="438" y="986"/>
                    </a:cubicBezTo>
                    <a:cubicBezTo>
                      <a:pt x="425" y="959"/>
                      <a:pt x="439" y="937"/>
                      <a:pt x="470" y="935"/>
                    </a:cubicBezTo>
                    <a:cubicBezTo>
                      <a:pt x="470" y="935"/>
                      <a:pt x="469" y="935"/>
                      <a:pt x="468" y="935"/>
                    </a:cubicBezTo>
                    <a:cubicBezTo>
                      <a:pt x="470" y="935"/>
                      <a:pt x="472" y="935"/>
                      <a:pt x="474" y="935"/>
                    </a:cubicBezTo>
                    <a:cubicBezTo>
                      <a:pt x="734" y="935"/>
                      <a:pt x="734" y="935"/>
                      <a:pt x="734" y="935"/>
                    </a:cubicBezTo>
                    <a:cubicBezTo>
                      <a:pt x="734" y="774"/>
                      <a:pt x="734" y="774"/>
                      <a:pt x="734" y="774"/>
                    </a:cubicBezTo>
                    <a:cubicBezTo>
                      <a:pt x="734" y="681"/>
                      <a:pt x="734" y="681"/>
                      <a:pt x="734" y="681"/>
                    </a:cubicBezTo>
                    <a:cubicBezTo>
                      <a:pt x="734" y="680"/>
                      <a:pt x="734" y="480"/>
                      <a:pt x="734" y="480"/>
                    </a:cubicBezTo>
                    <a:cubicBezTo>
                      <a:pt x="734" y="480"/>
                      <a:pt x="734" y="480"/>
                      <a:pt x="734" y="480"/>
                    </a:cubicBezTo>
                    <a:cubicBezTo>
                      <a:pt x="734" y="480"/>
                      <a:pt x="734" y="479"/>
                      <a:pt x="734" y="478"/>
                    </a:cubicBezTo>
                    <a:cubicBezTo>
                      <a:pt x="734" y="477"/>
                      <a:pt x="734" y="477"/>
                      <a:pt x="734" y="477"/>
                    </a:cubicBezTo>
                    <a:cubicBezTo>
                      <a:pt x="734" y="472"/>
                      <a:pt x="734" y="472"/>
                      <a:pt x="734" y="472"/>
                    </a:cubicBezTo>
                    <a:cubicBezTo>
                      <a:pt x="734" y="422"/>
                      <a:pt x="734" y="422"/>
                      <a:pt x="734" y="422"/>
                    </a:cubicBezTo>
                    <a:cubicBezTo>
                      <a:pt x="734" y="249"/>
                      <a:pt x="734" y="249"/>
                      <a:pt x="734" y="249"/>
                    </a:cubicBezTo>
                    <a:cubicBezTo>
                      <a:pt x="734" y="249"/>
                      <a:pt x="734" y="249"/>
                      <a:pt x="734" y="249"/>
                    </a:cubicBezTo>
                    <a:cubicBezTo>
                      <a:pt x="734" y="201"/>
                      <a:pt x="734" y="201"/>
                      <a:pt x="734" y="201"/>
                    </a:cubicBezTo>
                    <a:cubicBezTo>
                      <a:pt x="734" y="201"/>
                      <a:pt x="734" y="201"/>
                      <a:pt x="734" y="201"/>
                    </a:cubicBezTo>
                    <a:cubicBezTo>
                      <a:pt x="475" y="201"/>
                      <a:pt x="475" y="201"/>
                      <a:pt x="475" y="201"/>
                    </a:cubicBezTo>
                    <a:cubicBezTo>
                      <a:pt x="471" y="201"/>
                      <a:pt x="469" y="201"/>
                      <a:pt x="468" y="201"/>
                    </a:cubicBezTo>
                    <a:cubicBezTo>
                      <a:pt x="468" y="201"/>
                      <a:pt x="469" y="201"/>
                      <a:pt x="470" y="200"/>
                    </a:cubicBezTo>
                    <a:cubicBezTo>
                      <a:pt x="439" y="198"/>
                      <a:pt x="425" y="176"/>
                      <a:pt x="438" y="150"/>
                    </a:cubicBezTo>
                    <a:cubicBezTo>
                      <a:pt x="438" y="150"/>
                      <a:pt x="460" y="104"/>
                      <a:pt x="460" y="81"/>
                    </a:cubicBezTo>
                    <a:cubicBezTo>
                      <a:pt x="460" y="36"/>
                      <a:pt x="420" y="0"/>
                      <a:pt x="371" y="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uk-UA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" name="Freeform 14"/>
              <p:cNvSpPr>
                <a:spLocks noChangeArrowheads="1"/>
              </p:cNvSpPr>
              <p:nvPr/>
            </p:nvSpPr>
            <p:spPr bwMode="auto">
              <a:xfrm>
                <a:off x="2044" y="1829"/>
                <a:ext cx="443" cy="685"/>
              </a:xfrm>
              <a:custGeom>
                <a:avLst/>
                <a:gdLst>
                  <a:gd name="T0" fmla="*/ 0 w 740"/>
                  <a:gd name="T1" fmla="*/ 837735 h 1144"/>
                  <a:gd name="T2" fmla="*/ 0 w 740"/>
                  <a:gd name="T3" fmla="*/ 837735 h 1144"/>
                  <a:gd name="T4" fmla="*/ 0 w 740"/>
                  <a:gd name="T5" fmla="*/ 837735 h 1144"/>
                  <a:gd name="T6" fmla="*/ 939906 w 740"/>
                  <a:gd name="T7" fmla="*/ 590222 h 1144"/>
                  <a:gd name="T8" fmla="*/ 939906 w 740"/>
                  <a:gd name="T9" fmla="*/ 590222 h 1144"/>
                  <a:gd name="T10" fmla="*/ 939906 w 740"/>
                  <a:gd name="T11" fmla="*/ 590222 h 1144"/>
                  <a:gd name="T12" fmla="*/ 466143 w 740"/>
                  <a:gd name="T13" fmla="*/ 0 h 1144"/>
                  <a:gd name="T14" fmla="*/ 350560 w 740"/>
                  <a:gd name="T15" fmla="*/ 102813 h 1144"/>
                  <a:gd name="T16" fmla="*/ 379773 w 740"/>
                  <a:gd name="T17" fmla="*/ 191664 h 1144"/>
                  <a:gd name="T18" fmla="*/ 337858 w 740"/>
                  <a:gd name="T19" fmla="*/ 256398 h 1144"/>
                  <a:gd name="T20" fmla="*/ 340398 w 740"/>
                  <a:gd name="T21" fmla="*/ 256398 h 1144"/>
                  <a:gd name="T22" fmla="*/ 332778 w 740"/>
                  <a:gd name="T23" fmla="*/ 256398 h 1144"/>
                  <a:gd name="T24" fmla="*/ 0 w 740"/>
                  <a:gd name="T25" fmla="*/ 256398 h 1144"/>
                  <a:gd name="T26" fmla="*/ 0 w 740"/>
                  <a:gd name="T27" fmla="*/ 463293 h 1144"/>
                  <a:gd name="T28" fmla="*/ 0 w 740"/>
                  <a:gd name="T29" fmla="*/ 581337 h 1144"/>
                  <a:gd name="T30" fmla="*/ 0 w 740"/>
                  <a:gd name="T31" fmla="*/ 837735 h 1144"/>
                  <a:gd name="T32" fmla="*/ 0 w 740"/>
                  <a:gd name="T33" fmla="*/ 837735 h 1144"/>
                  <a:gd name="T34" fmla="*/ 0 w 740"/>
                  <a:gd name="T35" fmla="*/ 841543 h 1144"/>
                  <a:gd name="T36" fmla="*/ 0 w 740"/>
                  <a:gd name="T37" fmla="*/ 841543 h 1144"/>
                  <a:gd name="T38" fmla="*/ 0 w 740"/>
                  <a:gd name="T39" fmla="*/ 847889 h 1144"/>
                  <a:gd name="T40" fmla="*/ 0 w 740"/>
                  <a:gd name="T41" fmla="*/ 912623 h 1144"/>
                  <a:gd name="T42" fmla="*/ 0 w 740"/>
                  <a:gd name="T43" fmla="*/ 1134750 h 1144"/>
                  <a:gd name="T44" fmla="*/ 0 w 740"/>
                  <a:gd name="T45" fmla="*/ 1134750 h 1144"/>
                  <a:gd name="T46" fmla="*/ 0 w 740"/>
                  <a:gd name="T47" fmla="*/ 1195676 h 1144"/>
                  <a:gd name="T48" fmla="*/ 0 w 740"/>
                  <a:gd name="T49" fmla="*/ 1195676 h 1144"/>
                  <a:gd name="T50" fmla="*/ 0 w 740"/>
                  <a:gd name="T51" fmla="*/ 1195676 h 1144"/>
                  <a:gd name="T52" fmla="*/ 332778 w 740"/>
                  <a:gd name="T53" fmla="*/ 1195676 h 1144"/>
                  <a:gd name="T54" fmla="*/ 341669 w 740"/>
                  <a:gd name="T55" fmla="*/ 1195676 h 1144"/>
                  <a:gd name="T56" fmla="*/ 337858 w 740"/>
                  <a:gd name="T57" fmla="*/ 1195676 h 1144"/>
                  <a:gd name="T58" fmla="*/ 379773 w 740"/>
                  <a:gd name="T59" fmla="*/ 1260410 h 1144"/>
                  <a:gd name="T60" fmla="*/ 350560 w 740"/>
                  <a:gd name="T61" fmla="*/ 1349261 h 1144"/>
                  <a:gd name="T62" fmla="*/ 464872 w 740"/>
                  <a:gd name="T63" fmla="*/ 1452074 h 1144"/>
                  <a:gd name="T64" fmla="*/ 580455 w 740"/>
                  <a:gd name="T65" fmla="*/ 1349261 h 1144"/>
                  <a:gd name="T66" fmla="*/ 551242 w 740"/>
                  <a:gd name="T67" fmla="*/ 1260410 h 1144"/>
                  <a:gd name="T68" fmla="*/ 593157 w 740"/>
                  <a:gd name="T69" fmla="*/ 1195676 h 1144"/>
                  <a:gd name="T70" fmla="*/ 599508 w 740"/>
                  <a:gd name="T71" fmla="*/ 1195676 h 1144"/>
                  <a:gd name="T72" fmla="*/ 938636 w 740"/>
                  <a:gd name="T73" fmla="*/ 1195676 h 1144"/>
                  <a:gd name="T74" fmla="*/ 939906 w 740"/>
                  <a:gd name="T75" fmla="*/ 1124596 h 1144"/>
                  <a:gd name="T76" fmla="*/ 939906 w 740"/>
                  <a:gd name="T77" fmla="*/ 988781 h 1144"/>
                  <a:gd name="T78" fmla="*/ 939906 w 740"/>
                  <a:gd name="T79" fmla="*/ 988781 h 1144"/>
                  <a:gd name="T80" fmla="*/ 939906 w 740"/>
                  <a:gd name="T81" fmla="*/ 899930 h 1144"/>
                  <a:gd name="T82" fmla="*/ 939906 w 740"/>
                  <a:gd name="T83" fmla="*/ 846620 h 1144"/>
                  <a:gd name="T84" fmla="*/ 939906 w 740"/>
                  <a:gd name="T85" fmla="*/ 841543 h 1144"/>
                  <a:gd name="T86" fmla="*/ 899261 w 740"/>
                  <a:gd name="T87" fmla="*/ 794579 h 1144"/>
                  <a:gd name="T88" fmla="*/ 875129 w 740"/>
                  <a:gd name="T89" fmla="*/ 800925 h 1144"/>
                  <a:gd name="T90" fmla="*/ 786219 w 740"/>
                  <a:gd name="T91" fmla="*/ 828850 h 1144"/>
                  <a:gd name="T92" fmla="*/ 683337 w 740"/>
                  <a:gd name="T93" fmla="*/ 714613 h 1144"/>
                  <a:gd name="T94" fmla="*/ 786219 w 740"/>
                  <a:gd name="T95" fmla="*/ 599107 h 1144"/>
                  <a:gd name="T96" fmla="*/ 875129 w 740"/>
                  <a:gd name="T97" fmla="*/ 628301 h 1144"/>
                  <a:gd name="T98" fmla="*/ 899261 w 740"/>
                  <a:gd name="T99" fmla="*/ 634648 h 1144"/>
                  <a:gd name="T100" fmla="*/ 939906 w 740"/>
                  <a:gd name="T101" fmla="*/ 586415 h 1144"/>
                  <a:gd name="T102" fmla="*/ 939906 w 740"/>
                  <a:gd name="T103" fmla="*/ 590222 h 1144"/>
                  <a:gd name="T104" fmla="*/ 939906 w 740"/>
                  <a:gd name="T105" fmla="*/ 586415 h 1144"/>
                  <a:gd name="T106" fmla="*/ 939906 w 740"/>
                  <a:gd name="T107" fmla="*/ 586415 h 1144"/>
                  <a:gd name="T108" fmla="*/ 939906 w 740"/>
                  <a:gd name="T109" fmla="*/ 580068 h 1144"/>
                  <a:gd name="T110" fmla="*/ 939906 w 740"/>
                  <a:gd name="T111" fmla="*/ 483602 h 1144"/>
                  <a:gd name="T112" fmla="*/ 939906 w 740"/>
                  <a:gd name="T113" fmla="*/ 313516 h 1144"/>
                  <a:gd name="T114" fmla="*/ 939906 w 740"/>
                  <a:gd name="T115" fmla="*/ 256398 h 1144"/>
                  <a:gd name="T116" fmla="*/ 599508 w 740"/>
                  <a:gd name="T117" fmla="*/ 256398 h 1144"/>
                  <a:gd name="T118" fmla="*/ 593157 w 740"/>
                  <a:gd name="T119" fmla="*/ 256398 h 1144"/>
                  <a:gd name="T120" fmla="*/ 551242 w 740"/>
                  <a:gd name="T121" fmla="*/ 191664 h 1144"/>
                  <a:gd name="T122" fmla="*/ 580455 w 740"/>
                  <a:gd name="T123" fmla="*/ 102813 h 1144"/>
                  <a:gd name="T124" fmla="*/ 466143 w 740"/>
                  <a:gd name="T125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0" h="1144">
                    <a:moveTo>
                      <a:pt x="0" y="660"/>
                    </a:moveTo>
                    <a:cubicBezTo>
                      <a:pt x="0" y="660"/>
                      <a:pt x="0" y="660"/>
                      <a:pt x="0" y="660"/>
                    </a:cubicBezTo>
                    <a:cubicBezTo>
                      <a:pt x="0" y="660"/>
                      <a:pt x="0" y="660"/>
                      <a:pt x="0" y="660"/>
                    </a:cubicBezTo>
                    <a:moveTo>
                      <a:pt x="740" y="465"/>
                    </a:moveTo>
                    <a:cubicBezTo>
                      <a:pt x="740" y="465"/>
                      <a:pt x="740" y="465"/>
                      <a:pt x="740" y="465"/>
                    </a:cubicBezTo>
                    <a:cubicBezTo>
                      <a:pt x="740" y="465"/>
                      <a:pt x="740" y="465"/>
                      <a:pt x="740" y="465"/>
                    </a:cubicBezTo>
                    <a:moveTo>
                      <a:pt x="367" y="0"/>
                    </a:moveTo>
                    <a:cubicBezTo>
                      <a:pt x="317" y="0"/>
                      <a:pt x="276" y="37"/>
                      <a:pt x="276" y="81"/>
                    </a:cubicBezTo>
                    <a:cubicBezTo>
                      <a:pt x="276" y="104"/>
                      <a:pt x="299" y="151"/>
                      <a:pt x="299" y="151"/>
                    </a:cubicBezTo>
                    <a:cubicBezTo>
                      <a:pt x="312" y="178"/>
                      <a:pt x="297" y="200"/>
                      <a:pt x="266" y="202"/>
                    </a:cubicBezTo>
                    <a:cubicBezTo>
                      <a:pt x="267" y="202"/>
                      <a:pt x="268" y="202"/>
                      <a:pt x="268" y="202"/>
                    </a:cubicBezTo>
                    <a:cubicBezTo>
                      <a:pt x="267" y="202"/>
                      <a:pt x="265" y="202"/>
                      <a:pt x="262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60"/>
                      <a:pt x="0" y="660"/>
                      <a:pt x="0" y="660"/>
                    </a:cubicBezTo>
                    <a:cubicBezTo>
                      <a:pt x="0" y="660"/>
                      <a:pt x="0" y="660"/>
                      <a:pt x="0" y="660"/>
                    </a:cubicBezTo>
                    <a:cubicBezTo>
                      <a:pt x="0" y="661"/>
                      <a:pt x="0" y="662"/>
                      <a:pt x="0" y="663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8"/>
                      <a:pt x="0" y="668"/>
                      <a:pt x="0" y="668"/>
                    </a:cubicBezTo>
                    <a:cubicBezTo>
                      <a:pt x="0" y="719"/>
                      <a:pt x="0" y="719"/>
                      <a:pt x="0" y="719"/>
                    </a:cubicBezTo>
                    <a:cubicBezTo>
                      <a:pt x="0" y="894"/>
                      <a:pt x="0" y="894"/>
                      <a:pt x="0" y="894"/>
                    </a:cubicBezTo>
                    <a:cubicBezTo>
                      <a:pt x="0" y="894"/>
                      <a:pt x="0" y="894"/>
                      <a:pt x="0" y="894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262" y="942"/>
                      <a:pt x="262" y="942"/>
                      <a:pt x="262" y="942"/>
                    </a:cubicBezTo>
                    <a:cubicBezTo>
                      <a:pt x="265" y="942"/>
                      <a:pt x="268" y="942"/>
                      <a:pt x="269" y="942"/>
                    </a:cubicBezTo>
                    <a:cubicBezTo>
                      <a:pt x="268" y="942"/>
                      <a:pt x="267" y="942"/>
                      <a:pt x="266" y="942"/>
                    </a:cubicBezTo>
                    <a:cubicBezTo>
                      <a:pt x="297" y="944"/>
                      <a:pt x="312" y="967"/>
                      <a:pt x="299" y="993"/>
                    </a:cubicBezTo>
                    <a:cubicBezTo>
                      <a:pt x="299" y="993"/>
                      <a:pt x="276" y="1040"/>
                      <a:pt x="276" y="1063"/>
                    </a:cubicBezTo>
                    <a:cubicBezTo>
                      <a:pt x="276" y="1108"/>
                      <a:pt x="316" y="1144"/>
                      <a:pt x="366" y="1144"/>
                    </a:cubicBezTo>
                    <a:cubicBezTo>
                      <a:pt x="416" y="1144"/>
                      <a:pt x="457" y="1108"/>
                      <a:pt x="457" y="1063"/>
                    </a:cubicBezTo>
                    <a:cubicBezTo>
                      <a:pt x="457" y="1040"/>
                      <a:pt x="434" y="993"/>
                      <a:pt x="434" y="993"/>
                    </a:cubicBezTo>
                    <a:cubicBezTo>
                      <a:pt x="421" y="967"/>
                      <a:pt x="436" y="944"/>
                      <a:pt x="467" y="942"/>
                    </a:cubicBezTo>
                    <a:cubicBezTo>
                      <a:pt x="472" y="942"/>
                      <a:pt x="472" y="942"/>
                      <a:pt x="472" y="942"/>
                    </a:cubicBezTo>
                    <a:cubicBezTo>
                      <a:pt x="739" y="942"/>
                      <a:pt x="739" y="942"/>
                      <a:pt x="739" y="942"/>
                    </a:cubicBezTo>
                    <a:cubicBezTo>
                      <a:pt x="739" y="942"/>
                      <a:pt x="740" y="890"/>
                      <a:pt x="740" y="886"/>
                    </a:cubicBezTo>
                    <a:cubicBezTo>
                      <a:pt x="740" y="779"/>
                      <a:pt x="740" y="779"/>
                      <a:pt x="740" y="779"/>
                    </a:cubicBezTo>
                    <a:cubicBezTo>
                      <a:pt x="740" y="779"/>
                      <a:pt x="740" y="779"/>
                      <a:pt x="740" y="779"/>
                    </a:cubicBezTo>
                    <a:cubicBezTo>
                      <a:pt x="740" y="709"/>
                      <a:pt x="740" y="709"/>
                      <a:pt x="740" y="709"/>
                    </a:cubicBezTo>
                    <a:cubicBezTo>
                      <a:pt x="740" y="667"/>
                      <a:pt x="740" y="667"/>
                      <a:pt x="740" y="667"/>
                    </a:cubicBezTo>
                    <a:cubicBezTo>
                      <a:pt x="740" y="666"/>
                      <a:pt x="740" y="664"/>
                      <a:pt x="740" y="663"/>
                    </a:cubicBezTo>
                    <a:cubicBezTo>
                      <a:pt x="738" y="640"/>
                      <a:pt x="725" y="626"/>
                      <a:pt x="708" y="626"/>
                    </a:cubicBezTo>
                    <a:cubicBezTo>
                      <a:pt x="702" y="626"/>
                      <a:pt x="695" y="627"/>
                      <a:pt x="689" y="631"/>
                    </a:cubicBezTo>
                    <a:cubicBezTo>
                      <a:pt x="689" y="631"/>
                      <a:pt x="642" y="653"/>
                      <a:pt x="619" y="653"/>
                    </a:cubicBezTo>
                    <a:cubicBezTo>
                      <a:pt x="574" y="653"/>
                      <a:pt x="538" y="613"/>
                      <a:pt x="538" y="563"/>
                    </a:cubicBezTo>
                    <a:cubicBezTo>
                      <a:pt x="538" y="513"/>
                      <a:pt x="574" y="472"/>
                      <a:pt x="619" y="472"/>
                    </a:cubicBezTo>
                    <a:cubicBezTo>
                      <a:pt x="642" y="472"/>
                      <a:pt x="689" y="495"/>
                      <a:pt x="689" y="495"/>
                    </a:cubicBezTo>
                    <a:cubicBezTo>
                      <a:pt x="695" y="498"/>
                      <a:pt x="702" y="500"/>
                      <a:pt x="708" y="500"/>
                    </a:cubicBezTo>
                    <a:cubicBezTo>
                      <a:pt x="725" y="500"/>
                      <a:pt x="738" y="486"/>
                      <a:pt x="740" y="462"/>
                    </a:cubicBezTo>
                    <a:cubicBezTo>
                      <a:pt x="740" y="463"/>
                      <a:pt x="740" y="464"/>
                      <a:pt x="740" y="465"/>
                    </a:cubicBezTo>
                    <a:cubicBezTo>
                      <a:pt x="740" y="464"/>
                      <a:pt x="740" y="463"/>
                      <a:pt x="740" y="462"/>
                    </a:cubicBezTo>
                    <a:cubicBezTo>
                      <a:pt x="740" y="462"/>
                      <a:pt x="740" y="462"/>
                      <a:pt x="740" y="462"/>
                    </a:cubicBezTo>
                    <a:cubicBezTo>
                      <a:pt x="740" y="457"/>
                      <a:pt x="740" y="457"/>
                      <a:pt x="740" y="457"/>
                    </a:cubicBezTo>
                    <a:cubicBezTo>
                      <a:pt x="740" y="381"/>
                      <a:pt x="740" y="381"/>
                      <a:pt x="740" y="381"/>
                    </a:cubicBezTo>
                    <a:cubicBezTo>
                      <a:pt x="740" y="247"/>
                      <a:pt x="740" y="247"/>
                      <a:pt x="740" y="247"/>
                    </a:cubicBezTo>
                    <a:cubicBezTo>
                      <a:pt x="740" y="230"/>
                      <a:pt x="740" y="202"/>
                      <a:pt x="740" y="202"/>
                    </a:cubicBezTo>
                    <a:cubicBezTo>
                      <a:pt x="472" y="202"/>
                      <a:pt x="472" y="202"/>
                      <a:pt x="472" y="202"/>
                    </a:cubicBezTo>
                    <a:cubicBezTo>
                      <a:pt x="467" y="202"/>
                      <a:pt x="467" y="202"/>
                      <a:pt x="467" y="202"/>
                    </a:cubicBezTo>
                    <a:cubicBezTo>
                      <a:pt x="436" y="200"/>
                      <a:pt x="421" y="178"/>
                      <a:pt x="434" y="151"/>
                    </a:cubicBezTo>
                    <a:cubicBezTo>
                      <a:pt x="434" y="151"/>
                      <a:pt x="457" y="104"/>
                      <a:pt x="457" y="81"/>
                    </a:cubicBezTo>
                    <a:cubicBezTo>
                      <a:pt x="457" y="37"/>
                      <a:pt x="417" y="0"/>
                      <a:pt x="367" y="0"/>
                    </a:cubicBezTo>
                  </a:path>
                </a:pathLst>
              </a:custGeom>
              <a:solidFill>
                <a:srgbClr val="A9D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uk-UA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" name="Freeform 15"/>
              <p:cNvSpPr>
                <a:spLocks noChangeArrowheads="1"/>
              </p:cNvSpPr>
              <p:nvPr/>
            </p:nvSpPr>
            <p:spPr bwMode="auto">
              <a:xfrm>
                <a:off x="2551" y="1829"/>
                <a:ext cx="680" cy="679"/>
              </a:xfrm>
              <a:custGeom>
                <a:avLst/>
                <a:gdLst>
                  <a:gd name="T0" fmla="*/ 709384 w 1136"/>
                  <a:gd name="T1" fmla="*/ 0 h 1135"/>
                  <a:gd name="T2" fmla="*/ 582482 w 1136"/>
                  <a:gd name="T3" fmla="*/ 114135 h 1135"/>
                  <a:gd name="T4" fmla="*/ 611669 w 1136"/>
                  <a:gd name="T5" fmla="*/ 206712 h 1135"/>
                  <a:gd name="T6" fmla="*/ 614208 w 1136"/>
                  <a:gd name="T7" fmla="*/ 234612 h 1135"/>
                  <a:gd name="T8" fmla="*/ 583751 w 1136"/>
                  <a:gd name="T9" fmla="*/ 248562 h 1135"/>
                  <a:gd name="T10" fmla="*/ 578675 w 1136"/>
                  <a:gd name="T11" fmla="*/ 248562 h 1135"/>
                  <a:gd name="T12" fmla="*/ 248729 w 1136"/>
                  <a:gd name="T13" fmla="*/ 248562 h 1135"/>
                  <a:gd name="T14" fmla="*/ 248729 w 1136"/>
                  <a:gd name="T15" fmla="*/ 577018 h 1135"/>
                  <a:gd name="T16" fmla="*/ 248729 w 1136"/>
                  <a:gd name="T17" fmla="*/ 583359 h 1135"/>
                  <a:gd name="T18" fmla="*/ 224617 w 1136"/>
                  <a:gd name="T19" fmla="*/ 615063 h 1135"/>
                  <a:gd name="T20" fmla="*/ 206851 w 1136"/>
                  <a:gd name="T21" fmla="*/ 611258 h 1135"/>
                  <a:gd name="T22" fmla="*/ 115481 w 1136"/>
                  <a:gd name="T23" fmla="*/ 580822 h 1135"/>
                  <a:gd name="T24" fmla="*/ 0 w 1136"/>
                  <a:gd name="T25" fmla="*/ 707639 h 1135"/>
                  <a:gd name="T26" fmla="*/ 115481 w 1136"/>
                  <a:gd name="T27" fmla="*/ 834456 h 1135"/>
                  <a:gd name="T28" fmla="*/ 206851 w 1136"/>
                  <a:gd name="T29" fmla="*/ 805289 h 1135"/>
                  <a:gd name="T30" fmla="*/ 224617 w 1136"/>
                  <a:gd name="T31" fmla="*/ 800216 h 1135"/>
                  <a:gd name="T32" fmla="*/ 248729 w 1136"/>
                  <a:gd name="T33" fmla="*/ 833188 h 1135"/>
                  <a:gd name="T34" fmla="*/ 248729 w 1136"/>
                  <a:gd name="T35" fmla="*/ 833188 h 1135"/>
                  <a:gd name="T36" fmla="*/ 248729 w 1136"/>
                  <a:gd name="T37" fmla="*/ 836993 h 1135"/>
                  <a:gd name="T38" fmla="*/ 248729 w 1136"/>
                  <a:gd name="T39" fmla="*/ 1190812 h 1135"/>
                  <a:gd name="T40" fmla="*/ 319794 w 1136"/>
                  <a:gd name="T41" fmla="*/ 1190812 h 1135"/>
                  <a:gd name="T42" fmla="*/ 583751 w 1136"/>
                  <a:gd name="T43" fmla="*/ 1190812 h 1135"/>
                  <a:gd name="T44" fmla="*/ 583751 w 1136"/>
                  <a:gd name="T45" fmla="*/ 1190812 h 1135"/>
                  <a:gd name="T46" fmla="*/ 614208 w 1136"/>
                  <a:gd name="T47" fmla="*/ 1204762 h 1135"/>
                  <a:gd name="T48" fmla="*/ 611669 w 1136"/>
                  <a:gd name="T49" fmla="*/ 1232662 h 1135"/>
                  <a:gd name="T50" fmla="*/ 582482 w 1136"/>
                  <a:gd name="T51" fmla="*/ 1323970 h 1135"/>
                  <a:gd name="T52" fmla="*/ 709384 w 1136"/>
                  <a:gd name="T53" fmla="*/ 1439374 h 1135"/>
                  <a:gd name="T54" fmla="*/ 836287 w 1136"/>
                  <a:gd name="T55" fmla="*/ 1323970 h 1135"/>
                  <a:gd name="T56" fmla="*/ 805830 w 1136"/>
                  <a:gd name="T57" fmla="*/ 1232662 h 1135"/>
                  <a:gd name="T58" fmla="*/ 804561 w 1136"/>
                  <a:gd name="T59" fmla="*/ 1204762 h 1135"/>
                  <a:gd name="T60" fmla="*/ 833749 w 1136"/>
                  <a:gd name="T61" fmla="*/ 1190812 h 1135"/>
                  <a:gd name="T62" fmla="*/ 838825 w 1136"/>
                  <a:gd name="T63" fmla="*/ 1190812 h 1135"/>
                  <a:gd name="T64" fmla="*/ 961920 w 1136"/>
                  <a:gd name="T65" fmla="*/ 1190812 h 1135"/>
                  <a:gd name="T66" fmla="*/ 961920 w 1136"/>
                  <a:gd name="T67" fmla="*/ 1190812 h 1135"/>
                  <a:gd name="T68" fmla="*/ 1107858 w 1136"/>
                  <a:gd name="T69" fmla="*/ 1190812 h 1135"/>
                  <a:gd name="T70" fmla="*/ 1192882 w 1136"/>
                  <a:gd name="T71" fmla="*/ 1190812 h 1135"/>
                  <a:gd name="T72" fmla="*/ 1192882 w 1136"/>
                  <a:gd name="T73" fmla="*/ 833188 h 1135"/>
                  <a:gd name="T74" fmla="*/ 1192882 w 1136"/>
                  <a:gd name="T75" fmla="*/ 833188 h 1135"/>
                  <a:gd name="T76" fmla="*/ 1216994 w 1136"/>
                  <a:gd name="T77" fmla="*/ 801484 h 1135"/>
                  <a:gd name="T78" fmla="*/ 1234760 w 1136"/>
                  <a:gd name="T79" fmla="*/ 805289 h 1135"/>
                  <a:gd name="T80" fmla="*/ 1326130 w 1136"/>
                  <a:gd name="T81" fmla="*/ 834456 h 1135"/>
                  <a:gd name="T82" fmla="*/ 1441611 w 1136"/>
                  <a:gd name="T83" fmla="*/ 707639 h 1135"/>
                  <a:gd name="T84" fmla="*/ 1326130 w 1136"/>
                  <a:gd name="T85" fmla="*/ 582090 h 1135"/>
                  <a:gd name="T86" fmla="*/ 1234760 w 1136"/>
                  <a:gd name="T87" fmla="*/ 611258 h 1135"/>
                  <a:gd name="T88" fmla="*/ 1216994 w 1136"/>
                  <a:gd name="T89" fmla="*/ 615063 h 1135"/>
                  <a:gd name="T90" fmla="*/ 1192882 w 1136"/>
                  <a:gd name="T91" fmla="*/ 583359 h 1135"/>
                  <a:gd name="T92" fmla="*/ 1192882 w 1136"/>
                  <a:gd name="T93" fmla="*/ 578286 h 1135"/>
                  <a:gd name="T94" fmla="*/ 1192882 w 1136"/>
                  <a:gd name="T95" fmla="*/ 248562 h 1135"/>
                  <a:gd name="T96" fmla="*/ 1131969 w 1136"/>
                  <a:gd name="T97" fmla="*/ 248562 h 1135"/>
                  <a:gd name="T98" fmla="*/ 1131969 w 1136"/>
                  <a:gd name="T99" fmla="*/ 248562 h 1135"/>
                  <a:gd name="T100" fmla="*/ 838825 w 1136"/>
                  <a:gd name="T101" fmla="*/ 248562 h 1135"/>
                  <a:gd name="T102" fmla="*/ 833749 w 1136"/>
                  <a:gd name="T103" fmla="*/ 248562 h 1135"/>
                  <a:gd name="T104" fmla="*/ 833749 w 1136"/>
                  <a:gd name="T105" fmla="*/ 248562 h 1135"/>
                  <a:gd name="T106" fmla="*/ 804561 w 1136"/>
                  <a:gd name="T107" fmla="*/ 234612 h 1135"/>
                  <a:gd name="T108" fmla="*/ 805830 w 1136"/>
                  <a:gd name="T109" fmla="*/ 206712 h 1135"/>
                  <a:gd name="T110" fmla="*/ 836287 w 1136"/>
                  <a:gd name="T111" fmla="*/ 114135 h 1135"/>
                  <a:gd name="T112" fmla="*/ 709384 w 1136"/>
                  <a:gd name="T113" fmla="*/ 0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36" h="1135">
                    <a:moveTo>
                      <a:pt x="559" y="0"/>
                    </a:moveTo>
                    <a:cubicBezTo>
                      <a:pt x="504" y="0"/>
                      <a:pt x="459" y="41"/>
                      <a:pt x="459" y="90"/>
                    </a:cubicBezTo>
                    <a:cubicBezTo>
                      <a:pt x="459" y="115"/>
                      <a:pt x="480" y="158"/>
                      <a:pt x="482" y="163"/>
                    </a:cubicBezTo>
                    <a:cubicBezTo>
                      <a:pt x="486" y="172"/>
                      <a:pt x="487" y="179"/>
                      <a:pt x="484" y="185"/>
                    </a:cubicBezTo>
                    <a:cubicBezTo>
                      <a:pt x="480" y="191"/>
                      <a:pt x="471" y="195"/>
                      <a:pt x="460" y="196"/>
                    </a:cubicBezTo>
                    <a:cubicBezTo>
                      <a:pt x="456" y="196"/>
                      <a:pt x="456" y="196"/>
                      <a:pt x="456" y="196"/>
                    </a:cubicBezTo>
                    <a:cubicBezTo>
                      <a:pt x="196" y="196"/>
                      <a:pt x="196" y="196"/>
                      <a:pt x="196" y="196"/>
                    </a:cubicBezTo>
                    <a:cubicBezTo>
                      <a:pt x="196" y="455"/>
                      <a:pt x="196" y="455"/>
                      <a:pt x="196" y="455"/>
                    </a:cubicBezTo>
                    <a:cubicBezTo>
                      <a:pt x="196" y="460"/>
                      <a:pt x="196" y="460"/>
                      <a:pt x="196" y="460"/>
                    </a:cubicBezTo>
                    <a:cubicBezTo>
                      <a:pt x="196" y="466"/>
                      <a:pt x="193" y="485"/>
                      <a:pt x="177" y="485"/>
                    </a:cubicBezTo>
                    <a:cubicBezTo>
                      <a:pt x="173" y="485"/>
                      <a:pt x="168" y="484"/>
                      <a:pt x="163" y="482"/>
                    </a:cubicBezTo>
                    <a:cubicBezTo>
                      <a:pt x="158" y="479"/>
                      <a:pt x="115" y="458"/>
                      <a:pt x="91" y="458"/>
                    </a:cubicBezTo>
                    <a:cubicBezTo>
                      <a:pt x="41" y="458"/>
                      <a:pt x="0" y="503"/>
                      <a:pt x="0" y="558"/>
                    </a:cubicBezTo>
                    <a:cubicBezTo>
                      <a:pt x="0" y="613"/>
                      <a:pt x="41" y="658"/>
                      <a:pt x="91" y="658"/>
                    </a:cubicBezTo>
                    <a:cubicBezTo>
                      <a:pt x="115" y="658"/>
                      <a:pt x="158" y="637"/>
                      <a:pt x="163" y="635"/>
                    </a:cubicBezTo>
                    <a:cubicBezTo>
                      <a:pt x="168" y="633"/>
                      <a:pt x="172" y="631"/>
                      <a:pt x="177" y="631"/>
                    </a:cubicBezTo>
                    <a:cubicBezTo>
                      <a:pt x="193" y="631"/>
                      <a:pt x="196" y="651"/>
                      <a:pt x="196" y="657"/>
                    </a:cubicBezTo>
                    <a:cubicBezTo>
                      <a:pt x="196" y="657"/>
                      <a:pt x="196" y="657"/>
                      <a:pt x="196" y="657"/>
                    </a:cubicBezTo>
                    <a:cubicBezTo>
                      <a:pt x="196" y="658"/>
                      <a:pt x="196" y="659"/>
                      <a:pt x="196" y="660"/>
                    </a:cubicBezTo>
                    <a:cubicBezTo>
                      <a:pt x="196" y="939"/>
                      <a:pt x="196" y="939"/>
                      <a:pt x="196" y="939"/>
                    </a:cubicBezTo>
                    <a:cubicBezTo>
                      <a:pt x="252" y="939"/>
                      <a:pt x="252" y="939"/>
                      <a:pt x="252" y="939"/>
                    </a:cubicBezTo>
                    <a:cubicBezTo>
                      <a:pt x="252" y="939"/>
                      <a:pt x="459" y="939"/>
                      <a:pt x="460" y="939"/>
                    </a:cubicBezTo>
                    <a:cubicBezTo>
                      <a:pt x="460" y="939"/>
                      <a:pt x="460" y="939"/>
                      <a:pt x="460" y="939"/>
                    </a:cubicBezTo>
                    <a:cubicBezTo>
                      <a:pt x="471" y="940"/>
                      <a:pt x="480" y="944"/>
                      <a:pt x="484" y="950"/>
                    </a:cubicBezTo>
                    <a:cubicBezTo>
                      <a:pt x="487" y="956"/>
                      <a:pt x="486" y="963"/>
                      <a:pt x="482" y="972"/>
                    </a:cubicBezTo>
                    <a:cubicBezTo>
                      <a:pt x="480" y="977"/>
                      <a:pt x="459" y="1020"/>
                      <a:pt x="459" y="1044"/>
                    </a:cubicBezTo>
                    <a:cubicBezTo>
                      <a:pt x="459" y="1094"/>
                      <a:pt x="504" y="1135"/>
                      <a:pt x="559" y="1135"/>
                    </a:cubicBezTo>
                    <a:cubicBezTo>
                      <a:pt x="614" y="1135"/>
                      <a:pt x="659" y="1094"/>
                      <a:pt x="659" y="1044"/>
                    </a:cubicBezTo>
                    <a:cubicBezTo>
                      <a:pt x="659" y="1020"/>
                      <a:pt x="638" y="977"/>
                      <a:pt x="635" y="972"/>
                    </a:cubicBezTo>
                    <a:cubicBezTo>
                      <a:pt x="631" y="963"/>
                      <a:pt x="631" y="956"/>
                      <a:pt x="634" y="950"/>
                    </a:cubicBezTo>
                    <a:cubicBezTo>
                      <a:pt x="638" y="944"/>
                      <a:pt x="646" y="940"/>
                      <a:pt x="657" y="939"/>
                    </a:cubicBezTo>
                    <a:cubicBezTo>
                      <a:pt x="661" y="939"/>
                      <a:pt x="661" y="939"/>
                      <a:pt x="661" y="939"/>
                    </a:cubicBezTo>
                    <a:cubicBezTo>
                      <a:pt x="758" y="939"/>
                      <a:pt x="758" y="939"/>
                      <a:pt x="758" y="939"/>
                    </a:cubicBezTo>
                    <a:cubicBezTo>
                      <a:pt x="758" y="939"/>
                      <a:pt x="758" y="939"/>
                      <a:pt x="758" y="939"/>
                    </a:cubicBezTo>
                    <a:cubicBezTo>
                      <a:pt x="873" y="939"/>
                      <a:pt x="873" y="939"/>
                      <a:pt x="873" y="939"/>
                    </a:cubicBezTo>
                    <a:cubicBezTo>
                      <a:pt x="877" y="939"/>
                      <a:pt x="940" y="939"/>
                      <a:pt x="940" y="939"/>
                    </a:cubicBezTo>
                    <a:cubicBezTo>
                      <a:pt x="940" y="939"/>
                      <a:pt x="940" y="658"/>
                      <a:pt x="940" y="657"/>
                    </a:cubicBezTo>
                    <a:cubicBezTo>
                      <a:pt x="940" y="657"/>
                      <a:pt x="940" y="657"/>
                      <a:pt x="940" y="657"/>
                    </a:cubicBezTo>
                    <a:cubicBezTo>
                      <a:pt x="940" y="651"/>
                      <a:pt x="943" y="632"/>
                      <a:pt x="959" y="632"/>
                    </a:cubicBezTo>
                    <a:cubicBezTo>
                      <a:pt x="963" y="632"/>
                      <a:pt x="968" y="633"/>
                      <a:pt x="973" y="635"/>
                    </a:cubicBezTo>
                    <a:cubicBezTo>
                      <a:pt x="977" y="637"/>
                      <a:pt x="1021" y="658"/>
                      <a:pt x="1045" y="658"/>
                    </a:cubicBezTo>
                    <a:cubicBezTo>
                      <a:pt x="1095" y="658"/>
                      <a:pt x="1136" y="613"/>
                      <a:pt x="1136" y="558"/>
                    </a:cubicBezTo>
                    <a:cubicBezTo>
                      <a:pt x="1136" y="503"/>
                      <a:pt x="1095" y="459"/>
                      <a:pt x="1045" y="459"/>
                    </a:cubicBezTo>
                    <a:cubicBezTo>
                      <a:pt x="1021" y="459"/>
                      <a:pt x="977" y="479"/>
                      <a:pt x="973" y="482"/>
                    </a:cubicBezTo>
                    <a:cubicBezTo>
                      <a:pt x="968" y="484"/>
                      <a:pt x="963" y="485"/>
                      <a:pt x="959" y="485"/>
                    </a:cubicBezTo>
                    <a:cubicBezTo>
                      <a:pt x="943" y="485"/>
                      <a:pt x="940" y="466"/>
                      <a:pt x="940" y="460"/>
                    </a:cubicBezTo>
                    <a:cubicBezTo>
                      <a:pt x="940" y="456"/>
                      <a:pt x="940" y="456"/>
                      <a:pt x="940" y="456"/>
                    </a:cubicBezTo>
                    <a:cubicBezTo>
                      <a:pt x="940" y="196"/>
                      <a:pt x="940" y="196"/>
                      <a:pt x="940" y="196"/>
                    </a:cubicBezTo>
                    <a:cubicBezTo>
                      <a:pt x="892" y="196"/>
                      <a:pt x="892" y="196"/>
                      <a:pt x="892" y="196"/>
                    </a:cubicBezTo>
                    <a:cubicBezTo>
                      <a:pt x="892" y="196"/>
                      <a:pt x="892" y="196"/>
                      <a:pt x="892" y="196"/>
                    </a:cubicBezTo>
                    <a:cubicBezTo>
                      <a:pt x="661" y="196"/>
                      <a:pt x="661" y="196"/>
                      <a:pt x="661" y="196"/>
                    </a:cubicBezTo>
                    <a:cubicBezTo>
                      <a:pt x="659" y="196"/>
                      <a:pt x="658" y="196"/>
                      <a:pt x="657" y="196"/>
                    </a:cubicBezTo>
                    <a:cubicBezTo>
                      <a:pt x="657" y="196"/>
                      <a:pt x="657" y="196"/>
                      <a:pt x="657" y="196"/>
                    </a:cubicBezTo>
                    <a:cubicBezTo>
                      <a:pt x="646" y="195"/>
                      <a:pt x="638" y="191"/>
                      <a:pt x="634" y="185"/>
                    </a:cubicBezTo>
                    <a:cubicBezTo>
                      <a:pt x="631" y="179"/>
                      <a:pt x="631" y="172"/>
                      <a:pt x="635" y="163"/>
                    </a:cubicBezTo>
                    <a:cubicBezTo>
                      <a:pt x="638" y="158"/>
                      <a:pt x="659" y="115"/>
                      <a:pt x="659" y="90"/>
                    </a:cubicBezTo>
                    <a:cubicBezTo>
                      <a:pt x="659" y="41"/>
                      <a:pt x="614" y="0"/>
                      <a:pt x="559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uk-UA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" name="Freeform 16"/>
              <p:cNvSpPr>
                <a:spLocks noChangeArrowheads="1"/>
              </p:cNvSpPr>
              <p:nvPr/>
            </p:nvSpPr>
            <p:spPr bwMode="auto">
              <a:xfrm>
                <a:off x="2665" y="2609"/>
                <a:ext cx="457" cy="431"/>
              </a:xfrm>
              <a:custGeom>
                <a:avLst/>
                <a:gdLst/>
                <a:ahLst/>
                <a:cxnLst/>
                <a:rect l="0" t="0" r="r" b="b"/>
                <a:pathLst>
                  <a:path w="1362075" h="1285875">
                    <a:moveTo>
                      <a:pt x="0" y="0"/>
                    </a:moveTo>
                    <a:cubicBezTo>
                      <a:pt x="0" y="0"/>
                      <a:pt x="0" y="0"/>
                      <a:pt x="174946" y="0"/>
                    </a:cubicBezTo>
                    <a:cubicBezTo>
                      <a:pt x="174946" y="0"/>
                      <a:pt x="174946" y="0"/>
                      <a:pt x="176340" y="0"/>
                    </a:cubicBezTo>
                    <a:lnTo>
                      <a:pt x="176731" y="0"/>
                    </a:lnTo>
                    <a:cubicBezTo>
                      <a:pt x="176731" y="0"/>
                      <a:pt x="176731" y="0"/>
                      <a:pt x="178628" y="0"/>
                    </a:cubicBezTo>
                    <a:lnTo>
                      <a:pt x="186103" y="0"/>
                    </a:lnTo>
                    <a:lnTo>
                      <a:pt x="191905" y="0"/>
                    </a:lnTo>
                    <a:lnTo>
                      <a:pt x="206193" y="0"/>
                    </a:lnTo>
                    <a:lnTo>
                      <a:pt x="206367" y="0"/>
                    </a:lnTo>
                    <a:lnTo>
                      <a:pt x="212601" y="0"/>
                    </a:lnTo>
                    <a:lnTo>
                      <a:pt x="227942" y="0"/>
                    </a:lnTo>
                    <a:lnTo>
                      <a:pt x="228333" y="0"/>
                    </a:lnTo>
                    <a:lnTo>
                      <a:pt x="234742" y="0"/>
                    </a:lnTo>
                    <a:lnTo>
                      <a:pt x="254832" y="0"/>
                    </a:lnTo>
                    <a:lnTo>
                      <a:pt x="258053" y="0"/>
                    </a:lnTo>
                    <a:lnTo>
                      <a:pt x="264204" y="0"/>
                    </a:lnTo>
                    <a:lnTo>
                      <a:pt x="264594" y="0"/>
                    </a:lnTo>
                    <a:lnTo>
                      <a:pt x="265989" y="0"/>
                    </a:lnTo>
                    <a:lnTo>
                      <a:pt x="298121" y="0"/>
                    </a:lnTo>
                    <a:cubicBezTo>
                      <a:pt x="298121" y="0"/>
                      <a:pt x="298121" y="0"/>
                      <a:pt x="467711" y="0"/>
                    </a:cubicBezTo>
                    <a:cubicBezTo>
                      <a:pt x="467711" y="0"/>
                      <a:pt x="467711" y="0"/>
                      <a:pt x="478422" y="0"/>
                    </a:cubicBezTo>
                    <a:cubicBezTo>
                      <a:pt x="478422" y="0"/>
                      <a:pt x="480208" y="0"/>
                      <a:pt x="480208" y="0"/>
                    </a:cubicBezTo>
                    <a:cubicBezTo>
                      <a:pt x="537333" y="3572"/>
                      <a:pt x="562325" y="42863"/>
                      <a:pt x="539118" y="87511"/>
                    </a:cubicBezTo>
                    <a:cubicBezTo>
                      <a:pt x="539118" y="87511"/>
                      <a:pt x="498059" y="167878"/>
                      <a:pt x="498059" y="208955"/>
                    </a:cubicBezTo>
                    <a:cubicBezTo>
                      <a:pt x="498059" y="285750"/>
                      <a:pt x="571251" y="350044"/>
                      <a:pt x="664079" y="350044"/>
                    </a:cubicBezTo>
                    <a:cubicBezTo>
                      <a:pt x="755122" y="350044"/>
                      <a:pt x="830098" y="285750"/>
                      <a:pt x="830098" y="208955"/>
                    </a:cubicBezTo>
                    <a:cubicBezTo>
                      <a:pt x="830098" y="167878"/>
                      <a:pt x="789040" y="87511"/>
                      <a:pt x="789040" y="87511"/>
                    </a:cubicBezTo>
                    <a:cubicBezTo>
                      <a:pt x="764048" y="42863"/>
                      <a:pt x="790825" y="3572"/>
                      <a:pt x="846165" y="0"/>
                    </a:cubicBezTo>
                    <a:lnTo>
                      <a:pt x="847950" y="0"/>
                    </a:lnTo>
                    <a:lnTo>
                      <a:pt x="855091" y="0"/>
                    </a:lnTo>
                    <a:cubicBezTo>
                      <a:pt x="855091" y="0"/>
                      <a:pt x="855091" y="0"/>
                      <a:pt x="1271032" y="0"/>
                    </a:cubicBezTo>
                    <a:cubicBezTo>
                      <a:pt x="1271032" y="0"/>
                      <a:pt x="1271032" y="0"/>
                      <a:pt x="1362075" y="0"/>
                    </a:cubicBezTo>
                    <a:cubicBezTo>
                      <a:pt x="1362075" y="0"/>
                      <a:pt x="1362075" y="0"/>
                      <a:pt x="1362075" y="442913"/>
                    </a:cubicBezTo>
                    <a:cubicBezTo>
                      <a:pt x="1362075" y="442913"/>
                      <a:pt x="1362075" y="442913"/>
                      <a:pt x="1362075" y="451842"/>
                    </a:cubicBezTo>
                    <a:cubicBezTo>
                      <a:pt x="1358505" y="492919"/>
                      <a:pt x="1335298" y="516136"/>
                      <a:pt x="1303165" y="516136"/>
                    </a:cubicBezTo>
                    <a:cubicBezTo>
                      <a:pt x="1290669" y="516136"/>
                      <a:pt x="1279958" y="514350"/>
                      <a:pt x="1267462" y="508992"/>
                    </a:cubicBezTo>
                    <a:cubicBezTo>
                      <a:pt x="1267462" y="508992"/>
                      <a:pt x="1181774" y="469702"/>
                      <a:pt x="1138931" y="469702"/>
                    </a:cubicBezTo>
                    <a:cubicBezTo>
                      <a:pt x="1056813" y="469702"/>
                      <a:pt x="990763" y="539353"/>
                      <a:pt x="990763" y="626864"/>
                    </a:cubicBezTo>
                    <a:cubicBezTo>
                      <a:pt x="990763" y="712589"/>
                      <a:pt x="1056813" y="784027"/>
                      <a:pt x="1138931" y="784027"/>
                    </a:cubicBezTo>
                    <a:cubicBezTo>
                      <a:pt x="1181774" y="784027"/>
                      <a:pt x="1267462" y="744736"/>
                      <a:pt x="1267462" y="744736"/>
                    </a:cubicBezTo>
                    <a:cubicBezTo>
                      <a:pt x="1279958" y="737592"/>
                      <a:pt x="1290669" y="735806"/>
                      <a:pt x="1303165" y="735806"/>
                    </a:cubicBezTo>
                    <a:cubicBezTo>
                      <a:pt x="1333513" y="735806"/>
                      <a:pt x="1356720" y="759024"/>
                      <a:pt x="1360290" y="796528"/>
                    </a:cubicBezTo>
                    <a:cubicBezTo>
                      <a:pt x="1360290" y="800100"/>
                      <a:pt x="1362075" y="803672"/>
                      <a:pt x="1362075" y="809030"/>
                    </a:cubicBezTo>
                    <a:cubicBezTo>
                      <a:pt x="1362075" y="809030"/>
                      <a:pt x="1362075" y="809030"/>
                      <a:pt x="1362075" y="1285875"/>
                    </a:cubicBezTo>
                    <a:cubicBezTo>
                      <a:pt x="1354935" y="1285875"/>
                      <a:pt x="1265677" y="1284089"/>
                      <a:pt x="1258536" y="1284089"/>
                    </a:cubicBezTo>
                    <a:cubicBezTo>
                      <a:pt x="1258536" y="1284089"/>
                      <a:pt x="1258536" y="1284089"/>
                      <a:pt x="1062169" y="1284089"/>
                    </a:cubicBezTo>
                    <a:cubicBezTo>
                      <a:pt x="1062169" y="1284089"/>
                      <a:pt x="1062169" y="1284089"/>
                      <a:pt x="858661" y="1284089"/>
                    </a:cubicBezTo>
                    <a:cubicBezTo>
                      <a:pt x="858661" y="1284089"/>
                      <a:pt x="544473" y="1284089"/>
                      <a:pt x="481993" y="1284089"/>
                    </a:cubicBezTo>
                    <a:cubicBezTo>
                      <a:pt x="481993" y="1284089"/>
                      <a:pt x="481993" y="1284089"/>
                      <a:pt x="480208" y="1284089"/>
                    </a:cubicBezTo>
                    <a:cubicBezTo>
                      <a:pt x="474852" y="1284089"/>
                      <a:pt x="471282" y="1284089"/>
                      <a:pt x="471282" y="1284089"/>
                    </a:cubicBezTo>
                    <a:cubicBezTo>
                      <a:pt x="471282" y="1284089"/>
                      <a:pt x="471282" y="1284089"/>
                      <a:pt x="332556" y="1284089"/>
                    </a:cubicBezTo>
                    <a:lnTo>
                      <a:pt x="273050" y="1284089"/>
                    </a:lnTo>
                    <a:lnTo>
                      <a:pt x="273050" y="1285875"/>
                    </a:lnTo>
                    <a:lnTo>
                      <a:pt x="257175" y="1285875"/>
                    </a:lnTo>
                    <a:lnTo>
                      <a:pt x="257175" y="1284089"/>
                    </a:lnTo>
                    <a:lnTo>
                      <a:pt x="254602" y="1284089"/>
                    </a:lnTo>
                    <a:cubicBezTo>
                      <a:pt x="238598" y="1284089"/>
                      <a:pt x="195921" y="1284089"/>
                      <a:pt x="82117" y="1284089"/>
                    </a:cubicBezTo>
                    <a:cubicBezTo>
                      <a:pt x="53555" y="1284089"/>
                      <a:pt x="0" y="1284089"/>
                      <a:pt x="0" y="1284089"/>
                    </a:cubicBezTo>
                    <a:cubicBezTo>
                      <a:pt x="0" y="1284089"/>
                      <a:pt x="0" y="1284089"/>
                      <a:pt x="0" y="807244"/>
                    </a:cubicBezTo>
                    <a:cubicBezTo>
                      <a:pt x="0" y="807244"/>
                      <a:pt x="0" y="805458"/>
                      <a:pt x="0" y="803672"/>
                    </a:cubicBezTo>
                    <a:cubicBezTo>
                      <a:pt x="0" y="801886"/>
                      <a:pt x="0" y="800100"/>
                      <a:pt x="0" y="800100"/>
                    </a:cubicBezTo>
                    <a:cubicBezTo>
                      <a:pt x="0" y="798314"/>
                      <a:pt x="0" y="798314"/>
                      <a:pt x="0" y="796528"/>
                    </a:cubicBezTo>
                    <a:cubicBezTo>
                      <a:pt x="5356" y="759024"/>
                      <a:pt x="28563" y="735806"/>
                      <a:pt x="58910" y="735806"/>
                    </a:cubicBezTo>
                    <a:cubicBezTo>
                      <a:pt x="69621" y="735806"/>
                      <a:pt x="82117" y="737592"/>
                      <a:pt x="94614" y="742950"/>
                    </a:cubicBezTo>
                    <a:cubicBezTo>
                      <a:pt x="94614" y="742950"/>
                      <a:pt x="180301" y="784027"/>
                      <a:pt x="221360" y="784027"/>
                    </a:cubicBezTo>
                    <a:cubicBezTo>
                      <a:pt x="305262" y="784027"/>
                      <a:pt x="371313" y="712589"/>
                      <a:pt x="371313" y="626864"/>
                    </a:cubicBezTo>
                    <a:cubicBezTo>
                      <a:pt x="371313" y="539353"/>
                      <a:pt x="305262" y="467916"/>
                      <a:pt x="221360" y="467916"/>
                    </a:cubicBezTo>
                    <a:cubicBezTo>
                      <a:pt x="180301" y="467916"/>
                      <a:pt x="94614" y="507206"/>
                      <a:pt x="94614" y="507206"/>
                    </a:cubicBezTo>
                    <a:cubicBezTo>
                      <a:pt x="82117" y="514350"/>
                      <a:pt x="69621" y="516136"/>
                      <a:pt x="58910" y="516136"/>
                    </a:cubicBezTo>
                    <a:cubicBezTo>
                      <a:pt x="26778" y="516136"/>
                      <a:pt x="3571" y="492919"/>
                      <a:pt x="0" y="451842"/>
                    </a:cubicBezTo>
                    <a:cubicBezTo>
                      <a:pt x="0" y="451842"/>
                      <a:pt x="0" y="451842"/>
                      <a:pt x="0" y="442913"/>
                    </a:cubicBezTo>
                    <a:cubicBezTo>
                      <a:pt x="0" y="442913"/>
                      <a:pt x="0" y="442913"/>
                      <a:pt x="0" y="0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uk-UA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" name="Freeform 17"/>
              <p:cNvSpPr>
                <a:spLocks noChangeArrowheads="1"/>
              </p:cNvSpPr>
              <p:nvPr/>
            </p:nvSpPr>
            <p:spPr bwMode="auto">
              <a:xfrm>
                <a:off x="2663" y="1335"/>
                <a:ext cx="452" cy="430"/>
              </a:xfrm>
              <a:custGeom>
                <a:avLst/>
                <a:gdLst>
                  <a:gd name="T0" fmla="*/ 0 w 1349375"/>
                  <a:gd name="T1" fmla="*/ 0 h 1284288"/>
                  <a:gd name="T2" fmla="*/ 58427 w 1349375"/>
                  <a:gd name="T3" fmla="*/ 0 h 1284288"/>
                  <a:gd name="T4" fmla="*/ 185441 w 1349375"/>
                  <a:gd name="T5" fmla="*/ 0 h 1284288"/>
                  <a:gd name="T6" fmla="*/ 185441 w 1349375"/>
                  <a:gd name="T7" fmla="*/ 662 h 1284288"/>
                  <a:gd name="T8" fmla="*/ 185441 w 1349375"/>
                  <a:gd name="T9" fmla="*/ 1127 h 1284288"/>
                  <a:gd name="T10" fmla="*/ 186711 w 1349375"/>
                  <a:gd name="T11" fmla="*/ 1127 h 1284288"/>
                  <a:gd name="T12" fmla="*/ 186711 w 1349375"/>
                  <a:gd name="T13" fmla="*/ 0 h 1284288"/>
                  <a:gd name="T14" fmla="*/ 331507 w 1349375"/>
                  <a:gd name="T15" fmla="*/ 0 h 1284288"/>
                  <a:gd name="T16" fmla="*/ 337858 w 1349375"/>
                  <a:gd name="T17" fmla="*/ 0 h 1284288"/>
                  <a:gd name="T18" fmla="*/ 339128 w 1349375"/>
                  <a:gd name="T19" fmla="*/ 0 h 1284288"/>
                  <a:gd name="T20" fmla="*/ 340398 w 1349375"/>
                  <a:gd name="T21" fmla="*/ 0 h 1284288"/>
                  <a:gd name="T22" fmla="*/ 363298 w 1349375"/>
                  <a:gd name="T23" fmla="*/ 0 h 1284288"/>
                  <a:gd name="T24" fmla="*/ 604588 w 1349375"/>
                  <a:gd name="T25" fmla="*/ 0 h 1284288"/>
                  <a:gd name="T26" fmla="*/ 748113 w 1349375"/>
                  <a:gd name="T27" fmla="*/ 0 h 1284288"/>
                  <a:gd name="T28" fmla="*/ 886559 w 1349375"/>
                  <a:gd name="T29" fmla="*/ 0 h 1284288"/>
                  <a:gd name="T30" fmla="*/ 958957 w 1349375"/>
                  <a:gd name="T31" fmla="*/ 0 h 1284288"/>
                  <a:gd name="T32" fmla="*/ 958957 w 1349375"/>
                  <a:gd name="T33" fmla="*/ 338785 h 1284288"/>
                  <a:gd name="T34" fmla="*/ 957687 w 1349375"/>
                  <a:gd name="T35" fmla="*/ 346398 h 1284288"/>
                  <a:gd name="T36" fmla="*/ 917043 w 1349375"/>
                  <a:gd name="T37" fmla="*/ 389539 h 1284288"/>
                  <a:gd name="T38" fmla="*/ 892910 w 1349375"/>
                  <a:gd name="T39" fmla="*/ 383195 h 1284288"/>
                  <a:gd name="T40" fmla="*/ 802730 w 1349375"/>
                  <a:gd name="T41" fmla="*/ 355280 h 1284288"/>
                  <a:gd name="T42" fmla="*/ 697308 w 1349375"/>
                  <a:gd name="T43" fmla="*/ 466939 h 1284288"/>
                  <a:gd name="T44" fmla="*/ 802730 w 1349375"/>
                  <a:gd name="T45" fmla="*/ 579868 h 1284288"/>
                  <a:gd name="T46" fmla="*/ 892910 w 1349375"/>
                  <a:gd name="T47" fmla="*/ 550684 h 1284288"/>
                  <a:gd name="T48" fmla="*/ 917043 w 1349375"/>
                  <a:gd name="T49" fmla="*/ 545608 h 1284288"/>
                  <a:gd name="T50" fmla="*/ 958957 w 1349375"/>
                  <a:gd name="T51" fmla="*/ 591287 h 1284288"/>
                  <a:gd name="T52" fmla="*/ 958957 w 1349375"/>
                  <a:gd name="T53" fmla="*/ 597632 h 1284288"/>
                  <a:gd name="T54" fmla="*/ 958957 w 1349375"/>
                  <a:gd name="T55" fmla="*/ 912308 h 1284288"/>
                  <a:gd name="T56" fmla="*/ 895450 w 1349375"/>
                  <a:gd name="T57" fmla="*/ 912308 h 1284288"/>
                  <a:gd name="T58" fmla="*/ 602048 w 1349375"/>
                  <a:gd name="T59" fmla="*/ 912308 h 1284288"/>
                  <a:gd name="T60" fmla="*/ 596966 w 1349375"/>
                  <a:gd name="T61" fmla="*/ 912308 h 1284288"/>
                  <a:gd name="T62" fmla="*/ 595696 w 1349375"/>
                  <a:gd name="T63" fmla="*/ 912308 h 1284288"/>
                  <a:gd name="T64" fmla="*/ 555052 w 1349375"/>
                  <a:gd name="T65" fmla="*/ 850134 h 1284288"/>
                  <a:gd name="T66" fmla="*/ 584265 w 1349375"/>
                  <a:gd name="T67" fmla="*/ 763852 h 1284288"/>
                  <a:gd name="T68" fmla="*/ 467412 w 1349375"/>
                  <a:gd name="T69" fmla="*/ 664881 h 1284288"/>
                  <a:gd name="T70" fmla="*/ 349289 w 1349375"/>
                  <a:gd name="T71" fmla="*/ 763852 h 1284288"/>
                  <a:gd name="T72" fmla="*/ 379772 w 1349375"/>
                  <a:gd name="T73" fmla="*/ 850134 h 1284288"/>
                  <a:gd name="T74" fmla="*/ 339128 w 1349375"/>
                  <a:gd name="T75" fmla="*/ 912308 h 1284288"/>
                  <a:gd name="T76" fmla="*/ 336588 w 1349375"/>
                  <a:gd name="T77" fmla="*/ 912308 h 1284288"/>
                  <a:gd name="T78" fmla="*/ 330237 w 1349375"/>
                  <a:gd name="T79" fmla="*/ 912308 h 1284288"/>
                  <a:gd name="T80" fmla="*/ 209574 w 1349375"/>
                  <a:gd name="T81" fmla="*/ 912308 h 1284288"/>
                  <a:gd name="T82" fmla="*/ 0 w 1349375"/>
                  <a:gd name="T83" fmla="*/ 912308 h 1284288"/>
                  <a:gd name="T84" fmla="*/ 0 w 1349375"/>
                  <a:gd name="T85" fmla="*/ 597632 h 1284288"/>
                  <a:gd name="T86" fmla="*/ 0 w 1349375"/>
                  <a:gd name="T87" fmla="*/ 591287 h 1284288"/>
                  <a:gd name="T88" fmla="*/ 41915 w 1349375"/>
                  <a:gd name="T89" fmla="*/ 545608 h 1284288"/>
                  <a:gd name="T90" fmla="*/ 66047 w 1349375"/>
                  <a:gd name="T91" fmla="*/ 551953 h 1284288"/>
                  <a:gd name="T92" fmla="*/ 156227 w 1349375"/>
                  <a:gd name="T93" fmla="*/ 579868 h 1284288"/>
                  <a:gd name="T94" fmla="*/ 260379 w 1349375"/>
                  <a:gd name="T95" fmla="*/ 468208 h 1284288"/>
                  <a:gd name="T96" fmla="*/ 156227 w 1349375"/>
                  <a:gd name="T97" fmla="*/ 356549 h 1284288"/>
                  <a:gd name="T98" fmla="*/ 66047 w 1349375"/>
                  <a:gd name="T99" fmla="*/ 384464 h 1284288"/>
                  <a:gd name="T100" fmla="*/ 41915 w 1349375"/>
                  <a:gd name="T101" fmla="*/ 389539 h 1284288"/>
                  <a:gd name="T102" fmla="*/ 0 w 1349375"/>
                  <a:gd name="T103" fmla="*/ 346398 h 1284288"/>
                  <a:gd name="T104" fmla="*/ 0 w 1349375"/>
                  <a:gd name="T105" fmla="*/ 343860 h 1284288"/>
                  <a:gd name="T106" fmla="*/ 0 w 1349375"/>
                  <a:gd name="T107" fmla="*/ 341323 h 1284288"/>
                  <a:gd name="T108" fmla="*/ 0 w 1349375"/>
                  <a:gd name="T109" fmla="*/ 338785 h 1284288"/>
                  <a:gd name="T110" fmla="*/ 0 w 1349375"/>
                  <a:gd name="T111" fmla="*/ 0 h 1284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49375" h="1284288">
                    <a:moveTo>
                      <a:pt x="0" y="0"/>
                    </a:moveTo>
                    <a:cubicBezTo>
                      <a:pt x="0" y="0"/>
                      <a:pt x="51831" y="0"/>
                      <a:pt x="82214" y="0"/>
                    </a:cubicBezTo>
                    <a:cubicBezTo>
                      <a:pt x="82214" y="0"/>
                      <a:pt x="82214" y="0"/>
                      <a:pt x="260939" y="0"/>
                    </a:cubicBezTo>
                    <a:cubicBezTo>
                      <a:pt x="260939" y="0"/>
                      <a:pt x="260939" y="0"/>
                      <a:pt x="260939" y="932"/>
                    </a:cubicBezTo>
                    <a:lnTo>
                      <a:pt x="260939" y="1587"/>
                    </a:lnTo>
                    <a:lnTo>
                      <a:pt x="262726" y="1587"/>
                    </a:lnTo>
                    <a:lnTo>
                      <a:pt x="262726" y="0"/>
                    </a:lnTo>
                    <a:cubicBezTo>
                      <a:pt x="262726" y="0"/>
                      <a:pt x="262726" y="0"/>
                      <a:pt x="466473" y="0"/>
                    </a:cubicBezTo>
                    <a:cubicBezTo>
                      <a:pt x="466473" y="0"/>
                      <a:pt x="470047" y="0"/>
                      <a:pt x="475409" y="0"/>
                    </a:cubicBezTo>
                    <a:lnTo>
                      <a:pt x="477196" y="0"/>
                    </a:lnTo>
                    <a:cubicBezTo>
                      <a:pt x="478984" y="0"/>
                      <a:pt x="478984" y="0"/>
                      <a:pt x="478984" y="0"/>
                    </a:cubicBezTo>
                    <a:lnTo>
                      <a:pt x="511206" y="0"/>
                    </a:lnTo>
                    <a:cubicBezTo>
                      <a:pt x="612637" y="0"/>
                      <a:pt x="850732" y="0"/>
                      <a:pt x="850732" y="0"/>
                    </a:cubicBezTo>
                    <a:cubicBezTo>
                      <a:pt x="850732" y="0"/>
                      <a:pt x="850732" y="0"/>
                      <a:pt x="1052691" y="0"/>
                    </a:cubicBezTo>
                    <a:cubicBezTo>
                      <a:pt x="1052691" y="0"/>
                      <a:pt x="1052691" y="0"/>
                      <a:pt x="1247502" y="0"/>
                    </a:cubicBezTo>
                    <a:cubicBezTo>
                      <a:pt x="1254651" y="0"/>
                      <a:pt x="1342226" y="0"/>
                      <a:pt x="1349375" y="0"/>
                    </a:cubicBezTo>
                    <a:cubicBezTo>
                      <a:pt x="1349375" y="0"/>
                      <a:pt x="1349375" y="0"/>
                      <a:pt x="1349375" y="476919"/>
                    </a:cubicBezTo>
                    <a:cubicBezTo>
                      <a:pt x="1349375" y="480492"/>
                      <a:pt x="1347588" y="485850"/>
                      <a:pt x="1347588" y="487637"/>
                    </a:cubicBezTo>
                    <a:cubicBezTo>
                      <a:pt x="1344013" y="525147"/>
                      <a:pt x="1320779" y="548368"/>
                      <a:pt x="1290396" y="548368"/>
                    </a:cubicBezTo>
                    <a:cubicBezTo>
                      <a:pt x="1279672" y="548368"/>
                      <a:pt x="1267162" y="546582"/>
                      <a:pt x="1256438" y="539437"/>
                    </a:cubicBezTo>
                    <a:cubicBezTo>
                      <a:pt x="1256438" y="539437"/>
                      <a:pt x="1170650" y="500140"/>
                      <a:pt x="1129543" y="500140"/>
                    </a:cubicBezTo>
                    <a:cubicBezTo>
                      <a:pt x="1047330" y="500140"/>
                      <a:pt x="981201" y="571589"/>
                      <a:pt x="981201" y="657327"/>
                    </a:cubicBezTo>
                    <a:cubicBezTo>
                      <a:pt x="981201" y="744851"/>
                      <a:pt x="1047330" y="816300"/>
                      <a:pt x="1129543" y="816300"/>
                    </a:cubicBezTo>
                    <a:cubicBezTo>
                      <a:pt x="1170650" y="816300"/>
                      <a:pt x="1256438" y="775217"/>
                      <a:pt x="1256438" y="775217"/>
                    </a:cubicBezTo>
                    <a:cubicBezTo>
                      <a:pt x="1267162" y="769858"/>
                      <a:pt x="1279672" y="768072"/>
                      <a:pt x="1290396" y="768072"/>
                    </a:cubicBezTo>
                    <a:cubicBezTo>
                      <a:pt x="1322566" y="768072"/>
                      <a:pt x="1345801" y="791293"/>
                      <a:pt x="1349375" y="832376"/>
                    </a:cubicBezTo>
                    <a:cubicBezTo>
                      <a:pt x="1349375" y="832376"/>
                      <a:pt x="1349375" y="832376"/>
                      <a:pt x="1349375" y="841307"/>
                    </a:cubicBezTo>
                    <a:cubicBezTo>
                      <a:pt x="1349375" y="841307"/>
                      <a:pt x="1349375" y="841307"/>
                      <a:pt x="1349375" y="1284288"/>
                    </a:cubicBezTo>
                    <a:cubicBezTo>
                      <a:pt x="1349375" y="1284288"/>
                      <a:pt x="1349375" y="1284288"/>
                      <a:pt x="1260013" y="1284288"/>
                    </a:cubicBezTo>
                    <a:cubicBezTo>
                      <a:pt x="1260013" y="1284288"/>
                      <a:pt x="1260013" y="1284288"/>
                      <a:pt x="847158" y="1284288"/>
                    </a:cubicBezTo>
                    <a:lnTo>
                      <a:pt x="840008" y="1284288"/>
                    </a:lnTo>
                    <a:cubicBezTo>
                      <a:pt x="838221" y="1284288"/>
                      <a:pt x="838221" y="1284288"/>
                      <a:pt x="838221" y="1284288"/>
                    </a:cubicBezTo>
                    <a:cubicBezTo>
                      <a:pt x="782816" y="1280716"/>
                      <a:pt x="757795" y="1241419"/>
                      <a:pt x="781029" y="1196764"/>
                    </a:cubicBezTo>
                    <a:cubicBezTo>
                      <a:pt x="781029" y="1196764"/>
                      <a:pt x="822136" y="1116384"/>
                      <a:pt x="822136" y="1075301"/>
                    </a:cubicBezTo>
                    <a:cubicBezTo>
                      <a:pt x="822136" y="998494"/>
                      <a:pt x="748859" y="935976"/>
                      <a:pt x="657709" y="935976"/>
                    </a:cubicBezTo>
                    <a:cubicBezTo>
                      <a:pt x="566559" y="935976"/>
                      <a:pt x="491494" y="998494"/>
                      <a:pt x="491494" y="1075301"/>
                    </a:cubicBezTo>
                    <a:cubicBezTo>
                      <a:pt x="491494" y="1116384"/>
                      <a:pt x="534388" y="1196764"/>
                      <a:pt x="534388" y="1196764"/>
                    </a:cubicBezTo>
                    <a:cubicBezTo>
                      <a:pt x="557623" y="1243205"/>
                      <a:pt x="530814" y="1280716"/>
                      <a:pt x="477196" y="1284288"/>
                    </a:cubicBezTo>
                    <a:cubicBezTo>
                      <a:pt x="475409" y="1284288"/>
                      <a:pt x="473622" y="1284288"/>
                      <a:pt x="473622" y="1284288"/>
                    </a:cubicBezTo>
                    <a:cubicBezTo>
                      <a:pt x="473622" y="1284288"/>
                      <a:pt x="473622" y="1284288"/>
                      <a:pt x="464686" y="1284288"/>
                    </a:cubicBezTo>
                    <a:cubicBezTo>
                      <a:pt x="464686" y="1284288"/>
                      <a:pt x="464686" y="1284288"/>
                      <a:pt x="294897" y="1284288"/>
                    </a:cubicBezTo>
                    <a:cubicBezTo>
                      <a:pt x="294897" y="1284288"/>
                      <a:pt x="294897" y="1284288"/>
                      <a:pt x="0" y="1284288"/>
                    </a:cubicBezTo>
                    <a:cubicBezTo>
                      <a:pt x="0" y="1284288"/>
                      <a:pt x="0" y="1284288"/>
                      <a:pt x="0" y="841307"/>
                    </a:cubicBezTo>
                    <a:cubicBezTo>
                      <a:pt x="0" y="841307"/>
                      <a:pt x="0" y="841307"/>
                      <a:pt x="0" y="832376"/>
                    </a:cubicBezTo>
                    <a:cubicBezTo>
                      <a:pt x="3575" y="791293"/>
                      <a:pt x="26809" y="768072"/>
                      <a:pt x="58980" y="768072"/>
                    </a:cubicBezTo>
                    <a:cubicBezTo>
                      <a:pt x="69703" y="768072"/>
                      <a:pt x="80427" y="769858"/>
                      <a:pt x="92937" y="777003"/>
                    </a:cubicBezTo>
                    <a:cubicBezTo>
                      <a:pt x="92937" y="777003"/>
                      <a:pt x="176938" y="816300"/>
                      <a:pt x="219832" y="816300"/>
                    </a:cubicBezTo>
                    <a:cubicBezTo>
                      <a:pt x="302046" y="816300"/>
                      <a:pt x="366387" y="744851"/>
                      <a:pt x="366387" y="659113"/>
                    </a:cubicBezTo>
                    <a:cubicBezTo>
                      <a:pt x="366387" y="571589"/>
                      <a:pt x="302046" y="501926"/>
                      <a:pt x="219832" y="501926"/>
                    </a:cubicBezTo>
                    <a:cubicBezTo>
                      <a:pt x="176938" y="501926"/>
                      <a:pt x="92937" y="541223"/>
                      <a:pt x="92937" y="541223"/>
                    </a:cubicBezTo>
                    <a:cubicBezTo>
                      <a:pt x="80427" y="546582"/>
                      <a:pt x="69703" y="548368"/>
                      <a:pt x="58980" y="548368"/>
                    </a:cubicBezTo>
                    <a:cubicBezTo>
                      <a:pt x="26809" y="548368"/>
                      <a:pt x="3575" y="525147"/>
                      <a:pt x="0" y="487637"/>
                    </a:cubicBezTo>
                    <a:cubicBezTo>
                      <a:pt x="0" y="485850"/>
                      <a:pt x="0" y="485850"/>
                      <a:pt x="0" y="484064"/>
                    </a:cubicBezTo>
                    <a:cubicBezTo>
                      <a:pt x="0" y="484064"/>
                      <a:pt x="0" y="482278"/>
                      <a:pt x="0" y="480492"/>
                    </a:cubicBezTo>
                    <a:cubicBezTo>
                      <a:pt x="0" y="478705"/>
                      <a:pt x="0" y="476919"/>
                      <a:pt x="0" y="476919"/>
                    </a:cubicBezTo>
                    <a:cubicBezTo>
                      <a:pt x="0" y="476919"/>
                      <a:pt x="0" y="476919"/>
                      <a:pt x="0" y="0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uk-UA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" name="Freeform 18"/>
              <p:cNvSpPr>
                <a:spLocks noChangeArrowheads="1"/>
              </p:cNvSpPr>
              <p:nvPr/>
            </p:nvSpPr>
            <p:spPr bwMode="auto">
              <a:xfrm>
                <a:off x="3171" y="2609"/>
                <a:ext cx="549" cy="431"/>
              </a:xfrm>
              <a:custGeom>
                <a:avLst/>
                <a:gdLst>
                  <a:gd name="T0" fmla="*/ 838345 w 918"/>
                  <a:gd name="T1" fmla="*/ 0 h 720"/>
                  <a:gd name="T2" fmla="*/ 800296 w 918"/>
                  <a:gd name="T3" fmla="*/ 62232 h 720"/>
                  <a:gd name="T4" fmla="*/ 828198 w 918"/>
                  <a:gd name="T5" fmla="*/ 148594 h 720"/>
                  <a:gd name="T6" fmla="*/ 716588 w 918"/>
                  <a:gd name="T7" fmla="*/ 248927 h 720"/>
                  <a:gd name="T8" fmla="*/ 604978 w 918"/>
                  <a:gd name="T9" fmla="*/ 148594 h 720"/>
                  <a:gd name="T10" fmla="*/ 632880 w 918"/>
                  <a:gd name="T11" fmla="*/ 62232 h 720"/>
                  <a:gd name="T12" fmla="*/ 594831 w 918"/>
                  <a:gd name="T13" fmla="*/ 0 h 720"/>
                  <a:gd name="T14" fmla="*/ 592295 w 918"/>
                  <a:gd name="T15" fmla="*/ 0 h 720"/>
                  <a:gd name="T16" fmla="*/ 594831 w 918"/>
                  <a:gd name="T17" fmla="*/ 0 h 720"/>
                  <a:gd name="T18" fmla="*/ 593563 w 918"/>
                  <a:gd name="T19" fmla="*/ 0 h 720"/>
                  <a:gd name="T20" fmla="*/ 596100 w 918"/>
                  <a:gd name="T21" fmla="*/ 0 h 720"/>
                  <a:gd name="T22" fmla="*/ 587222 w 918"/>
                  <a:gd name="T23" fmla="*/ 0 h 720"/>
                  <a:gd name="T24" fmla="*/ 308196 w 918"/>
                  <a:gd name="T25" fmla="*/ 0 h 720"/>
                  <a:gd name="T26" fmla="*/ 308196 w 918"/>
                  <a:gd name="T27" fmla="*/ 0 h 720"/>
                  <a:gd name="T28" fmla="*/ 248586 w 918"/>
                  <a:gd name="T29" fmla="*/ 0 h 720"/>
                  <a:gd name="T30" fmla="*/ 248586 w 918"/>
                  <a:gd name="T31" fmla="*/ 314969 h 720"/>
                  <a:gd name="T32" fmla="*/ 248586 w 918"/>
                  <a:gd name="T33" fmla="*/ 321319 h 720"/>
                  <a:gd name="T34" fmla="*/ 248586 w 918"/>
                  <a:gd name="T35" fmla="*/ 321319 h 720"/>
                  <a:gd name="T36" fmla="*/ 209269 w 918"/>
                  <a:gd name="T37" fmla="*/ 367040 h 720"/>
                  <a:gd name="T38" fmla="*/ 185171 w 918"/>
                  <a:gd name="T39" fmla="*/ 361960 h 720"/>
                  <a:gd name="T40" fmla="*/ 100195 w 918"/>
                  <a:gd name="T41" fmla="*/ 334019 h 720"/>
                  <a:gd name="T42" fmla="*/ 0 w 918"/>
                  <a:gd name="T43" fmla="*/ 445783 h 720"/>
                  <a:gd name="T44" fmla="*/ 100195 w 918"/>
                  <a:gd name="T45" fmla="*/ 557546 h 720"/>
                  <a:gd name="T46" fmla="*/ 185171 w 918"/>
                  <a:gd name="T47" fmla="*/ 529605 h 720"/>
                  <a:gd name="T48" fmla="*/ 209269 w 918"/>
                  <a:gd name="T49" fmla="*/ 523255 h 720"/>
                  <a:gd name="T50" fmla="*/ 248586 w 918"/>
                  <a:gd name="T51" fmla="*/ 566436 h 720"/>
                  <a:gd name="T52" fmla="*/ 248586 w 918"/>
                  <a:gd name="T53" fmla="*/ 566436 h 720"/>
                  <a:gd name="T54" fmla="*/ 248586 w 918"/>
                  <a:gd name="T55" fmla="*/ 568976 h 720"/>
                  <a:gd name="T56" fmla="*/ 248586 w 918"/>
                  <a:gd name="T57" fmla="*/ 566436 h 720"/>
                  <a:gd name="T58" fmla="*/ 248586 w 918"/>
                  <a:gd name="T59" fmla="*/ 566436 h 720"/>
                  <a:gd name="T60" fmla="*/ 248586 w 918"/>
                  <a:gd name="T61" fmla="*/ 566436 h 720"/>
                  <a:gd name="T62" fmla="*/ 248586 w 918"/>
                  <a:gd name="T63" fmla="*/ 575326 h 720"/>
                  <a:gd name="T64" fmla="*/ 248586 w 918"/>
                  <a:gd name="T65" fmla="*/ 914426 h 720"/>
                  <a:gd name="T66" fmla="*/ 317074 w 918"/>
                  <a:gd name="T67" fmla="*/ 913156 h 720"/>
                  <a:gd name="T68" fmla="*/ 448977 w 918"/>
                  <a:gd name="T69" fmla="*/ 913156 h 720"/>
                  <a:gd name="T70" fmla="*/ 448977 w 918"/>
                  <a:gd name="T71" fmla="*/ 913156 h 720"/>
                  <a:gd name="T72" fmla="*/ 585953 w 918"/>
                  <a:gd name="T73" fmla="*/ 913156 h 720"/>
                  <a:gd name="T74" fmla="*/ 838345 w 918"/>
                  <a:gd name="T75" fmla="*/ 913156 h 720"/>
                  <a:gd name="T76" fmla="*/ 838345 w 918"/>
                  <a:gd name="T77" fmla="*/ 913156 h 720"/>
                  <a:gd name="T78" fmla="*/ 838345 w 918"/>
                  <a:gd name="T79" fmla="*/ 913156 h 720"/>
                  <a:gd name="T80" fmla="*/ 845954 w 918"/>
                  <a:gd name="T81" fmla="*/ 913156 h 720"/>
                  <a:gd name="T82" fmla="*/ 1105955 w 918"/>
                  <a:gd name="T83" fmla="*/ 913156 h 720"/>
                  <a:gd name="T84" fmla="*/ 1161760 w 918"/>
                  <a:gd name="T85" fmla="*/ 913156 h 720"/>
                  <a:gd name="T86" fmla="*/ 1161760 w 918"/>
                  <a:gd name="T87" fmla="*/ 574056 h 720"/>
                  <a:gd name="T88" fmla="*/ 1161760 w 918"/>
                  <a:gd name="T89" fmla="*/ 568976 h 720"/>
                  <a:gd name="T90" fmla="*/ 1161760 w 918"/>
                  <a:gd name="T91" fmla="*/ 568976 h 720"/>
                  <a:gd name="T92" fmla="*/ 1161760 w 918"/>
                  <a:gd name="T93" fmla="*/ 314969 h 720"/>
                  <a:gd name="T94" fmla="*/ 1161760 w 918"/>
                  <a:gd name="T95" fmla="*/ 0 h 720"/>
                  <a:gd name="T96" fmla="*/ 961369 w 918"/>
                  <a:gd name="T97" fmla="*/ 0 h 720"/>
                  <a:gd name="T98" fmla="*/ 847223 w 918"/>
                  <a:gd name="T99" fmla="*/ 0 h 720"/>
                  <a:gd name="T100" fmla="*/ 840881 w 918"/>
                  <a:gd name="T101" fmla="*/ 0 h 720"/>
                  <a:gd name="T102" fmla="*/ 838345 w 918"/>
                  <a:gd name="T10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18" h="720">
                    <a:moveTo>
                      <a:pt x="661" y="0"/>
                    </a:moveTo>
                    <a:cubicBezTo>
                      <a:pt x="632" y="2"/>
                      <a:pt x="618" y="24"/>
                      <a:pt x="631" y="49"/>
                    </a:cubicBezTo>
                    <a:cubicBezTo>
                      <a:pt x="631" y="49"/>
                      <a:pt x="653" y="94"/>
                      <a:pt x="653" y="117"/>
                    </a:cubicBezTo>
                    <a:cubicBezTo>
                      <a:pt x="653" y="160"/>
                      <a:pt x="613" y="196"/>
                      <a:pt x="565" y="196"/>
                    </a:cubicBezTo>
                    <a:cubicBezTo>
                      <a:pt x="516" y="196"/>
                      <a:pt x="477" y="160"/>
                      <a:pt x="477" y="117"/>
                    </a:cubicBezTo>
                    <a:cubicBezTo>
                      <a:pt x="477" y="94"/>
                      <a:pt x="499" y="49"/>
                      <a:pt x="499" y="49"/>
                    </a:cubicBezTo>
                    <a:cubicBezTo>
                      <a:pt x="511" y="24"/>
                      <a:pt x="498" y="2"/>
                      <a:pt x="469" y="0"/>
                    </a:cubicBezTo>
                    <a:cubicBezTo>
                      <a:pt x="468" y="0"/>
                      <a:pt x="468" y="0"/>
                      <a:pt x="467" y="0"/>
                    </a:cubicBezTo>
                    <a:cubicBezTo>
                      <a:pt x="468" y="0"/>
                      <a:pt x="469" y="0"/>
                      <a:pt x="469" y="0"/>
                    </a:cubicBezTo>
                    <a:cubicBezTo>
                      <a:pt x="469" y="0"/>
                      <a:pt x="469" y="0"/>
                      <a:pt x="468" y="0"/>
                    </a:cubicBezTo>
                    <a:cubicBezTo>
                      <a:pt x="469" y="0"/>
                      <a:pt x="470" y="0"/>
                      <a:pt x="470" y="0"/>
                    </a:cubicBezTo>
                    <a:cubicBezTo>
                      <a:pt x="469" y="0"/>
                      <a:pt x="467" y="0"/>
                      <a:pt x="46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248"/>
                      <a:pt x="196" y="248"/>
                      <a:pt x="196" y="248"/>
                    </a:cubicBezTo>
                    <a:cubicBezTo>
                      <a:pt x="196" y="253"/>
                      <a:pt x="196" y="253"/>
                      <a:pt x="196" y="253"/>
                    </a:cubicBezTo>
                    <a:cubicBezTo>
                      <a:pt x="196" y="253"/>
                      <a:pt x="196" y="253"/>
                      <a:pt x="196" y="253"/>
                    </a:cubicBezTo>
                    <a:cubicBezTo>
                      <a:pt x="194" y="276"/>
                      <a:pt x="182" y="289"/>
                      <a:pt x="165" y="289"/>
                    </a:cubicBezTo>
                    <a:cubicBezTo>
                      <a:pt x="159" y="289"/>
                      <a:pt x="153" y="288"/>
                      <a:pt x="146" y="285"/>
                    </a:cubicBezTo>
                    <a:cubicBezTo>
                      <a:pt x="146" y="285"/>
                      <a:pt x="101" y="263"/>
                      <a:pt x="79" y="263"/>
                    </a:cubicBezTo>
                    <a:cubicBezTo>
                      <a:pt x="35" y="263"/>
                      <a:pt x="0" y="302"/>
                      <a:pt x="0" y="351"/>
                    </a:cubicBezTo>
                    <a:cubicBezTo>
                      <a:pt x="0" y="399"/>
                      <a:pt x="35" y="439"/>
                      <a:pt x="79" y="439"/>
                    </a:cubicBezTo>
                    <a:cubicBezTo>
                      <a:pt x="101" y="439"/>
                      <a:pt x="146" y="417"/>
                      <a:pt x="146" y="417"/>
                    </a:cubicBezTo>
                    <a:cubicBezTo>
                      <a:pt x="153" y="413"/>
                      <a:pt x="159" y="412"/>
                      <a:pt x="165" y="412"/>
                    </a:cubicBezTo>
                    <a:cubicBezTo>
                      <a:pt x="181" y="412"/>
                      <a:pt x="193" y="425"/>
                      <a:pt x="196" y="446"/>
                    </a:cubicBezTo>
                    <a:cubicBezTo>
                      <a:pt x="196" y="446"/>
                      <a:pt x="196" y="446"/>
                      <a:pt x="196" y="446"/>
                    </a:cubicBezTo>
                    <a:cubicBezTo>
                      <a:pt x="196" y="447"/>
                      <a:pt x="196" y="447"/>
                      <a:pt x="196" y="448"/>
                    </a:cubicBezTo>
                    <a:cubicBezTo>
                      <a:pt x="196" y="447"/>
                      <a:pt x="196" y="447"/>
                      <a:pt x="196" y="446"/>
                    </a:cubicBezTo>
                    <a:cubicBezTo>
                      <a:pt x="196" y="446"/>
                      <a:pt x="196" y="446"/>
                      <a:pt x="196" y="446"/>
                    </a:cubicBezTo>
                    <a:cubicBezTo>
                      <a:pt x="196" y="446"/>
                      <a:pt x="196" y="446"/>
                      <a:pt x="196" y="446"/>
                    </a:cubicBezTo>
                    <a:cubicBezTo>
                      <a:pt x="196" y="448"/>
                      <a:pt x="196" y="450"/>
                      <a:pt x="196" y="453"/>
                    </a:cubicBezTo>
                    <a:cubicBezTo>
                      <a:pt x="196" y="720"/>
                      <a:pt x="196" y="720"/>
                      <a:pt x="196" y="720"/>
                    </a:cubicBezTo>
                    <a:cubicBezTo>
                      <a:pt x="200" y="720"/>
                      <a:pt x="246" y="719"/>
                      <a:pt x="250" y="719"/>
                    </a:cubicBezTo>
                    <a:cubicBezTo>
                      <a:pt x="354" y="719"/>
                      <a:pt x="354" y="719"/>
                      <a:pt x="354" y="719"/>
                    </a:cubicBezTo>
                    <a:cubicBezTo>
                      <a:pt x="354" y="719"/>
                      <a:pt x="354" y="719"/>
                      <a:pt x="354" y="719"/>
                    </a:cubicBezTo>
                    <a:cubicBezTo>
                      <a:pt x="462" y="719"/>
                      <a:pt x="462" y="719"/>
                      <a:pt x="462" y="719"/>
                    </a:cubicBezTo>
                    <a:cubicBezTo>
                      <a:pt x="462" y="719"/>
                      <a:pt x="628" y="719"/>
                      <a:pt x="661" y="719"/>
                    </a:cubicBezTo>
                    <a:cubicBezTo>
                      <a:pt x="661" y="719"/>
                      <a:pt x="661" y="719"/>
                      <a:pt x="661" y="719"/>
                    </a:cubicBezTo>
                    <a:cubicBezTo>
                      <a:pt x="661" y="719"/>
                      <a:pt x="661" y="719"/>
                      <a:pt x="661" y="719"/>
                    </a:cubicBezTo>
                    <a:cubicBezTo>
                      <a:pt x="664" y="719"/>
                      <a:pt x="666" y="719"/>
                      <a:pt x="667" y="719"/>
                    </a:cubicBezTo>
                    <a:cubicBezTo>
                      <a:pt x="872" y="719"/>
                      <a:pt x="872" y="719"/>
                      <a:pt x="872" y="719"/>
                    </a:cubicBezTo>
                    <a:cubicBezTo>
                      <a:pt x="888" y="719"/>
                      <a:pt x="916" y="719"/>
                      <a:pt x="916" y="719"/>
                    </a:cubicBezTo>
                    <a:cubicBezTo>
                      <a:pt x="916" y="452"/>
                      <a:pt x="916" y="452"/>
                      <a:pt x="916" y="452"/>
                    </a:cubicBezTo>
                    <a:cubicBezTo>
                      <a:pt x="916" y="450"/>
                      <a:pt x="915" y="448"/>
                      <a:pt x="916" y="448"/>
                    </a:cubicBezTo>
                    <a:cubicBezTo>
                      <a:pt x="916" y="448"/>
                      <a:pt x="916" y="448"/>
                      <a:pt x="916" y="448"/>
                    </a:cubicBezTo>
                    <a:cubicBezTo>
                      <a:pt x="918" y="418"/>
                      <a:pt x="916" y="248"/>
                      <a:pt x="916" y="248"/>
                    </a:cubicBezTo>
                    <a:cubicBezTo>
                      <a:pt x="916" y="0"/>
                      <a:pt x="916" y="0"/>
                      <a:pt x="916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668" y="0"/>
                      <a:pt x="668" y="0"/>
                      <a:pt x="668" y="0"/>
                    </a:cubicBezTo>
                    <a:cubicBezTo>
                      <a:pt x="663" y="0"/>
                      <a:pt x="663" y="0"/>
                      <a:pt x="663" y="0"/>
                    </a:cubicBezTo>
                    <a:cubicBezTo>
                      <a:pt x="662" y="0"/>
                      <a:pt x="662" y="0"/>
                      <a:pt x="661" y="0"/>
                    </a:cubicBezTo>
                  </a:path>
                </a:pathLst>
              </a:custGeom>
              <a:solidFill>
                <a:srgbClr val="FFD9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uk-UA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" name="Freeform 19"/>
              <p:cNvSpPr>
                <a:spLocks noChangeArrowheads="1"/>
              </p:cNvSpPr>
              <p:nvPr/>
            </p:nvSpPr>
            <p:spPr bwMode="auto">
              <a:xfrm>
                <a:off x="2038" y="2609"/>
                <a:ext cx="549" cy="431"/>
              </a:xfrm>
              <a:custGeom>
                <a:avLst/>
                <a:gdLst>
                  <a:gd name="T0" fmla="*/ 325038 w 917"/>
                  <a:gd name="T1" fmla="*/ 0 h 720"/>
                  <a:gd name="T2" fmla="*/ 322499 w 917"/>
                  <a:gd name="T3" fmla="*/ 0 h 720"/>
                  <a:gd name="T4" fmla="*/ 316150 w 917"/>
                  <a:gd name="T5" fmla="*/ 0 h 720"/>
                  <a:gd name="T6" fmla="*/ 203149 w 917"/>
                  <a:gd name="T7" fmla="*/ 0 h 720"/>
                  <a:gd name="T8" fmla="*/ 2539 w 917"/>
                  <a:gd name="T9" fmla="*/ 0 h 720"/>
                  <a:gd name="T10" fmla="*/ 2539 w 917"/>
                  <a:gd name="T11" fmla="*/ 314969 h 720"/>
                  <a:gd name="T12" fmla="*/ 2539 w 917"/>
                  <a:gd name="T13" fmla="*/ 568976 h 720"/>
                  <a:gd name="T14" fmla="*/ 2539 w 917"/>
                  <a:gd name="T15" fmla="*/ 568976 h 720"/>
                  <a:gd name="T16" fmla="*/ 2539 w 917"/>
                  <a:gd name="T17" fmla="*/ 574056 h 720"/>
                  <a:gd name="T18" fmla="*/ 2539 w 917"/>
                  <a:gd name="T19" fmla="*/ 913156 h 720"/>
                  <a:gd name="T20" fmla="*/ 58405 w 917"/>
                  <a:gd name="T21" fmla="*/ 913156 h 720"/>
                  <a:gd name="T22" fmla="*/ 318690 w 917"/>
                  <a:gd name="T23" fmla="*/ 913156 h 720"/>
                  <a:gd name="T24" fmla="*/ 325038 w 917"/>
                  <a:gd name="T25" fmla="*/ 913156 h 720"/>
                  <a:gd name="T26" fmla="*/ 325038 w 917"/>
                  <a:gd name="T27" fmla="*/ 913156 h 720"/>
                  <a:gd name="T28" fmla="*/ 325038 w 917"/>
                  <a:gd name="T29" fmla="*/ 913156 h 720"/>
                  <a:gd name="T30" fmla="*/ 577705 w 917"/>
                  <a:gd name="T31" fmla="*/ 913156 h 720"/>
                  <a:gd name="T32" fmla="*/ 714830 w 917"/>
                  <a:gd name="T33" fmla="*/ 913156 h 720"/>
                  <a:gd name="T34" fmla="*/ 714830 w 917"/>
                  <a:gd name="T35" fmla="*/ 913156 h 720"/>
                  <a:gd name="T36" fmla="*/ 846877 w 917"/>
                  <a:gd name="T37" fmla="*/ 913156 h 720"/>
                  <a:gd name="T38" fmla="*/ 915440 w 917"/>
                  <a:gd name="T39" fmla="*/ 914426 h 720"/>
                  <a:gd name="T40" fmla="*/ 915440 w 917"/>
                  <a:gd name="T41" fmla="*/ 575326 h 720"/>
                  <a:gd name="T42" fmla="*/ 915440 w 917"/>
                  <a:gd name="T43" fmla="*/ 566436 h 720"/>
                  <a:gd name="T44" fmla="*/ 915440 w 917"/>
                  <a:gd name="T45" fmla="*/ 566436 h 720"/>
                  <a:gd name="T46" fmla="*/ 915440 w 917"/>
                  <a:gd name="T47" fmla="*/ 566436 h 720"/>
                  <a:gd name="T48" fmla="*/ 916709 w 917"/>
                  <a:gd name="T49" fmla="*/ 568976 h 720"/>
                  <a:gd name="T50" fmla="*/ 916709 w 917"/>
                  <a:gd name="T51" fmla="*/ 566436 h 720"/>
                  <a:gd name="T52" fmla="*/ 916709 w 917"/>
                  <a:gd name="T53" fmla="*/ 566436 h 720"/>
                  <a:gd name="T54" fmla="*/ 916709 w 917"/>
                  <a:gd name="T55" fmla="*/ 566436 h 720"/>
                  <a:gd name="T56" fmla="*/ 956069 w 917"/>
                  <a:gd name="T57" fmla="*/ 523255 h 720"/>
                  <a:gd name="T58" fmla="*/ 978924 w 917"/>
                  <a:gd name="T59" fmla="*/ 529605 h 720"/>
                  <a:gd name="T60" fmla="*/ 1065262 w 917"/>
                  <a:gd name="T61" fmla="*/ 557546 h 720"/>
                  <a:gd name="T62" fmla="*/ 1164297 w 917"/>
                  <a:gd name="T63" fmla="*/ 445783 h 720"/>
                  <a:gd name="T64" fmla="*/ 1065262 w 917"/>
                  <a:gd name="T65" fmla="*/ 334019 h 720"/>
                  <a:gd name="T66" fmla="*/ 978924 w 917"/>
                  <a:gd name="T67" fmla="*/ 361960 h 720"/>
                  <a:gd name="T68" fmla="*/ 956069 w 917"/>
                  <a:gd name="T69" fmla="*/ 367040 h 720"/>
                  <a:gd name="T70" fmla="*/ 916709 w 917"/>
                  <a:gd name="T71" fmla="*/ 321319 h 720"/>
                  <a:gd name="T72" fmla="*/ 915440 w 917"/>
                  <a:gd name="T73" fmla="*/ 321319 h 720"/>
                  <a:gd name="T74" fmla="*/ 915440 w 917"/>
                  <a:gd name="T75" fmla="*/ 314969 h 720"/>
                  <a:gd name="T76" fmla="*/ 915440 w 917"/>
                  <a:gd name="T77" fmla="*/ 0 h 720"/>
                  <a:gd name="T78" fmla="*/ 855765 w 917"/>
                  <a:gd name="T79" fmla="*/ 0 h 720"/>
                  <a:gd name="T80" fmla="*/ 855765 w 917"/>
                  <a:gd name="T81" fmla="*/ 0 h 720"/>
                  <a:gd name="T82" fmla="*/ 576435 w 917"/>
                  <a:gd name="T83" fmla="*/ 0 h 720"/>
                  <a:gd name="T84" fmla="*/ 567547 w 917"/>
                  <a:gd name="T85" fmla="*/ 0 h 720"/>
                  <a:gd name="T86" fmla="*/ 570087 w 917"/>
                  <a:gd name="T87" fmla="*/ 0 h 720"/>
                  <a:gd name="T88" fmla="*/ 568817 w 917"/>
                  <a:gd name="T89" fmla="*/ 0 h 720"/>
                  <a:gd name="T90" fmla="*/ 571356 w 917"/>
                  <a:gd name="T91" fmla="*/ 0 h 720"/>
                  <a:gd name="T92" fmla="*/ 570087 w 917"/>
                  <a:gd name="T93" fmla="*/ 0 h 720"/>
                  <a:gd name="T94" fmla="*/ 531996 w 917"/>
                  <a:gd name="T95" fmla="*/ 62232 h 720"/>
                  <a:gd name="T96" fmla="*/ 559929 w 917"/>
                  <a:gd name="T97" fmla="*/ 148594 h 720"/>
                  <a:gd name="T98" fmla="*/ 448197 w 917"/>
                  <a:gd name="T99" fmla="*/ 248927 h 720"/>
                  <a:gd name="T100" fmla="*/ 336465 w 917"/>
                  <a:gd name="T101" fmla="*/ 148594 h 720"/>
                  <a:gd name="T102" fmla="*/ 364398 w 917"/>
                  <a:gd name="T103" fmla="*/ 62232 h 720"/>
                  <a:gd name="T104" fmla="*/ 325038 w 917"/>
                  <a:gd name="T105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17" h="720">
                    <a:moveTo>
                      <a:pt x="256" y="0"/>
                    </a:moveTo>
                    <a:cubicBezTo>
                      <a:pt x="255" y="0"/>
                      <a:pt x="255" y="0"/>
                      <a:pt x="254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48"/>
                      <a:pt x="2" y="248"/>
                      <a:pt x="2" y="248"/>
                    </a:cubicBezTo>
                    <a:cubicBezTo>
                      <a:pt x="2" y="248"/>
                      <a:pt x="0" y="418"/>
                      <a:pt x="2" y="448"/>
                    </a:cubicBezTo>
                    <a:cubicBezTo>
                      <a:pt x="2" y="448"/>
                      <a:pt x="2" y="448"/>
                      <a:pt x="2" y="448"/>
                    </a:cubicBezTo>
                    <a:cubicBezTo>
                      <a:pt x="2" y="448"/>
                      <a:pt x="2" y="450"/>
                      <a:pt x="2" y="452"/>
                    </a:cubicBezTo>
                    <a:cubicBezTo>
                      <a:pt x="2" y="719"/>
                      <a:pt x="2" y="719"/>
                      <a:pt x="2" y="719"/>
                    </a:cubicBezTo>
                    <a:cubicBezTo>
                      <a:pt x="2" y="719"/>
                      <a:pt x="30" y="719"/>
                      <a:pt x="46" y="719"/>
                    </a:cubicBezTo>
                    <a:cubicBezTo>
                      <a:pt x="251" y="719"/>
                      <a:pt x="251" y="719"/>
                      <a:pt x="251" y="719"/>
                    </a:cubicBezTo>
                    <a:cubicBezTo>
                      <a:pt x="251" y="719"/>
                      <a:pt x="253" y="719"/>
                      <a:pt x="256" y="719"/>
                    </a:cubicBezTo>
                    <a:cubicBezTo>
                      <a:pt x="256" y="719"/>
                      <a:pt x="256" y="719"/>
                      <a:pt x="256" y="719"/>
                    </a:cubicBezTo>
                    <a:cubicBezTo>
                      <a:pt x="256" y="719"/>
                      <a:pt x="256" y="719"/>
                      <a:pt x="256" y="719"/>
                    </a:cubicBezTo>
                    <a:cubicBezTo>
                      <a:pt x="290" y="719"/>
                      <a:pt x="455" y="719"/>
                      <a:pt x="455" y="719"/>
                    </a:cubicBezTo>
                    <a:cubicBezTo>
                      <a:pt x="563" y="719"/>
                      <a:pt x="563" y="719"/>
                      <a:pt x="563" y="719"/>
                    </a:cubicBezTo>
                    <a:cubicBezTo>
                      <a:pt x="563" y="719"/>
                      <a:pt x="563" y="719"/>
                      <a:pt x="563" y="719"/>
                    </a:cubicBezTo>
                    <a:cubicBezTo>
                      <a:pt x="667" y="719"/>
                      <a:pt x="667" y="719"/>
                      <a:pt x="667" y="719"/>
                    </a:cubicBezTo>
                    <a:cubicBezTo>
                      <a:pt x="671" y="719"/>
                      <a:pt x="718" y="720"/>
                      <a:pt x="721" y="720"/>
                    </a:cubicBezTo>
                    <a:cubicBezTo>
                      <a:pt x="721" y="453"/>
                      <a:pt x="721" y="453"/>
                      <a:pt x="721" y="453"/>
                    </a:cubicBezTo>
                    <a:cubicBezTo>
                      <a:pt x="721" y="450"/>
                      <a:pt x="721" y="448"/>
                      <a:pt x="721" y="446"/>
                    </a:cubicBezTo>
                    <a:cubicBezTo>
                      <a:pt x="721" y="446"/>
                      <a:pt x="721" y="446"/>
                      <a:pt x="721" y="446"/>
                    </a:cubicBezTo>
                    <a:cubicBezTo>
                      <a:pt x="721" y="446"/>
                      <a:pt x="721" y="446"/>
                      <a:pt x="721" y="446"/>
                    </a:cubicBezTo>
                    <a:cubicBezTo>
                      <a:pt x="721" y="447"/>
                      <a:pt x="721" y="447"/>
                      <a:pt x="722" y="448"/>
                    </a:cubicBezTo>
                    <a:cubicBezTo>
                      <a:pt x="722" y="447"/>
                      <a:pt x="722" y="447"/>
                      <a:pt x="722" y="446"/>
                    </a:cubicBezTo>
                    <a:cubicBezTo>
                      <a:pt x="722" y="446"/>
                      <a:pt x="722" y="446"/>
                      <a:pt x="722" y="446"/>
                    </a:cubicBezTo>
                    <a:cubicBezTo>
                      <a:pt x="722" y="446"/>
                      <a:pt x="722" y="446"/>
                      <a:pt x="722" y="446"/>
                    </a:cubicBezTo>
                    <a:cubicBezTo>
                      <a:pt x="724" y="425"/>
                      <a:pt x="736" y="412"/>
                      <a:pt x="753" y="412"/>
                    </a:cubicBezTo>
                    <a:cubicBezTo>
                      <a:pt x="758" y="412"/>
                      <a:pt x="765" y="413"/>
                      <a:pt x="771" y="417"/>
                    </a:cubicBezTo>
                    <a:cubicBezTo>
                      <a:pt x="771" y="417"/>
                      <a:pt x="816" y="439"/>
                      <a:pt x="839" y="439"/>
                    </a:cubicBezTo>
                    <a:cubicBezTo>
                      <a:pt x="882" y="439"/>
                      <a:pt x="917" y="399"/>
                      <a:pt x="917" y="351"/>
                    </a:cubicBezTo>
                    <a:cubicBezTo>
                      <a:pt x="917" y="302"/>
                      <a:pt x="882" y="263"/>
                      <a:pt x="839" y="263"/>
                    </a:cubicBezTo>
                    <a:cubicBezTo>
                      <a:pt x="816" y="263"/>
                      <a:pt x="771" y="285"/>
                      <a:pt x="771" y="285"/>
                    </a:cubicBezTo>
                    <a:cubicBezTo>
                      <a:pt x="765" y="288"/>
                      <a:pt x="758" y="289"/>
                      <a:pt x="753" y="289"/>
                    </a:cubicBezTo>
                    <a:cubicBezTo>
                      <a:pt x="736" y="289"/>
                      <a:pt x="723" y="276"/>
                      <a:pt x="722" y="253"/>
                    </a:cubicBezTo>
                    <a:cubicBezTo>
                      <a:pt x="721" y="253"/>
                      <a:pt x="721" y="253"/>
                      <a:pt x="721" y="253"/>
                    </a:cubicBezTo>
                    <a:cubicBezTo>
                      <a:pt x="721" y="248"/>
                      <a:pt x="721" y="248"/>
                      <a:pt x="721" y="248"/>
                    </a:cubicBezTo>
                    <a:cubicBezTo>
                      <a:pt x="721" y="0"/>
                      <a:pt x="721" y="0"/>
                      <a:pt x="721" y="0"/>
                    </a:cubicBezTo>
                    <a:cubicBezTo>
                      <a:pt x="674" y="0"/>
                      <a:pt x="674" y="0"/>
                      <a:pt x="674" y="0"/>
                    </a:cubicBezTo>
                    <a:cubicBezTo>
                      <a:pt x="674" y="0"/>
                      <a:pt x="674" y="0"/>
                      <a:pt x="674" y="0"/>
                    </a:cubicBezTo>
                    <a:cubicBezTo>
                      <a:pt x="454" y="0"/>
                      <a:pt x="454" y="0"/>
                      <a:pt x="454" y="0"/>
                    </a:cubicBezTo>
                    <a:cubicBezTo>
                      <a:pt x="451" y="0"/>
                      <a:pt x="449" y="0"/>
                      <a:pt x="447" y="0"/>
                    </a:cubicBezTo>
                    <a:cubicBezTo>
                      <a:pt x="448" y="0"/>
                      <a:pt x="448" y="0"/>
                      <a:pt x="449" y="0"/>
                    </a:cubicBezTo>
                    <a:cubicBezTo>
                      <a:pt x="449" y="0"/>
                      <a:pt x="448" y="0"/>
                      <a:pt x="448" y="0"/>
                    </a:cubicBezTo>
                    <a:cubicBezTo>
                      <a:pt x="449" y="0"/>
                      <a:pt x="449" y="0"/>
                      <a:pt x="450" y="0"/>
                    </a:cubicBezTo>
                    <a:cubicBezTo>
                      <a:pt x="450" y="0"/>
                      <a:pt x="449" y="0"/>
                      <a:pt x="449" y="0"/>
                    </a:cubicBezTo>
                    <a:cubicBezTo>
                      <a:pt x="420" y="2"/>
                      <a:pt x="406" y="24"/>
                      <a:pt x="419" y="49"/>
                    </a:cubicBezTo>
                    <a:cubicBezTo>
                      <a:pt x="419" y="49"/>
                      <a:pt x="441" y="94"/>
                      <a:pt x="441" y="117"/>
                    </a:cubicBezTo>
                    <a:cubicBezTo>
                      <a:pt x="441" y="160"/>
                      <a:pt x="401" y="196"/>
                      <a:pt x="353" y="196"/>
                    </a:cubicBezTo>
                    <a:cubicBezTo>
                      <a:pt x="304" y="196"/>
                      <a:pt x="265" y="160"/>
                      <a:pt x="265" y="117"/>
                    </a:cubicBezTo>
                    <a:cubicBezTo>
                      <a:pt x="265" y="94"/>
                      <a:pt x="287" y="49"/>
                      <a:pt x="287" y="49"/>
                    </a:cubicBezTo>
                    <a:cubicBezTo>
                      <a:pt x="299" y="24"/>
                      <a:pt x="286" y="2"/>
                      <a:pt x="256" y="0"/>
                    </a:cubicBezTo>
                  </a:path>
                </a:pathLst>
              </a:custGeom>
              <a:solidFill>
                <a:srgbClr val="70AD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uk-UA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6" name="Freeform 20"/>
            <p:cNvSpPr>
              <a:spLocks noChangeArrowheads="1"/>
            </p:cNvSpPr>
            <p:nvPr/>
          </p:nvSpPr>
          <p:spPr bwMode="auto">
            <a:xfrm>
              <a:off x="2165" y="1443"/>
              <a:ext cx="194" cy="155"/>
            </a:xfrm>
            <a:custGeom>
              <a:avLst/>
              <a:gdLst>
                <a:gd name="T0" fmla="*/ 206398 w 21600"/>
                <a:gd name="T1" fmla="*/ 165105 h 21600"/>
                <a:gd name="T2" fmla="*/ 206398 w 21600"/>
                <a:gd name="T3" fmla="*/ 165105 h 21600"/>
                <a:gd name="T4" fmla="*/ 206398 w 21600"/>
                <a:gd name="T5" fmla="*/ 165105 h 21600"/>
                <a:gd name="T6" fmla="*/ 206398 w 21600"/>
                <a:gd name="T7" fmla="*/ 16510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599" y="760"/>
                    <a:pt x="21599" y="1048"/>
                  </a:cubicBezTo>
                  <a:lnTo>
                    <a:pt x="21599" y="16238"/>
                  </a:lnTo>
                  <a:cubicBezTo>
                    <a:pt x="21599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599"/>
                    <a:pt x="16197" y="21599"/>
                  </a:cubicBezTo>
                  <a:cubicBezTo>
                    <a:pt x="15705" y="21599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9000" y="17274"/>
                  </a:lnTo>
                  <a:lnTo>
                    <a:pt x="9000" y="17369"/>
                  </a:lnTo>
                  <a:cubicBezTo>
                    <a:pt x="9000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599"/>
                    <a:pt x="5402" y="21599"/>
                  </a:cubicBezTo>
                  <a:cubicBezTo>
                    <a:pt x="4910" y="21599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0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lnTo>
                    <a:pt x="6791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60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uk-UA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7" name="Freeform 21"/>
            <p:cNvSpPr>
              <a:spLocks noChangeArrowheads="1"/>
            </p:cNvSpPr>
            <p:nvPr/>
          </p:nvSpPr>
          <p:spPr bwMode="auto">
            <a:xfrm>
              <a:off x="3430" y="2777"/>
              <a:ext cx="156" cy="156"/>
            </a:xfrm>
            <a:custGeom>
              <a:avLst/>
              <a:gdLst>
                <a:gd name="T0" fmla="*/ 166178 w 21600"/>
                <a:gd name="T1" fmla="*/ 166163 h 21600"/>
                <a:gd name="T2" fmla="*/ 166178 w 21600"/>
                <a:gd name="T3" fmla="*/ 166163 h 21600"/>
                <a:gd name="T4" fmla="*/ 166178 w 21600"/>
                <a:gd name="T5" fmla="*/ 166163 h 21600"/>
                <a:gd name="T6" fmla="*/ 166178 w 21600"/>
                <a:gd name="T7" fmla="*/ 16616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2" y="0"/>
                  </a:moveTo>
                  <a:cubicBezTo>
                    <a:pt x="12101" y="0"/>
                    <a:pt x="13398" y="296"/>
                    <a:pt x="14685" y="897"/>
                  </a:cubicBezTo>
                  <a:cubicBezTo>
                    <a:pt x="15972" y="1496"/>
                    <a:pt x="17128" y="2309"/>
                    <a:pt x="18152" y="3337"/>
                  </a:cubicBezTo>
                  <a:cubicBezTo>
                    <a:pt x="19173" y="4365"/>
                    <a:pt x="20002" y="5565"/>
                    <a:pt x="20642" y="6941"/>
                  </a:cubicBezTo>
                  <a:cubicBezTo>
                    <a:pt x="21277" y="8313"/>
                    <a:pt x="21599" y="9784"/>
                    <a:pt x="21599" y="11354"/>
                  </a:cubicBezTo>
                  <a:cubicBezTo>
                    <a:pt x="21599" y="12995"/>
                    <a:pt x="21305" y="14571"/>
                    <a:pt x="20722" y="16085"/>
                  </a:cubicBezTo>
                  <a:lnTo>
                    <a:pt x="20416" y="16895"/>
                  </a:lnTo>
                  <a:lnTo>
                    <a:pt x="18455" y="17245"/>
                  </a:lnTo>
                  <a:cubicBezTo>
                    <a:pt x="18253" y="18183"/>
                    <a:pt x="17836" y="18965"/>
                    <a:pt x="17210" y="19589"/>
                  </a:cubicBezTo>
                  <a:cubicBezTo>
                    <a:pt x="16584" y="20207"/>
                    <a:pt x="15843" y="20521"/>
                    <a:pt x="14996" y="20521"/>
                  </a:cubicBezTo>
                  <a:lnTo>
                    <a:pt x="14996" y="21074"/>
                  </a:lnTo>
                  <a:cubicBezTo>
                    <a:pt x="14996" y="21218"/>
                    <a:pt x="14953" y="21343"/>
                    <a:pt x="14862" y="21447"/>
                  </a:cubicBezTo>
                  <a:cubicBezTo>
                    <a:pt x="14770" y="21549"/>
                    <a:pt x="14664" y="21599"/>
                    <a:pt x="14534" y="21599"/>
                  </a:cubicBezTo>
                  <a:lnTo>
                    <a:pt x="13633" y="21599"/>
                  </a:lnTo>
                  <a:cubicBezTo>
                    <a:pt x="13513" y="21599"/>
                    <a:pt x="13407" y="21549"/>
                    <a:pt x="13322" y="21447"/>
                  </a:cubicBezTo>
                  <a:cubicBezTo>
                    <a:pt x="13238" y="21343"/>
                    <a:pt x="13193" y="21218"/>
                    <a:pt x="13193" y="21074"/>
                  </a:cubicBezTo>
                  <a:lnTo>
                    <a:pt x="13193" y="11354"/>
                  </a:lnTo>
                  <a:cubicBezTo>
                    <a:pt x="13193" y="11210"/>
                    <a:pt x="13238" y="11081"/>
                    <a:pt x="13322" y="10970"/>
                  </a:cubicBezTo>
                  <a:cubicBezTo>
                    <a:pt x="13407" y="10857"/>
                    <a:pt x="13513" y="10798"/>
                    <a:pt x="13633" y="10798"/>
                  </a:cubicBezTo>
                  <a:lnTo>
                    <a:pt x="14534" y="10798"/>
                  </a:lnTo>
                  <a:cubicBezTo>
                    <a:pt x="14654" y="10798"/>
                    <a:pt x="14763" y="10857"/>
                    <a:pt x="14857" y="10970"/>
                  </a:cubicBezTo>
                  <a:cubicBezTo>
                    <a:pt x="14949" y="11081"/>
                    <a:pt x="14996" y="11210"/>
                    <a:pt x="14996" y="11354"/>
                  </a:cubicBezTo>
                  <a:lnTo>
                    <a:pt x="14996" y="11880"/>
                  </a:lnTo>
                  <a:cubicBezTo>
                    <a:pt x="15655" y="11880"/>
                    <a:pt x="16262" y="12077"/>
                    <a:pt x="16810" y="12476"/>
                  </a:cubicBezTo>
                  <a:cubicBezTo>
                    <a:pt x="17359" y="12874"/>
                    <a:pt x="17787" y="13396"/>
                    <a:pt x="18095" y="14046"/>
                  </a:cubicBezTo>
                  <a:lnTo>
                    <a:pt x="18533" y="13947"/>
                  </a:lnTo>
                  <a:cubicBezTo>
                    <a:pt x="18782" y="13136"/>
                    <a:pt x="18900" y="12272"/>
                    <a:pt x="18893" y="11354"/>
                  </a:cubicBezTo>
                  <a:cubicBezTo>
                    <a:pt x="18893" y="10228"/>
                    <a:pt x="18648" y="9177"/>
                    <a:pt x="18156" y="8194"/>
                  </a:cubicBezTo>
                  <a:cubicBezTo>
                    <a:pt x="17665" y="7220"/>
                    <a:pt x="17024" y="6362"/>
                    <a:pt x="16238" y="5622"/>
                  </a:cubicBezTo>
                  <a:cubicBezTo>
                    <a:pt x="15455" y="4882"/>
                    <a:pt x="14584" y="4300"/>
                    <a:pt x="13621" y="3877"/>
                  </a:cubicBezTo>
                  <a:cubicBezTo>
                    <a:pt x="12659" y="3456"/>
                    <a:pt x="11717" y="3241"/>
                    <a:pt x="10792" y="3241"/>
                  </a:cubicBezTo>
                  <a:cubicBezTo>
                    <a:pt x="9868" y="3241"/>
                    <a:pt x="8929" y="3456"/>
                    <a:pt x="7971" y="3877"/>
                  </a:cubicBezTo>
                  <a:cubicBezTo>
                    <a:pt x="7015" y="4300"/>
                    <a:pt x="6140" y="4879"/>
                    <a:pt x="5358" y="5608"/>
                  </a:cubicBezTo>
                  <a:cubicBezTo>
                    <a:pt x="4572" y="6336"/>
                    <a:pt x="3934" y="7198"/>
                    <a:pt x="3443" y="8183"/>
                  </a:cubicBezTo>
                  <a:cubicBezTo>
                    <a:pt x="2951" y="9171"/>
                    <a:pt x="2704" y="10219"/>
                    <a:pt x="2704" y="11329"/>
                  </a:cubicBezTo>
                  <a:cubicBezTo>
                    <a:pt x="2704" y="12267"/>
                    <a:pt x="2824" y="13136"/>
                    <a:pt x="3066" y="13947"/>
                  </a:cubicBezTo>
                  <a:lnTo>
                    <a:pt x="3504" y="14046"/>
                  </a:lnTo>
                  <a:cubicBezTo>
                    <a:pt x="3812" y="13396"/>
                    <a:pt x="4240" y="12874"/>
                    <a:pt x="4789" y="12476"/>
                  </a:cubicBezTo>
                  <a:cubicBezTo>
                    <a:pt x="5337" y="12077"/>
                    <a:pt x="5942" y="11880"/>
                    <a:pt x="6603" y="11880"/>
                  </a:cubicBezTo>
                  <a:lnTo>
                    <a:pt x="6603" y="11354"/>
                  </a:lnTo>
                  <a:cubicBezTo>
                    <a:pt x="6603" y="11210"/>
                    <a:pt x="6646" y="11081"/>
                    <a:pt x="6737" y="10970"/>
                  </a:cubicBezTo>
                  <a:cubicBezTo>
                    <a:pt x="6827" y="10857"/>
                    <a:pt x="6935" y="10798"/>
                    <a:pt x="7065" y="10798"/>
                  </a:cubicBezTo>
                  <a:lnTo>
                    <a:pt x="7966" y="10798"/>
                  </a:lnTo>
                  <a:cubicBezTo>
                    <a:pt x="8086" y="10798"/>
                    <a:pt x="8187" y="10857"/>
                    <a:pt x="8270" y="10970"/>
                  </a:cubicBezTo>
                  <a:cubicBezTo>
                    <a:pt x="8352" y="11081"/>
                    <a:pt x="8392" y="11210"/>
                    <a:pt x="8392" y="11354"/>
                  </a:cubicBezTo>
                  <a:lnTo>
                    <a:pt x="8392" y="21074"/>
                  </a:lnTo>
                  <a:cubicBezTo>
                    <a:pt x="8392" y="21218"/>
                    <a:pt x="8352" y="21343"/>
                    <a:pt x="8270" y="21447"/>
                  </a:cubicBezTo>
                  <a:cubicBezTo>
                    <a:pt x="8187" y="21549"/>
                    <a:pt x="8086" y="21599"/>
                    <a:pt x="7966" y="21599"/>
                  </a:cubicBezTo>
                  <a:lnTo>
                    <a:pt x="7065" y="21599"/>
                  </a:lnTo>
                  <a:cubicBezTo>
                    <a:pt x="6945" y="21599"/>
                    <a:pt x="6836" y="21549"/>
                    <a:pt x="6742" y="21447"/>
                  </a:cubicBezTo>
                  <a:cubicBezTo>
                    <a:pt x="6650" y="21343"/>
                    <a:pt x="6603" y="21218"/>
                    <a:pt x="6603" y="21074"/>
                  </a:cubicBezTo>
                  <a:lnTo>
                    <a:pt x="6603" y="20521"/>
                  </a:lnTo>
                  <a:cubicBezTo>
                    <a:pt x="6189" y="20521"/>
                    <a:pt x="5789" y="20436"/>
                    <a:pt x="5403" y="20270"/>
                  </a:cubicBezTo>
                  <a:cubicBezTo>
                    <a:pt x="5015" y="20103"/>
                    <a:pt x="4671" y="19877"/>
                    <a:pt x="4370" y="19589"/>
                  </a:cubicBezTo>
                  <a:cubicBezTo>
                    <a:pt x="4073" y="19298"/>
                    <a:pt x="3814" y="18956"/>
                    <a:pt x="3598" y="18558"/>
                  </a:cubicBezTo>
                  <a:cubicBezTo>
                    <a:pt x="3388" y="18163"/>
                    <a:pt x="3233" y="17725"/>
                    <a:pt x="3144" y="17245"/>
                  </a:cubicBezTo>
                  <a:lnTo>
                    <a:pt x="1172" y="16895"/>
                  </a:lnTo>
                  <a:lnTo>
                    <a:pt x="877" y="16085"/>
                  </a:lnTo>
                  <a:cubicBezTo>
                    <a:pt x="294" y="14571"/>
                    <a:pt x="0" y="12987"/>
                    <a:pt x="0" y="11326"/>
                  </a:cubicBezTo>
                  <a:cubicBezTo>
                    <a:pt x="0" y="9776"/>
                    <a:pt x="320" y="8310"/>
                    <a:pt x="957" y="6938"/>
                  </a:cubicBezTo>
                  <a:cubicBezTo>
                    <a:pt x="1595" y="5563"/>
                    <a:pt x="2426" y="4363"/>
                    <a:pt x="3447" y="3335"/>
                  </a:cubicBezTo>
                  <a:cubicBezTo>
                    <a:pt x="4469" y="2307"/>
                    <a:pt x="5622" y="1493"/>
                    <a:pt x="6909" y="895"/>
                  </a:cubicBezTo>
                  <a:cubicBezTo>
                    <a:pt x="8192" y="296"/>
                    <a:pt x="9486" y="0"/>
                    <a:pt x="107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uk-UA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8" name="Freeform 22"/>
            <p:cNvSpPr>
              <a:spLocks noChangeArrowheads="1"/>
            </p:cNvSpPr>
            <p:nvPr/>
          </p:nvSpPr>
          <p:spPr bwMode="auto">
            <a:xfrm>
              <a:off x="2823" y="1411"/>
              <a:ext cx="122" cy="193"/>
            </a:xfrm>
            <a:custGeom>
              <a:avLst/>
              <a:gdLst>
                <a:gd name="T0" fmla="*/ 64342400 w 657"/>
                <a:gd name="T1" fmla="*/ 150100024 h 1032"/>
                <a:gd name="T2" fmla="*/ 52773380 w 657"/>
                <a:gd name="T3" fmla="*/ 163413991 h 1032"/>
                <a:gd name="T4" fmla="*/ 39619944 w 657"/>
                <a:gd name="T5" fmla="*/ 150100024 h 1032"/>
                <a:gd name="T6" fmla="*/ 70998538 w 657"/>
                <a:gd name="T7" fmla="*/ 145186413 h 1032"/>
                <a:gd name="T8" fmla="*/ 31378992 w 657"/>
                <a:gd name="T9" fmla="*/ 132030899 h 1032"/>
                <a:gd name="T10" fmla="*/ 103962344 w 657"/>
                <a:gd name="T11" fmla="*/ 52780510 h 1032"/>
                <a:gd name="T12" fmla="*/ 89065255 w 657"/>
                <a:gd name="T13" fmla="*/ 89077213 h 1032"/>
                <a:gd name="T14" fmla="*/ 84152372 w 657"/>
                <a:gd name="T15" fmla="*/ 100647807 h 1032"/>
                <a:gd name="T16" fmla="*/ 79239490 w 657"/>
                <a:gd name="T17" fmla="*/ 112218401 h 1032"/>
                <a:gd name="T18" fmla="*/ 79239490 w 657"/>
                <a:gd name="T19" fmla="*/ 115546694 h 1032"/>
                <a:gd name="T20" fmla="*/ 26307668 w 657"/>
                <a:gd name="T21" fmla="*/ 125373916 h 1032"/>
                <a:gd name="T22" fmla="*/ 24722855 w 657"/>
                <a:gd name="T23" fmla="*/ 112218401 h 1032"/>
                <a:gd name="T24" fmla="*/ 21394786 w 657"/>
                <a:gd name="T25" fmla="*/ 100647807 h 1032"/>
                <a:gd name="T26" fmla="*/ 14738648 w 657"/>
                <a:gd name="T27" fmla="*/ 87492293 h 1032"/>
                <a:gd name="T28" fmla="*/ 0 w 657"/>
                <a:gd name="T29" fmla="*/ 52780510 h 1032"/>
                <a:gd name="T30" fmla="*/ 52773380 w 657"/>
                <a:gd name="T31" fmla="*/ 0 h 1032"/>
                <a:gd name="T32" fmla="*/ 103962344 w 657"/>
                <a:gd name="T33" fmla="*/ 52780510 h 1032"/>
                <a:gd name="T34" fmla="*/ 80824303 w 657"/>
                <a:gd name="T35" fmla="*/ 24726109 h 1032"/>
                <a:gd name="T36" fmla="*/ 24722855 w 657"/>
                <a:gd name="T37" fmla="*/ 24726109 h 1032"/>
                <a:gd name="T38" fmla="*/ 23138041 w 657"/>
                <a:gd name="T39" fmla="*/ 79091539 h 1032"/>
                <a:gd name="T40" fmla="*/ 26307668 w 657"/>
                <a:gd name="T41" fmla="*/ 85748920 h 1032"/>
                <a:gd name="T42" fmla="*/ 36291875 w 657"/>
                <a:gd name="T43" fmla="*/ 105561418 h 1032"/>
                <a:gd name="T44" fmla="*/ 67670469 w 657"/>
                <a:gd name="T45" fmla="*/ 113803321 h 1032"/>
                <a:gd name="T46" fmla="*/ 72583352 w 657"/>
                <a:gd name="T47" fmla="*/ 95734196 h 1032"/>
                <a:gd name="T48" fmla="*/ 80824303 w 657"/>
                <a:gd name="T49" fmla="*/ 82420229 h 1032"/>
                <a:gd name="T50" fmla="*/ 92393324 w 657"/>
                <a:gd name="T51" fmla="*/ 52780510 h 1032"/>
                <a:gd name="T52" fmla="*/ 56101449 w 657"/>
                <a:gd name="T53" fmla="*/ 56109201 h 1032"/>
                <a:gd name="T54" fmla="*/ 47860497 w 657"/>
                <a:gd name="T55" fmla="*/ 56109201 h 1032"/>
                <a:gd name="T56" fmla="*/ 37876689 w 657"/>
                <a:gd name="T57" fmla="*/ 56109201 h 1032"/>
                <a:gd name="T58" fmla="*/ 39619944 w 657"/>
                <a:gd name="T59" fmla="*/ 79091539 h 1032"/>
                <a:gd name="T60" fmla="*/ 47860497 w 657"/>
                <a:gd name="T61" fmla="*/ 79091539 h 1032"/>
                <a:gd name="T62" fmla="*/ 57686263 w 657"/>
                <a:gd name="T63" fmla="*/ 79091539 h 1032"/>
                <a:gd name="T64" fmla="*/ 65927214 w 657"/>
                <a:gd name="T65" fmla="*/ 79091539 h 1032"/>
                <a:gd name="T66" fmla="*/ 67670469 w 657"/>
                <a:gd name="T67" fmla="*/ 56109201 h 1032"/>
                <a:gd name="T68" fmla="*/ 61014331 w 657"/>
                <a:gd name="T69" fmla="*/ 65936024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uk-UA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9" name="Freeform 23"/>
            <p:cNvSpPr>
              <a:spLocks noChangeArrowheads="1"/>
            </p:cNvSpPr>
            <p:nvPr/>
          </p:nvSpPr>
          <p:spPr bwMode="auto">
            <a:xfrm>
              <a:off x="2806" y="2013"/>
              <a:ext cx="173" cy="190"/>
            </a:xfrm>
            <a:custGeom>
              <a:avLst/>
              <a:gdLst>
                <a:gd name="T0" fmla="*/ 184171 w 21600"/>
                <a:gd name="T1" fmla="*/ 202147 h 21600"/>
                <a:gd name="T2" fmla="*/ 184171 w 21600"/>
                <a:gd name="T3" fmla="*/ 202147 h 21600"/>
                <a:gd name="T4" fmla="*/ 184171 w 21600"/>
                <a:gd name="T5" fmla="*/ 202147 h 21600"/>
                <a:gd name="T6" fmla="*/ 184171 w 21600"/>
                <a:gd name="T7" fmla="*/ 2021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uk-UA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0" name="Freeform 24"/>
            <p:cNvSpPr>
              <a:spLocks noChangeArrowheads="1"/>
            </p:cNvSpPr>
            <p:nvPr/>
          </p:nvSpPr>
          <p:spPr bwMode="auto">
            <a:xfrm>
              <a:off x="2165" y="2080"/>
              <a:ext cx="175" cy="155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T0" fmla="*/ 9 256 1"/>
                <a:gd name="T1" fmla="*/ 0 256 1"/>
                <a:gd name="G4" fmla="+- 0 T0 T1"/>
                <a:gd name="G5" fmla="sin 213 G4"/>
                <a:gd name="T2" fmla="*/ 0 256 1"/>
                <a:gd name="T3" fmla="*/ 0 256 1"/>
                <a:gd name="G6" fmla="+- 0 T2 T3"/>
                <a:gd name="G7" fmla="sin 213 G6"/>
                <a:gd name="T4" fmla="*/ 18 256 1"/>
                <a:gd name="T5" fmla="*/ 0 256 1"/>
                <a:gd name="G8" fmla="+- 0 T4 T5"/>
                <a:gd name="G9" fmla="sin 230 G8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8193 0 0"/>
                <a:gd name="G30" fmla="+- 1 0 0"/>
                <a:gd name="G31" fmla="+- 1 0 0"/>
                <a:gd name="G32" fmla="+- 1 0 0"/>
                <a:gd name="G33" fmla="+- 1 0 0"/>
                <a:gd name="G34" fmla="*/ 1 27809 57600"/>
                <a:gd name="G35" fmla="*/ 1 48365 11520"/>
                <a:gd name="G36" fmla="*/ G35 1 180"/>
                <a:gd name="G37" fmla="*/ G34 1 G36"/>
                <a:gd name="G38" fmla="+- 51177 0 0"/>
                <a:gd name="G39" fmla="+- 1509 0 0"/>
                <a:gd name="G40" fmla="+- 32768 0 0"/>
                <a:gd name="G41" fmla="+- 31915 0 0"/>
                <a:gd name="G42" fmla="*/ 1 14547 2"/>
                <a:gd name="G43" fmla="+- 57822 0 0"/>
                <a:gd name="G44" fmla="+- 57822 0 0"/>
                <a:gd name="G45" fmla="+- 63847 0 0"/>
                <a:gd name="G46" fmla="+- 11977 0 0"/>
                <a:gd name="G47" fmla="+- 11977 0 0"/>
                <a:gd name="G48" fmla="+- 32109 0 0"/>
                <a:gd name="G49" fmla="+- 32109 0 0"/>
                <a:gd name="G50" fmla="+- 4 0 0"/>
                <a:gd name="G51" fmla="+- 4 0 0"/>
                <a:gd name="G52" fmla="+- 59515 0 0"/>
                <a:gd name="G53" fmla="*/ 1 30353 2"/>
                <a:gd name="G54" fmla="+- 51177 0 0"/>
                <a:gd name="G55" fmla="+- 25 0 0"/>
                <a:gd name="T6" fmla="*/ 364493 w 461"/>
                <a:gd name="T7" fmla="*/ 171967 h 409"/>
                <a:gd name="T8" fmla="*/ 364493 w 461"/>
                <a:gd name="T9" fmla="*/ 171967 h 409"/>
                <a:gd name="T10" fmla="*/ 199623 w 461"/>
                <a:gd name="T11" fmla="*/ 13725 h 409"/>
                <a:gd name="T12" fmla="*/ 171336 w 461"/>
                <a:gd name="T13" fmla="*/ 13725 h 409"/>
                <a:gd name="T14" fmla="*/ 7274 w 461"/>
                <a:gd name="T15" fmla="*/ 171967 h 409"/>
                <a:gd name="T16" fmla="*/ 14547 w 461"/>
                <a:gd name="T17" fmla="*/ 185692 h 409"/>
                <a:gd name="T18" fmla="*/ 50108 w 461"/>
                <a:gd name="T19" fmla="*/ 185692 h 409"/>
                <a:gd name="T20" fmla="*/ 50108 w 461"/>
                <a:gd name="T21" fmla="*/ 314869 h 409"/>
                <a:gd name="T22" fmla="*/ 63847 w 461"/>
                <a:gd name="T23" fmla="*/ 329402 h 409"/>
                <a:gd name="T24" fmla="*/ 143049 w 461"/>
                <a:gd name="T25" fmla="*/ 329402 h 409"/>
                <a:gd name="T26" fmla="*/ 143049 w 461"/>
                <a:gd name="T27" fmla="*/ 200225 h 409"/>
                <a:gd name="T28" fmla="*/ 228717 w 461"/>
                <a:gd name="T29" fmla="*/ 200225 h 409"/>
                <a:gd name="T30" fmla="*/ 228717 w 461"/>
                <a:gd name="T31" fmla="*/ 329402 h 409"/>
                <a:gd name="T32" fmla="*/ 307920 w 461"/>
                <a:gd name="T33" fmla="*/ 329402 h 409"/>
                <a:gd name="T34" fmla="*/ 321659 w 461"/>
                <a:gd name="T35" fmla="*/ 314869 h 409"/>
                <a:gd name="T36" fmla="*/ 321659 w 461"/>
                <a:gd name="T37" fmla="*/ 185692 h 409"/>
                <a:gd name="T38" fmla="*/ 358028 w 461"/>
                <a:gd name="T39" fmla="*/ 185692 h 409"/>
                <a:gd name="T40" fmla="*/ 364493 w 461"/>
                <a:gd name="T41" fmla="*/ 171967 h 409"/>
              </a:gdLst>
              <a:ahLst/>
              <a:cxnLst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1" h="409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uk-UA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1" name="Freeform 25"/>
            <p:cNvSpPr>
              <a:spLocks noChangeArrowheads="1"/>
            </p:cNvSpPr>
            <p:nvPr/>
          </p:nvSpPr>
          <p:spPr bwMode="auto">
            <a:xfrm>
              <a:off x="3422" y="1428"/>
              <a:ext cx="154" cy="170"/>
            </a:xfrm>
            <a:custGeom>
              <a:avLst/>
              <a:gdLst>
                <a:gd name="T0" fmla="*/ 164053 w 21483"/>
                <a:gd name="T1" fmla="*/ 180981 h 21600"/>
                <a:gd name="T2" fmla="*/ 164053 w 21483"/>
                <a:gd name="T3" fmla="*/ 180981 h 21600"/>
                <a:gd name="T4" fmla="*/ 164053 w 21483"/>
                <a:gd name="T5" fmla="*/ 180981 h 21600"/>
                <a:gd name="T6" fmla="*/ 164053 w 21483"/>
                <a:gd name="T7" fmla="*/ 18098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uk-UA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2" name="Freeform 26"/>
            <p:cNvSpPr>
              <a:spLocks noChangeArrowheads="1"/>
            </p:cNvSpPr>
            <p:nvPr/>
          </p:nvSpPr>
          <p:spPr bwMode="auto">
            <a:xfrm>
              <a:off x="2172" y="2763"/>
              <a:ext cx="152" cy="167"/>
            </a:xfrm>
            <a:custGeom>
              <a:avLst/>
              <a:gdLst>
                <a:gd name="T0" fmla="*/ 161944 w 21600"/>
                <a:gd name="T1" fmla="*/ 177805 h 21600"/>
                <a:gd name="T2" fmla="*/ 161944 w 21600"/>
                <a:gd name="T3" fmla="*/ 177805 h 21600"/>
                <a:gd name="T4" fmla="*/ 161944 w 21600"/>
                <a:gd name="T5" fmla="*/ 177805 h 21600"/>
                <a:gd name="T6" fmla="*/ 161944 w 21600"/>
                <a:gd name="T7" fmla="*/ 17780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uk-UA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3" name="Freeform 27"/>
            <p:cNvSpPr>
              <a:spLocks noChangeArrowheads="1"/>
            </p:cNvSpPr>
            <p:nvPr/>
          </p:nvSpPr>
          <p:spPr bwMode="auto">
            <a:xfrm>
              <a:off x="3447" y="2090"/>
              <a:ext cx="155" cy="185"/>
            </a:xfrm>
            <a:custGeom>
              <a:avLst/>
              <a:gdLst>
                <a:gd name="T0" fmla="*/ 110732 w 449768"/>
                <a:gd name="T1" fmla="*/ 227173 h 538305"/>
                <a:gd name="T2" fmla="*/ 111895 w 449768"/>
                <a:gd name="T3" fmla="*/ 233060 h 538305"/>
                <a:gd name="T4" fmla="*/ 73045 w 449768"/>
                <a:gd name="T5" fmla="*/ 283090 h 538305"/>
                <a:gd name="T6" fmla="*/ 64797 w 449768"/>
                <a:gd name="T7" fmla="*/ 277501 h 538305"/>
                <a:gd name="T8" fmla="*/ 103380 w 449768"/>
                <a:gd name="T9" fmla="*/ 227473 h 538305"/>
                <a:gd name="T10" fmla="*/ 110732 w 449768"/>
                <a:gd name="T11" fmla="*/ 227173 h 538305"/>
                <a:gd name="T12" fmla="*/ 84978 w 449768"/>
                <a:gd name="T13" fmla="*/ 207288 h 538305"/>
                <a:gd name="T14" fmla="*/ 86009 w 449768"/>
                <a:gd name="T15" fmla="*/ 213022 h 538305"/>
                <a:gd name="T16" fmla="*/ 27754 w 449768"/>
                <a:gd name="T17" fmla="*/ 287807 h 538305"/>
                <a:gd name="T18" fmla="*/ 22169 w 449768"/>
                <a:gd name="T19" fmla="*/ 282238 h 538305"/>
                <a:gd name="T20" fmla="*/ 77763 w 449768"/>
                <a:gd name="T21" fmla="*/ 207718 h 538305"/>
                <a:gd name="T22" fmla="*/ 84978 w 449768"/>
                <a:gd name="T23" fmla="*/ 207288 h 538305"/>
                <a:gd name="T24" fmla="*/ 60099 w 449768"/>
                <a:gd name="T25" fmla="*/ 187787 h 538305"/>
                <a:gd name="T26" fmla="*/ 61030 w 449768"/>
                <a:gd name="T27" fmla="*/ 194738 h 538305"/>
                <a:gd name="T28" fmla="*/ 22181 w 449768"/>
                <a:gd name="T29" fmla="*/ 244261 h 538305"/>
                <a:gd name="T30" fmla="*/ 13932 w 449768"/>
                <a:gd name="T31" fmla="*/ 238700 h 538305"/>
                <a:gd name="T32" fmla="*/ 52781 w 449768"/>
                <a:gd name="T33" fmla="*/ 189177 h 538305"/>
                <a:gd name="T34" fmla="*/ 60099 w 449768"/>
                <a:gd name="T35" fmla="*/ 187787 h 538305"/>
                <a:gd name="T36" fmla="*/ 154269 w 449768"/>
                <a:gd name="T37" fmla="*/ 82241 h 538305"/>
                <a:gd name="T38" fmla="*/ 140057 w 449768"/>
                <a:gd name="T39" fmla="*/ 88772 h 538305"/>
                <a:gd name="T40" fmla="*/ 137121 w 449768"/>
                <a:gd name="T41" fmla="*/ 94370 h 538305"/>
                <a:gd name="T42" fmla="*/ 148332 w 449768"/>
                <a:gd name="T43" fmla="*/ 124760 h 538305"/>
                <a:gd name="T44" fmla="*/ 176090 w 449768"/>
                <a:gd name="T45" fmla="*/ 122094 h 538305"/>
                <a:gd name="T46" fmla="*/ 179025 w 449768"/>
                <a:gd name="T47" fmla="*/ 116496 h 538305"/>
                <a:gd name="T48" fmla="*/ 170484 w 449768"/>
                <a:gd name="T49" fmla="*/ 86106 h 538305"/>
                <a:gd name="T50" fmla="*/ 154269 w 449768"/>
                <a:gd name="T51" fmla="*/ 82241 h 538305"/>
                <a:gd name="T52" fmla="*/ 234543 w 449768"/>
                <a:gd name="T53" fmla="*/ 0 h 538305"/>
                <a:gd name="T54" fmla="*/ 237213 w 449768"/>
                <a:gd name="T55" fmla="*/ 0 h 538305"/>
                <a:gd name="T56" fmla="*/ 240148 w 449768"/>
                <a:gd name="T57" fmla="*/ 2666 h 538305"/>
                <a:gd name="T58" fmla="*/ 240148 w 449768"/>
                <a:gd name="T59" fmla="*/ 5332 h 538305"/>
                <a:gd name="T60" fmla="*/ 240148 w 449768"/>
                <a:gd name="T61" fmla="*/ 10930 h 538305"/>
                <a:gd name="T62" fmla="*/ 240148 w 449768"/>
                <a:gd name="T63" fmla="*/ 24792 h 538305"/>
                <a:gd name="T64" fmla="*/ 237213 w 449768"/>
                <a:gd name="T65" fmla="*/ 55449 h 538305"/>
                <a:gd name="T66" fmla="*/ 237213 w 449768"/>
                <a:gd name="T67" fmla="*/ 61047 h 538305"/>
                <a:gd name="T68" fmla="*/ 234543 w 449768"/>
                <a:gd name="T69" fmla="*/ 71977 h 538305"/>
                <a:gd name="T70" fmla="*/ 226002 w 449768"/>
                <a:gd name="T71" fmla="*/ 94370 h 538305"/>
                <a:gd name="T72" fmla="*/ 189969 w 449768"/>
                <a:gd name="T73" fmla="*/ 155417 h 538305"/>
                <a:gd name="T74" fmla="*/ 184631 w 449768"/>
                <a:gd name="T75" fmla="*/ 174877 h 538305"/>
                <a:gd name="T76" fmla="*/ 148332 w 449768"/>
                <a:gd name="T77" fmla="*/ 271912 h 538305"/>
                <a:gd name="T78" fmla="*/ 140057 w 449768"/>
                <a:gd name="T79" fmla="*/ 266314 h 538305"/>
                <a:gd name="T80" fmla="*/ 9271 w 449768"/>
                <a:gd name="T81" fmla="*/ 166613 h 538305"/>
                <a:gd name="T82" fmla="*/ 997 w 449768"/>
                <a:gd name="T83" fmla="*/ 155417 h 538305"/>
                <a:gd name="T84" fmla="*/ 87209 w 449768"/>
                <a:gd name="T85" fmla="*/ 99968 h 538305"/>
                <a:gd name="T86" fmla="*/ 103757 w 449768"/>
                <a:gd name="T87" fmla="*/ 88772 h 538305"/>
                <a:gd name="T88" fmla="*/ 167816 w 449768"/>
                <a:gd name="T89" fmla="*/ 27724 h 538305"/>
                <a:gd name="T90" fmla="*/ 215059 w 449768"/>
                <a:gd name="T91" fmla="*/ 5332 h 538305"/>
                <a:gd name="T92" fmla="*/ 228938 w 449768"/>
                <a:gd name="T93" fmla="*/ 2666 h 538305"/>
                <a:gd name="T94" fmla="*/ 234543 w 449768"/>
                <a:gd name="T95" fmla="*/ 0 h 538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uk-UA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4" name="Freeform 28"/>
            <p:cNvSpPr>
              <a:spLocks noChangeArrowheads="1"/>
            </p:cNvSpPr>
            <p:nvPr/>
          </p:nvSpPr>
          <p:spPr bwMode="auto">
            <a:xfrm>
              <a:off x="2816" y="2788"/>
              <a:ext cx="138" cy="15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+- 1 0 0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T0" fmla="*/ 147125 w 21376"/>
                <a:gd name="T1" fmla="*/ 161930 h 21600"/>
                <a:gd name="T2" fmla="*/ 147125 w 21376"/>
                <a:gd name="T3" fmla="*/ 161930 h 21600"/>
                <a:gd name="T4" fmla="*/ 147125 w 21376"/>
                <a:gd name="T5" fmla="*/ 161930 h 21600"/>
                <a:gd name="T6" fmla="*/ 147125 w 21376"/>
                <a:gd name="T7" fmla="*/ 16193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uk-UA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2718" y="2225"/>
              <a:ext cx="335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US" altLang="uk-UA" sz="900" b="1">
                  <a:solidFill>
                    <a:srgbClr val="FFFFFF"/>
                  </a:solidFill>
                  <a:latin typeface="Calibri Light" panose="020F0302020204030204" pitchFamily="34" charset="0"/>
                  <a:cs typeface="Lato Regular" charset="0"/>
                </a:rPr>
                <a:t>Success</a:t>
              </a:r>
            </a:p>
          </p:txBody>
        </p:sp>
      </p:grpSp>
      <p:sp>
        <p:nvSpPr>
          <p:cNvPr id="35" name="Скругленный прямоугольник 4"/>
          <p:cNvSpPr txBox="1"/>
          <p:nvPr/>
        </p:nvSpPr>
        <p:spPr>
          <a:xfrm>
            <a:off x="1030967" y="1569960"/>
            <a:ext cx="2431792" cy="16403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0" tIns="88900" rIns="88900" bIns="8890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Переваги з</a:t>
            </a:r>
            <a:r>
              <a:rPr lang="uk-UA" sz="32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мішаного навчання</a:t>
            </a:r>
            <a:endParaRPr lang="uk-UA" sz="3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2772"/>
            <a:ext cx="12192001" cy="695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44146" y="-26641"/>
            <a:ext cx="5347854" cy="6954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831273" y="1262305"/>
            <a:ext cx="3063817" cy="2501529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699062" y="4221654"/>
            <a:ext cx="2671763" cy="2706687"/>
            <a:chOff x="2038" y="1335"/>
            <a:chExt cx="1683" cy="1705"/>
          </a:xfrm>
        </p:grpSpPr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2038" y="1335"/>
              <a:ext cx="1683" cy="1705"/>
              <a:chOff x="2038" y="1335"/>
              <a:chExt cx="1683" cy="1705"/>
            </a:xfrm>
          </p:grpSpPr>
          <p:sp>
            <p:nvSpPr>
              <p:cNvPr id="26" name="Freeform 11"/>
              <p:cNvSpPr>
                <a:spLocks noChangeArrowheads="1"/>
              </p:cNvSpPr>
              <p:nvPr/>
            </p:nvSpPr>
            <p:spPr bwMode="auto">
              <a:xfrm>
                <a:off x="2046" y="1339"/>
                <a:ext cx="549" cy="430"/>
              </a:xfrm>
              <a:custGeom>
                <a:avLst/>
                <a:gdLst>
                  <a:gd name="T0" fmla="*/ 915440 w 917"/>
                  <a:gd name="T1" fmla="*/ 0 h 719"/>
                  <a:gd name="T2" fmla="*/ 846877 w 917"/>
                  <a:gd name="T3" fmla="*/ 0 h 719"/>
                  <a:gd name="T4" fmla="*/ 714830 w 917"/>
                  <a:gd name="T5" fmla="*/ 0 h 719"/>
                  <a:gd name="T6" fmla="*/ 714830 w 917"/>
                  <a:gd name="T7" fmla="*/ 0 h 719"/>
                  <a:gd name="T8" fmla="*/ 577705 w 917"/>
                  <a:gd name="T9" fmla="*/ 0 h 719"/>
                  <a:gd name="T10" fmla="*/ 325038 w 917"/>
                  <a:gd name="T11" fmla="*/ 0 h 719"/>
                  <a:gd name="T12" fmla="*/ 326308 w 917"/>
                  <a:gd name="T13" fmla="*/ 0 h 719"/>
                  <a:gd name="T14" fmla="*/ 325038 w 917"/>
                  <a:gd name="T15" fmla="*/ 0 h 719"/>
                  <a:gd name="T16" fmla="*/ 317420 w 917"/>
                  <a:gd name="T17" fmla="*/ 0 h 719"/>
                  <a:gd name="T18" fmla="*/ 57136 w 917"/>
                  <a:gd name="T19" fmla="*/ 0 h 719"/>
                  <a:gd name="T20" fmla="*/ 2539 w 917"/>
                  <a:gd name="T21" fmla="*/ 0 h 719"/>
                  <a:gd name="T22" fmla="*/ 2539 w 917"/>
                  <a:gd name="T23" fmla="*/ 338785 h 719"/>
                  <a:gd name="T24" fmla="*/ 2539 w 917"/>
                  <a:gd name="T25" fmla="*/ 343860 h 719"/>
                  <a:gd name="T26" fmla="*/ 2539 w 917"/>
                  <a:gd name="T27" fmla="*/ 343860 h 719"/>
                  <a:gd name="T28" fmla="*/ 2539 w 917"/>
                  <a:gd name="T29" fmla="*/ 597632 h 719"/>
                  <a:gd name="T30" fmla="*/ 2539 w 917"/>
                  <a:gd name="T31" fmla="*/ 912308 h 719"/>
                  <a:gd name="T32" fmla="*/ 203149 w 917"/>
                  <a:gd name="T33" fmla="*/ 912308 h 719"/>
                  <a:gd name="T34" fmla="*/ 316150 w 917"/>
                  <a:gd name="T35" fmla="*/ 912308 h 719"/>
                  <a:gd name="T36" fmla="*/ 322499 w 917"/>
                  <a:gd name="T37" fmla="*/ 912308 h 719"/>
                  <a:gd name="T38" fmla="*/ 325038 w 917"/>
                  <a:gd name="T39" fmla="*/ 912308 h 719"/>
                  <a:gd name="T40" fmla="*/ 363129 w 917"/>
                  <a:gd name="T41" fmla="*/ 850134 h 719"/>
                  <a:gd name="T42" fmla="*/ 335196 w 917"/>
                  <a:gd name="T43" fmla="*/ 763852 h 719"/>
                  <a:gd name="T44" fmla="*/ 446928 w 917"/>
                  <a:gd name="T45" fmla="*/ 663612 h 719"/>
                  <a:gd name="T46" fmla="*/ 558659 w 917"/>
                  <a:gd name="T47" fmla="*/ 763852 h 719"/>
                  <a:gd name="T48" fmla="*/ 530726 w 917"/>
                  <a:gd name="T49" fmla="*/ 850134 h 719"/>
                  <a:gd name="T50" fmla="*/ 570087 w 917"/>
                  <a:gd name="T51" fmla="*/ 912308 h 719"/>
                  <a:gd name="T52" fmla="*/ 571356 w 917"/>
                  <a:gd name="T53" fmla="*/ 912308 h 719"/>
                  <a:gd name="T54" fmla="*/ 567547 w 917"/>
                  <a:gd name="T55" fmla="*/ 912308 h 719"/>
                  <a:gd name="T56" fmla="*/ 570087 w 917"/>
                  <a:gd name="T57" fmla="*/ 912308 h 719"/>
                  <a:gd name="T58" fmla="*/ 567547 w 917"/>
                  <a:gd name="T59" fmla="*/ 912308 h 719"/>
                  <a:gd name="T60" fmla="*/ 576435 w 917"/>
                  <a:gd name="T61" fmla="*/ 912308 h 719"/>
                  <a:gd name="T62" fmla="*/ 855765 w 917"/>
                  <a:gd name="T63" fmla="*/ 912308 h 719"/>
                  <a:gd name="T64" fmla="*/ 855765 w 917"/>
                  <a:gd name="T65" fmla="*/ 912308 h 719"/>
                  <a:gd name="T66" fmla="*/ 915440 w 917"/>
                  <a:gd name="T67" fmla="*/ 912308 h 719"/>
                  <a:gd name="T68" fmla="*/ 915440 w 917"/>
                  <a:gd name="T69" fmla="*/ 597632 h 719"/>
                  <a:gd name="T70" fmla="*/ 915440 w 917"/>
                  <a:gd name="T71" fmla="*/ 591287 h 719"/>
                  <a:gd name="T72" fmla="*/ 915440 w 917"/>
                  <a:gd name="T73" fmla="*/ 591287 h 719"/>
                  <a:gd name="T74" fmla="*/ 956069 w 917"/>
                  <a:gd name="T75" fmla="*/ 545608 h 719"/>
                  <a:gd name="T76" fmla="*/ 978924 w 917"/>
                  <a:gd name="T77" fmla="*/ 550684 h 719"/>
                  <a:gd name="T78" fmla="*/ 1065262 w 917"/>
                  <a:gd name="T79" fmla="*/ 579868 h 719"/>
                  <a:gd name="T80" fmla="*/ 1164297 w 917"/>
                  <a:gd name="T81" fmla="*/ 466939 h 719"/>
                  <a:gd name="T82" fmla="*/ 1065262 w 917"/>
                  <a:gd name="T83" fmla="*/ 355280 h 719"/>
                  <a:gd name="T84" fmla="*/ 978924 w 917"/>
                  <a:gd name="T85" fmla="*/ 383195 h 719"/>
                  <a:gd name="T86" fmla="*/ 956069 w 917"/>
                  <a:gd name="T87" fmla="*/ 389539 h 719"/>
                  <a:gd name="T88" fmla="*/ 915440 w 917"/>
                  <a:gd name="T89" fmla="*/ 346398 h 719"/>
                  <a:gd name="T90" fmla="*/ 916709 w 917"/>
                  <a:gd name="T91" fmla="*/ 346398 h 719"/>
                  <a:gd name="T92" fmla="*/ 915440 w 917"/>
                  <a:gd name="T93" fmla="*/ 346398 h 719"/>
                  <a:gd name="T94" fmla="*/ 915440 w 917"/>
                  <a:gd name="T95" fmla="*/ 343860 h 719"/>
                  <a:gd name="T96" fmla="*/ 915440 w 917"/>
                  <a:gd name="T97" fmla="*/ 346398 h 719"/>
                  <a:gd name="T98" fmla="*/ 915440 w 917"/>
                  <a:gd name="T99" fmla="*/ 346398 h 719"/>
                  <a:gd name="T100" fmla="*/ 915440 w 917"/>
                  <a:gd name="T101" fmla="*/ 346398 h 719"/>
                  <a:gd name="T102" fmla="*/ 915440 w 917"/>
                  <a:gd name="T103" fmla="*/ 338785 h 719"/>
                  <a:gd name="T104" fmla="*/ 915440 w 917"/>
                  <a:gd name="T105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17" h="719">
                    <a:moveTo>
                      <a:pt x="721" y="0"/>
                    </a:moveTo>
                    <a:cubicBezTo>
                      <a:pt x="717" y="0"/>
                      <a:pt x="671" y="0"/>
                      <a:pt x="667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55" y="0"/>
                      <a:pt x="455" y="0"/>
                      <a:pt x="455" y="0"/>
                    </a:cubicBezTo>
                    <a:cubicBezTo>
                      <a:pt x="455" y="0"/>
                      <a:pt x="289" y="0"/>
                      <a:pt x="256" y="0"/>
                    </a:cubicBezTo>
                    <a:cubicBezTo>
                      <a:pt x="257" y="0"/>
                      <a:pt x="257" y="0"/>
                      <a:pt x="257" y="0"/>
                    </a:cubicBezTo>
                    <a:cubicBezTo>
                      <a:pt x="257" y="0"/>
                      <a:pt x="256" y="0"/>
                      <a:pt x="256" y="0"/>
                    </a:cubicBezTo>
                    <a:cubicBezTo>
                      <a:pt x="253" y="0"/>
                      <a:pt x="251" y="0"/>
                      <a:pt x="2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9" y="0"/>
                      <a:pt x="2" y="0"/>
                      <a:pt x="2" y="0"/>
                    </a:cubicBezTo>
                    <a:cubicBezTo>
                      <a:pt x="2" y="267"/>
                      <a:pt x="2" y="267"/>
                      <a:pt x="2" y="267"/>
                    </a:cubicBezTo>
                    <a:cubicBezTo>
                      <a:pt x="2" y="269"/>
                      <a:pt x="2" y="271"/>
                      <a:pt x="2" y="271"/>
                    </a:cubicBezTo>
                    <a:cubicBezTo>
                      <a:pt x="2" y="271"/>
                      <a:pt x="2" y="271"/>
                      <a:pt x="2" y="271"/>
                    </a:cubicBezTo>
                    <a:cubicBezTo>
                      <a:pt x="0" y="301"/>
                      <a:pt x="2" y="471"/>
                      <a:pt x="2" y="471"/>
                    </a:cubicBezTo>
                    <a:cubicBezTo>
                      <a:pt x="2" y="719"/>
                      <a:pt x="2" y="719"/>
                      <a:pt x="2" y="719"/>
                    </a:cubicBezTo>
                    <a:cubicBezTo>
                      <a:pt x="160" y="719"/>
                      <a:pt x="160" y="719"/>
                      <a:pt x="160" y="719"/>
                    </a:cubicBezTo>
                    <a:cubicBezTo>
                      <a:pt x="249" y="719"/>
                      <a:pt x="249" y="719"/>
                      <a:pt x="249" y="719"/>
                    </a:cubicBezTo>
                    <a:cubicBezTo>
                      <a:pt x="254" y="719"/>
                      <a:pt x="254" y="719"/>
                      <a:pt x="254" y="719"/>
                    </a:cubicBezTo>
                    <a:cubicBezTo>
                      <a:pt x="255" y="719"/>
                      <a:pt x="255" y="719"/>
                      <a:pt x="256" y="719"/>
                    </a:cubicBezTo>
                    <a:cubicBezTo>
                      <a:pt x="285" y="717"/>
                      <a:pt x="299" y="695"/>
                      <a:pt x="286" y="670"/>
                    </a:cubicBezTo>
                    <a:cubicBezTo>
                      <a:pt x="286" y="670"/>
                      <a:pt x="264" y="625"/>
                      <a:pt x="264" y="602"/>
                    </a:cubicBezTo>
                    <a:cubicBezTo>
                      <a:pt x="264" y="559"/>
                      <a:pt x="304" y="523"/>
                      <a:pt x="352" y="523"/>
                    </a:cubicBezTo>
                    <a:cubicBezTo>
                      <a:pt x="401" y="523"/>
                      <a:pt x="440" y="559"/>
                      <a:pt x="440" y="602"/>
                    </a:cubicBezTo>
                    <a:cubicBezTo>
                      <a:pt x="440" y="625"/>
                      <a:pt x="418" y="670"/>
                      <a:pt x="418" y="670"/>
                    </a:cubicBezTo>
                    <a:cubicBezTo>
                      <a:pt x="406" y="695"/>
                      <a:pt x="419" y="717"/>
                      <a:pt x="449" y="719"/>
                    </a:cubicBezTo>
                    <a:cubicBezTo>
                      <a:pt x="450" y="719"/>
                      <a:pt x="450" y="719"/>
                      <a:pt x="450" y="719"/>
                    </a:cubicBezTo>
                    <a:cubicBezTo>
                      <a:pt x="449" y="719"/>
                      <a:pt x="448" y="719"/>
                      <a:pt x="447" y="719"/>
                    </a:cubicBezTo>
                    <a:cubicBezTo>
                      <a:pt x="448" y="719"/>
                      <a:pt x="448" y="719"/>
                      <a:pt x="449" y="719"/>
                    </a:cubicBezTo>
                    <a:cubicBezTo>
                      <a:pt x="448" y="719"/>
                      <a:pt x="447" y="719"/>
                      <a:pt x="447" y="719"/>
                    </a:cubicBezTo>
                    <a:cubicBezTo>
                      <a:pt x="448" y="719"/>
                      <a:pt x="450" y="719"/>
                      <a:pt x="454" y="719"/>
                    </a:cubicBezTo>
                    <a:cubicBezTo>
                      <a:pt x="674" y="719"/>
                      <a:pt x="674" y="719"/>
                      <a:pt x="674" y="719"/>
                    </a:cubicBezTo>
                    <a:cubicBezTo>
                      <a:pt x="674" y="719"/>
                      <a:pt x="674" y="719"/>
                      <a:pt x="674" y="719"/>
                    </a:cubicBezTo>
                    <a:cubicBezTo>
                      <a:pt x="721" y="719"/>
                      <a:pt x="721" y="719"/>
                      <a:pt x="721" y="719"/>
                    </a:cubicBezTo>
                    <a:cubicBezTo>
                      <a:pt x="721" y="471"/>
                      <a:pt x="721" y="471"/>
                      <a:pt x="721" y="471"/>
                    </a:cubicBezTo>
                    <a:cubicBezTo>
                      <a:pt x="721" y="466"/>
                      <a:pt x="721" y="466"/>
                      <a:pt x="721" y="466"/>
                    </a:cubicBezTo>
                    <a:cubicBezTo>
                      <a:pt x="721" y="466"/>
                      <a:pt x="721" y="466"/>
                      <a:pt x="721" y="466"/>
                    </a:cubicBezTo>
                    <a:cubicBezTo>
                      <a:pt x="723" y="443"/>
                      <a:pt x="735" y="430"/>
                      <a:pt x="753" y="430"/>
                    </a:cubicBezTo>
                    <a:cubicBezTo>
                      <a:pt x="758" y="430"/>
                      <a:pt x="764" y="431"/>
                      <a:pt x="771" y="434"/>
                    </a:cubicBezTo>
                    <a:cubicBezTo>
                      <a:pt x="771" y="434"/>
                      <a:pt x="816" y="457"/>
                      <a:pt x="839" y="457"/>
                    </a:cubicBezTo>
                    <a:cubicBezTo>
                      <a:pt x="882" y="457"/>
                      <a:pt x="917" y="417"/>
                      <a:pt x="917" y="368"/>
                    </a:cubicBezTo>
                    <a:cubicBezTo>
                      <a:pt x="917" y="320"/>
                      <a:pt x="882" y="280"/>
                      <a:pt x="839" y="280"/>
                    </a:cubicBezTo>
                    <a:cubicBezTo>
                      <a:pt x="816" y="280"/>
                      <a:pt x="771" y="302"/>
                      <a:pt x="771" y="302"/>
                    </a:cubicBezTo>
                    <a:cubicBezTo>
                      <a:pt x="764" y="306"/>
                      <a:pt x="758" y="307"/>
                      <a:pt x="753" y="307"/>
                    </a:cubicBezTo>
                    <a:cubicBezTo>
                      <a:pt x="736" y="307"/>
                      <a:pt x="724" y="294"/>
                      <a:pt x="721" y="273"/>
                    </a:cubicBezTo>
                    <a:cubicBezTo>
                      <a:pt x="722" y="273"/>
                      <a:pt x="722" y="273"/>
                      <a:pt x="722" y="273"/>
                    </a:cubicBezTo>
                    <a:cubicBezTo>
                      <a:pt x="721" y="273"/>
                      <a:pt x="721" y="273"/>
                      <a:pt x="721" y="273"/>
                    </a:cubicBezTo>
                    <a:cubicBezTo>
                      <a:pt x="721" y="272"/>
                      <a:pt x="721" y="272"/>
                      <a:pt x="721" y="271"/>
                    </a:cubicBezTo>
                    <a:cubicBezTo>
                      <a:pt x="721" y="272"/>
                      <a:pt x="721" y="272"/>
                      <a:pt x="721" y="273"/>
                    </a:cubicBezTo>
                    <a:cubicBezTo>
                      <a:pt x="721" y="273"/>
                      <a:pt x="721" y="273"/>
                      <a:pt x="721" y="273"/>
                    </a:cubicBezTo>
                    <a:cubicBezTo>
                      <a:pt x="721" y="273"/>
                      <a:pt x="721" y="273"/>
                      <a:pt x="721" y="273"/>
                    </a:cubicBezTo>
                    <a:cubicBezTo>
                      <a:pt x="721" y="272"/>
                      <a:pt x="721" y="269"/>
                      <a:pt x="721" y="267"/>
                    </a:cubicBezTo>
                    <a:cubicBezTo>
                      <a:pt x="721" y="0"/>
                      <a:pt x="721" y="0"/>
                      <a:pt x="721" y="0"/>
                    </a:cubicBezTo>
                  </a:path>
                </a:pathLst>
              </a:custGeom>
              <a:solidFill>
                <a:srgbClr val="5B9BD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uk-UA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" name="Freeform 12"/>
              <p:cNvSpPr>
                <a:spLocks noChangeArrowheads="1"/>
              </p:cNvSpPr>
              <p:nvPr/>
            </p:nvSpPr>
            <p:spPr bwMode="auto">
              <a:xfrm>
                <a:off x="3169" y="1340"/>
                <a:ext cx="548" cy="431"/>
              </a:xfrm>
              <a:custGeom>
                <a:avLst/>
                <a:gdLst>
                  <a:gd name="T0" fmla="*/ 248405 w 917"/>
                  <a:gd name="T1" fmla="*/ 0 h 719"/>
                  <a:gd name="T2" fmla="*/ 248405 w 917"/>
                  <a:gd name="T3" fmla="*/ 339571 h 719"/>
                  <a:gd name="T4" fmla="*/ 248405 w 917"/>
                  <a:gd name="T5" fmla="*/ 347202 h 719"/>
                  <a:gd name="T6" fmla="*/ 248405 w 917"/>
                  <a:gd name="T7" fmla="*/ 348474 h 719"/>
                  <a:gd name="T8" fmla="*/ 248405 w 917"/>
                  <a:gd name="T9" fmla="*/ 347202 h 719"/>
                  <a:gd name="T10" fmla="*/ 248405 w 917"/>
                  <a:gd name="T11" fmla="*/ 344658 h 719"/>
                  <a:gd name="T12" fmla="*/ 248405 w 917"/>
                  <a:gd name="T13" fmla="*/ 347202 h 719"/>
                  <a:gd name="T14" fmla="*/ 248405 w 917"/>
                  <a:gd name="T15" fmla="*/ 347202 h 719"/>
                  <a:gd name="T16" fmla="*/ 207849 w 917"/>
                  <a:gd name="T17" fmla="*/ 390443 h 719"/>
                  <a:gd name="T18" fmla="*/ 185036 w 917"/>
                  <a:gd name="T19" fmla="*/ 385356 h 719"/>
                  <a:gd name="T20" fmla="*/ 98855 w 917"/>
                  <a:gd name="T21" fmla="*/ 356105 h 719"/>
                  <a:gd name="T22" fmla="*/ 0 w 917"/>
                  <a:gd name="T23" fmla="*/ 469295 h 719"/>
                  <a:gd name="T24" fmla="*/ 98855 w 917"/>
                  <a:gd name="T25" fmla="*/ 581214 h 719"/>
                  <a:gd name="T26" fmla="*/ 185036 w 917"/>
                  <a:gd name="T27" fmla="*/ 553234 h 719"/>
                  <a:gd name="T28" fmla="*/ 209116 w 917"/>
                  <a:gd name="T29" fmla="*/ 546875 h 719"/>
                  <a:gd name="T30" fmla="*/ 248405 w 917"/>
                  <a:gd name="T31" fmla="*/ 592660 h 719"/>
                  <a:gd name="T32" fmla="*/ 248405 w 917"/>
                  <a:gd name="T33" fmla="*/ 592660 h 719"/>
                  <a:gd name="T34" fmla="*/ 248405 w 917"/>
                  <a:gd name="T35" fmla="*/ 599019 h 719"/>
                  <a:gd name="T36" fmla="*/ 248405 w 917"/>
                  <a:gd name="T37" fmla="*/ 914426 h 719"/>
                  <a:gd name="T38" fmla="*/ 307971 w 917"/>
                  <a:gd name="T39" fmla="*/ 914426 h 719"/>
                  <a:gd name="T40" fmla="*/ 307971 w 917"/>
                  <a:gd name="T41" fmla="*/ 914426 h 719"/>
                  <a:gd name="T42" fmla="*/ 586793 w 917"/>
                  <a:gd name="T43" fmla="*/ 914426 h 719"/>
                  <a:gd name="T44" fmla="*/ 595665 w 917"/>
                  <a:gd name="T45" fmla="*/ 914426 h 719"/>
                  <a:gd name="T46" fmla="*/ 593130 w 917"/>
                  <a:gd name="T47" fmla="*/ 914426 h 719"/>
                  <a:gd name="T48" fmla="*/ 595665 w 917"/>
                  <a:gd name="T49" fmla="*/ 914426 h 719"/>
                  <a:gd name="T50" fmla="*/ 591863 w 917"/>
                  <a:gd name="T51" fmla="*/ 914426 h 719"/>
                  <a:gd name="T52" fmla="*/ 593130 w 917"/>
                  <a:gd name="T53" fmla="*/ 914426 h 719"/>
                  <a:gd name="T54" fmla="*/ 632419 w 917"/>
                  <a:gd name="T55" fmla="*/ 852108 h 719"/>
                  <a:gd name="T56" fmla="*/ 604536 w 917"/>
                  <a:gd name="T57" fmla="*/ 765625 h 719"/>
                  <a:gd name="T58" fmla="*/ 716065 w 917"/>
                  <a:gd name="T59" fmla="*/ 666425 h 719"/>
                  <a:gd name="T60" fmla="*/ 827594 w 917"/>
                  <a:gd name="T61" fmla="*/ 765625 h 719"/>
                  <a:gd name="T62" fmla="*/ 799712 w 917"/>
                  <a:gd name="T63" fmla="*/ 852108 h 719"/>
                  <a:gd name="T64" fmla="*/ 837733 w 917"/>
                  <a:gd name="T65" fmla="*/ 914426 h 719"/>
                  <a:gd name="T66" fmla="*/ 840268 w 917"/>
                  <a:gd name="T67" fmla="*/ 914426 h 719"/>
                  <a:gd name="T68" fmla="*/ 846604 w 917"/>
                  <a:gd name="T69" fmla="*/ 914426 h 719"/>
                  <a:gd name="T70" fmla="*/ 959401 w 917"/>
                  <a:gd name="T71" fmla="*/ 914426 h 719"/>
                  <a:gd name="T72" fmla="*/ 1159645 w 917"/>
                  <a:gd name="T73" fmla="*/ 914426 h 719"/>
                  <a:gd name="T74" fmla="*/ 1159645 w 917"/>
                  <a:gd name="T75" fmla="*/ 599019 h 719"/>
                  <a:gd name="T76" fmla="*/ 1159645 w 917"/>
                  <a:gd name="T77" fmla="*/ 344658 h 719"/>
                  <a:gd name="T78" fmla="*/ 1159645 w 917"/>
                  <a:gd name="T79" fmla="*/ 344658 h 719"/>
                  <a:gd name="T80" fmla="*/ 1159645 w 917"/>
                  <a:gd name="T81" fmla="*/ 339571 h 719"/>
                  <a:gd name="T82" fmla="*/ 1159645 w 917"/>
                  <a:gd name="T83" fmla="*/ 0 h 719"/>
                  <a:gd name="T84" fmla="*/ 1105148 w 917"/>
                  <a:gd name="T85" fmla="*/ 0 h 719"/>
                  <a:gd name="T86" fmla="*/ 845337 w 917"/>
                  <a:gd name="T87" fmla="*/ 0 h 719"/>
                  <a:gd name="T88" fmla="*/ 837733 w 917"/>
                  <a:gd name="T89" fmla="*/ 0 h 719"/>
                  <a:gd name="T90" fmla="*/ 836465 w 917"/>
                  <a:gd name="T91" fmla="*/ 0 h 719"/>
                  <a:gd name="T92" fmla="*/ 837733 w 917"/>
                  <a:gd name="T93" fmla="*/ 0 h 719"/>
                  <a:gd name="T94" fmla="*/ 585526 w 917"/>
                  <a:gd name="T95" fmla="*/ 0 h 719"/>
                  <a:gd name="T96" fmla="*/ 448650 w 917"/>
                  <a:gd name="T97" fmla="*/ 0 h 719"/>
                  <a:gd name="T98" fmla="*/ 448650 w 917"/>
                  <a:gd name="T99" fmla="*/ 0 h 719"/>
                  <a:gd name="T100" fmla="*/ 316843 w 917"/>
                  <a:gd name="T101" fmla="*/ 0 h 719"/>
                  <a:gd name="T102" fmla="*/ 248405 w 917"/>
                  <a:gd name="T103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17" h="719">
                    <a:moveTo>
                      <a:pt x="196" y="0"/>
                    </a:moveTo>
                    <a:cubicBezTo>
                      <a:pt x="196" y="267"/>
                      <a:pt x="196" y="267"/>
                      <a:pt x="196" y="267"/>
                    </a:cubicBezTo>
                    <a:cubicBezTo>
                      <a:pt x="196" y="270"/>
                      <a:pt x="196" y="272"/>
                      <a:pt x="196" y="273"/>
                    </a:cubicBezTo>
                    <a:cubicBezTo>
                      <a:pt x="196" y="274"/>
                      <a:pt x="196" y="274"/>
                      <a:pt x="196" y="274"/>
                    </a:cubicBezTo>
                    <a:cubicBezTo>
                      <a:pt x="196" y="273"/>
                      <a:pt x="196" y="273"/>
                      <a:pt x="196" y="273"/>
                    </a:cubicBezTo>
                    <a:cubicBezTo>
                      <a:pt x="196" y="272"/>
                      <a:pt x="196" y="272"/>
                      <a:pt x="196" y="271"/>
                    </a:cubicBezTo>
                    <a:cubicBezTo>
                      <a:pt x="196" y="272"/>
                      <a:pt x="196" y="272"/>
                      <a:pt x="196" y="273"/>
                    </a:cubicBezTo>
                    <a:cubicBezTo>
                      <a:pt x="196" y="273"/>
                      <a:pt x="196" y="273"/>
                      <a:pt x="196" y="273"/>
                    </a:cubicBezTo>
                    <a:cubicBezTo>
                      <a:pt x="193" y="294"/>
                      <a:pt x="181" y="307"/>
                      <a:pt x="164" y="307"/>
                    </a:cubicBezTo>
                    <a:cubicBezTo>
                      <a:pt x="159" y="307"/>
                      <a:pt x="153" y="306"/>
                      <a:pt x="146" y="303"/>
                    </a:cubicBezTo>
                    <a:cubicBezTo>
                      <a:pt x="146" y="303"/>
                      <a:pt x="101" y="280"/>
                      <a:pt x="78" y="280"/>
                    </a:cubicBezTo>
                    <a:cubicBezTo>
                      <a:pt x="35" y="280"/>
                      <a:pt x="0" y="320"/>
                      <a:pt x="0" y="369"/>
                    </a:cubicBezTo>
                    <a:cubicBezTo>
                      <a:pt x="0" y="417"/>
                      <a:pt x="35" y="457"/>
                      <a:pt x="78" y="457"/>
                    </a:cubicBezTo>
                    <a:cubicBezTo>
                      <a:pt x="101" y="457"/>
                      <a:pt x="146" y="435"/>
                      <a:pt x="146" y="435"/>
                    </a:cubicBezTo>
                    <a:cubicBezTo>
                      <a:pt x="153" y="431"/>
                      <a:pt x="159" y="430"/>
                      <a:pt x="165" y="430"/>
                    </a:cubicBezTo>
                    <a:cubicBezTo>
                      <a:pt x="182" y="430"/>
                      <a:pt x="194" y="443"/>
                      <a:pt x="196" y="466"/>
                    </a:cubicBezTo>
                    <a:cubicBezTo>
                      <a:pt x="196" y="466"/>
                      <a:pt x="196" y="466"/>
                      <a:pt x="196" y="466"/>
                    </a:cubicBezTo>
                    <a:cubicBezTo>
                      <a:pt x="196" y="471"/>
                      <a:pt x="196" y="471"/>
                      <a:pt x="196" y="471"/>
                    </a:cubicBezTo>
                    <a:cubicBezTo>
                      <a:pt x="196" y="719"/>
                      <a:pt x="196" y="719"/>
                      <a:pt x="196" y="719"/>
                    </a:cubicBezTo>
                    <a:cubicBezTo>
                      <a:pt x="243" y="719"/>
                      <a:pt x="243" y="719"/>
                      <a:pt x="243" y="719"/>
                    </a:cubicBezTo>
                    <a:cubicBezTo>
                      <a:pt x="243" y="719"/>
                      <a:pt x="243" y="719"/>
                      <a:pt x="243" y="719"/>
                    </a:cubicBezTo>
                    <a:cubicBezTo>
                      <a:pt x="463" y="719"/>
                      <a:pt x="463" y="719"/>
                      <a:pt x="463" y="719"/>
                    </a:cubicBezTo>
                    <a:cubicBezTo>
                      <a:pt x="467" y="719"/>
                      <a:pt x="469" y="719"/>
                      <a:pt x="470" y="719"/>
                    </a:cubicBezTo>
                    <a:cubicBezTo>
                      <a:pt x="470" y="719"/>
                      <a:pt x="469" y="719"/>
                      <a:pt x="468" y="719"/>
                    </a:cubicBezTo>
                    <a:cubicBezTo>
                      <a:pt x="469" y="719"/>
                      <a:pt x="469" y="719"/>
                      <a:pt x="470" y="719"/>
                    </a:cubicBezTo>
                    <a:cubicBezTo>
                      <a:pt x="469" y="719"/>
                      <a:pt x="468" y="719"/>
                      <a:pt x="467" y="719"/>
                    </a:cubicBezTo>
                    <a:cubicBezTo>
                      <a:pt x="468" y="719"/>
                      <a:pt x="468" y="719"/>
                      <a:pt x="468" y="719"/>
                    </a:cubicBezTo>
                    <a:cubicBezTo>
                      <a:pt x="498" y="717"/>
                      <a:pt x="511" y="695"/>
                      <a:pt x="499" y="670"/>
                    </a:cubicBezTo>
                    <a:cubicBezTo>
                      <a:pt x="499" y="670"/>
                      <a:pt x="477" y="625"/>
                      <a:pt x="477" y="602"/>
                    </a:cubicBezTo>
                    <a:cubicBezTo>
                      <a:pt x="477" y="559"/>
                      <a:pt x="516" y="524"/>
                      <a:pt x="565" y="524"/>
                    </a:cubicBezTo>
                    <a:cubicBezTo>
                      <a:pt x="613" y="524"/>
                      <a:pt x="653" y="559"/>
                      <a:pt x="653" y="602"/>
                    </a:cubicBezTo>
                    <a:cubicBezTo>
                      <a:pt x="653" y="625"/>
                      <a:pt x="631" y="670"/>
                      <a:pt x="631" y="670"/>
                    </a:cubicBezTo>
                    <a:cubicBezTo>
                      <a:pt x="618" y="696"/>
                      <a:pt x="632" y="717"/>
                      <a:pt x="661" y="719"/>
                    </a:cubicBezTo>
                    <a:cubicBezTo>
                      <a:pt x="662" y="719"/>
                      <a:pt x="662" y="719"/>
                      <a:pt x="663" y="719"/>
                    </a:cubicBezTo>
                    <a:cubicBezTo>
                      <a:pt x="668" y="719"/>
                      <a:pt x="668" y="719"/>
                      <a:pt x="668" y="719"/>
                    </a:cubicBezTo>
                    <a:cubicBezTo>
                      <a:pt x="757" y="719"/>
                      <a:pt x="757" y="719"/>
                      <a:pt x="757" y="719"/>
                    </a:cubicBezTo>
                    <a:cubicBezTo>
                      <a:pt x="915" y="719"/>
                      <a:pt x="915" y="719"/>
                      <a:pt x="915" y="719"/>
                    </a:cubicBezTo>
                    <a:cubicBezTo>
                      <a:pt x="915" y="471"/>
                      <a:pt x="915" y="471"/>
                      <a:pt x="915" y="471"/>
                    </a:cubicBezTo>
                    <a:cubicBezTo>
                      <a:pt x="915" y="471"/>
                      <a:pt x="917" y="301"/>
                      <a:pt x="915" y="271"/>
                    </a:cubicBezTo>
                    <a:cubicBezTo>
                      <a:pt x="915" y="271"/>
                      <a:pt x="915" y="271"/>
                      <a:pt x="915" y="271"/>
                    </a:cubicBezTo>
                    <a:cubicBezTo>
                      <a:pt x="915" y="271"/>
                      <a:pt x="915" y="270"/>
                      <a:pt x="915" y="267"/>
                    </a:cubicBezTo>
                    <a:cubicBezTo>
                      <a:pt x="915" y="0"/>
                      <a:pt x="915" y="0"/>
                      <a:pt x="915" y="0"/>
                    </a:cubicBezTo>
                    <a:cubicBezTo>
                      <a:pt x="915" y="0"/>
                      <a:pt x="888" y="0"/>
                      <a:pt x="872" y="0"/>
                    </a:cubicBezTo>
                    <a:cubicBezTo>
                      <a:pt x="667" y="0"/>
                      <a:pt x="667" y="0"/>
                      <a:pt x="667" y="0"/>
                    </a:cubicBezTo>
                    <a:cubicBezTo>
                      <a:pt x="666" y="0"/>
                      <a:pt x="664" y="0"/>
                      <a:pt x="661" y="0"/>
                    </a:cubicBezTo>
                    <a:cubicBezTo>
                      <a:pt x="661" y="0"/>
                      <a:pt x="660" y="0"/>
                      <a:pt x="660" y="0"/>
                    </a:cubicBezTo>
                    <a:cubicBezTo>
                      <a:pt x="661" y="0"/>
                      <a:pt x="661" y="0"/>
                      <a:pt x="661" y="0"/>
                    </a:cubicBezTo>
                    <a:cubicBezTo>
                      <a:pt x="628" y="0"/>
                      <a:pt x="462" y="0"/>
                      <a:pt x="462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250" y="0"/>
                      <a:pt x="250" y="0"/>
                      <a:pt x="250" y="0"/>
                    </a:cubicBezTo>
                    <a:cubicBezTo>
                      <a:pt x="246" y="0"/>
                      <a:pt x="200" y="0"/>
                      <a:pt x="196" y="0"/>
                    </a:cubicBezTo>
                  </a:path>
                </a:pathLst>
              </a:custGeom>
              <a:solidFill>
                <a:srgbClr val="A5A5A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uk-UA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" name="Freeform 13"/>
              <p:cNvSpPr>
                <a:spLocks noChangeArrowheads="1"/>
              </p:cNvSpPr>
              <p:nvPr/>
            </p:nvSpPr>
            <p:spPr bwMode="auto">
              <a:xfrm>
                <a:off x="3282" y="1828"/>
                <a:ext cx="439" cy="679"/>
              </a:xfrm>
              <a:custGeom>
                <a:avLst/>
                <a:gdLst>
                  <a:gd name="T0" fmla="*/ 0 w 734"/>
                  <a:gd name="T1" fmla="*/ 854747 h 1135"/>
                  <a:gd name="T2" fmla="*/ 0 w 734"/>
                  <a:gd name="T3" fmla="*/ 854747 h 1135"/>
                  <a:gd name="T4" fmla="*/ 0 w 734"/>
                  <a:gd name="T5" fmla="*/ 854747 h 1135"/>
                  <a:gd name="T6" fmla="*/ 470795 w 734"/>
                  <a:gd name="T7" fmla="*/ 0 h 1135"/>
                  <a:gd name="T8" fmla="*/ 356586 w 734"/>
                  <a:gd name="T9" fmla="*/ 102722 h 1135"/>
                  <a:gd name="T10" fmla="*/ 384504 w 734"/>
                  <a:gd name="T11" fmla="*/ 190226 h 1135"/>
                  <a:gd name="T12" fmla="*/ 343896 w 734"/>
                  <a:gd name="T13" fmla="*/ 253634 h 1135"/>
                  <a:gd name="T14" fmla="*/ 337551 w 734"/>
                  <a:gd name="T15" fmla="*/ 254902 h 1135"/>
                  <a:gd name="T16" fmla="*/ 0 w 734"/>
                  <a:gd name="T17" fmla="*/ 254902 h 1135"/>
                  <a:gd name="T18" fmla="*/ 0 w 734"/>
                  <a:gd name="T19" fmla="*/ 324652 h 1135"/>
                  <a:gd name="T20" fmla="*/ 0 w 734"/>
                  <a:gd name="T21" fmla="*/ 459078 h 1135"/>
                  <a:gd name="T22" fmla="*/ 0 w 734"/>
                  <a:gd name="T23" fmla="*/ 459078 h 1135"/>
                  <a:gd name="T24" fmla="*/ 0 w 734"/>
                  <a:gd name="T25" fmla="*/ 547850 h 1135"/>
                  <a:gd name="T26" fmla="*/ 0 w 734"/>
                  <a:gd name="T27" fmla="*/ 599845 h 1135"/>
                  <a:gd name="T28" fmla="*/ 0 w 734"/>
                  <a:gd name="T29" fmla="*/ 606186 h 1135"/>
                  <a:gd name="T30" fmla="*/ 40608 w 734"/>
                  <a:gd name="T31" fmla="*/ 653108 h 1135"/>
                  <a:gd name="T32" fmla="*/ 64718 w 734"/>
                  <a:gd name="T33" fmla="*/ 646767 h 1135"/>
                  <a:gd name="T34" fmla="*/ 152279 w 734"/>
                  <a:gd name="T35" fmla="*/ 617599 h 1135"/>
                  <a:gd name="T36" fmla="*/ 253798 w 734"/>
                  <a:gd name="T37" fmla="*/ 731735 h 1135"/>
                  <a:gd name="T38" fmla="*/ 152279 w 734"/>
                  <a:gd name="T39" fmla="*/ 845870 h 1135"/>
                  <a:gd name="T40" fmla="*/ 64718 w 734"/>
                  <a:gd name="T41" fmla="*/ 817970 h 1135"/>
                  <a:gd name="T42" fmla="*/ 40608 w 734"/>
                  <a:gd name="T43" fmla="*/ 811629 h 1135"/>
                  <a:gd name="T44" fmla="*/ 0 w 734"/>
                  <a:gd name="T45" fmla="*/ 858552 h 1135"/>
                  <a:gd name="T46" fmla="*/ 0 w 734"/>
                  <a:gd name="T47" fmla="*/ 854747 h 1135"/>
                  <a:gd name="T48" fmla="*/ 0 w 734"/>
                  <a:gd name="T49" fmla="*/ 858552 h 1135"/>
                  <a:gd name="T50" fmla="*/ 0 w 734"/>
                  <a:gd name="T51" fmla="*/ 858552 h 1135"/>
                  <a:gd name="T52" fmla="*/ 0 w 734"/>
                  <a:gd name="T53" fmla="*/ 864893 h 1135"/>
                  <a:gd name="T54" fmla="*/ 0 w 734"/>
                  <a:gd name="T55" fmla="*/ 960005 h 1135"/>
                  <a:gd name="T56" fmla="*/ 0 w 734"/>
                  <a:gd name="T57" fmla="*/ 1129940 h 1135"/>
                  <a:gd name="T58" fmla="*/ 0 w 734"/>
                  <a:gd name="T59" fmla="*/ 1185740 h 1135"/>
                  <a:gd name="T60" fmla="*/ 337551 w 734"/>
                  <a:gd name="T61" fmla="*/ 1185740 h 1135"/>
                  <a:gd name="T62" fmla="*/ 343896 w 734"/>
                  <a:gd name="T63" fmla="*/ 1185740 h 1135"/>
                  <a:gd name="T64" fmla="*/ 384504 w 734"/>
                  <a:gd name="T65" fmla="*/ 1250417 h 1135"/>
                  <a:gd name="T66" fmla="*/ 356586 w 734"/>
                  <a:gd name="T67" fmla="*/ 1337920 h 1135"/>
                  <a:gd name="T68" fmla="*/ 469526 w 734"/>
                  <a:gd name="T69" fmla="*/ 1439374 h 1135"/>
                  <a:gd name="T70" fmla="*/ 583735 w 734"/>
                  <a:gd name="T71" fmla="*/ 1337920 h 1135"/>
                  <a:gd name="T72" fmla="*/ 555817 w 734"/>
                  <a:gd name="T73" fmla="*/ 1250417 h 1135"/>
                  <a:gd name="T74" fmla="*/ 596425 w 734"/>
                  <a:gd name="T75" fmla="*/ 1185740 h 1135"/>
                  <a:gd name="T76" fmla="*/ 593887 w 734"/>
                  <a:gd name="T77" fmla="*/ 1185740 h 1135"/>
                  <a:gd name="T78" fmla="*/ 601501 w 734"/>
                  <a:gd name="T79" fmla="*/ 1185740 h 1135"/>
                  <a:gd name="T80" fmla="*/ 931438 w 734"/>
                  <a:gd name="T81" fmla="*/ 1185740 h 1135"/>
                  <a:gd name="T82" fmla="*/ 931438 w 734"/>
                  <a:gd name="T83" fmla="*/ 981564 h 1135"/>
                  <a:gd name="T84" fmla="*/ 931438 w 734"/>
                  <a:gd name="T85" fmla="*/ 863624 h 1135"/>
                  <a:gd name="T86" fmla="*/ 931438 w 734"/>
                  <a:gd name="T87" fmla="*/ 608722 h 1135"/>
                  <a:gd name="T88" fmla="*/ 931438 w 734"/>
                  <a:gd name="T89" fmla="*/ 608722 h 1135"/>
                  <a:gd name="T90" fmla="*/ 931438 w 734"/>
                  <a:gd name="T91" fmla="*/ 606186 h 1135"/>
                  <a:gd name="T92" fmla="*/ 931438 w 734"/>
                  <a:gd name="T93" fmla="*/ 604918 h 1135"/>
                  <a:gd name="T94" fmla="*/ 931438 w 734"/>
                  <a:gd name="T95" fmla="*/ 598577 h 1135"/>
                  <a:gd name="T96" fmla="*/ 931438 w 734"/>
                  <a:gd name="T97" fmla="*/ 535168 h 1135"/>
                  <a:gd name="T98" fmla="*/ 931438 w 734"/>
                  <a:gd name="T99" fmla="*/ 315775 h 1135"/>
                  <a:gd name="T100" fmla="*/ 931438 w 734"/>
                  <a:gd name="T101" fmla="*/ 315775 h 1135"/>
                  <a:gd name="T102" fmla="*/ 931438 w 734"/>
                  <a:gd name="T103" fmla="*/ 254902 h 1135"/>
                  <a:gd name="T104" fmla="*/ 931438 w 734"/>
                  <a:gd name="T105" fmla="*/ 254902 h 1135"/>
                  <a:gd name="T106" fmla="*/ 602770 w 734"/>
                  <a:gd name="T107" fmla="*/ 254902 h 1135"/>
                  <a:gd name="T108" fmla="*/ 593887 w 734"/>
                  <a:gd name="T109" fmla="*/ 254902 h 1135"/>
                  <a:gd name="T110" fmla="*/ 596425 w 734"/>
                  <a:gd name="T111" fmla="*/ 253634 h 1135"/>
                  <a:gd name="T112" fmla="*/ 555817 w 734"/>
                  <a:gd name="T113" fmla="*/ 190226 h 1135"/>
                  <a:gd name="T114" fmla="*/ 583735 w 734"/>
                  <a:gd name="T115" fmla="*/ 102722 h 1135"/>
                  <a:gd name="T116" fmla="*/ 470795 w 734"/>
                  <a:gd name="T117" fmla="*/ 0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34" h="1135">
                    <a:moveTo>
                      <a:pt x="0" y="674"/>
                    </a:moveTo>
                    <a:cubicBezTo>
                      <a:pt x="0" y="674"/>
                      <a:pt x="0" y="674"/>
                      <a:pt x="0" y="674"/>
                    </a:cubicBezTo>
                    <a:cubicBezTo>
                      <a:pt x="0" y="674"/>
                      <a:pt x="0" y="674"/>
                      <a:pt x="0" y="674"/>
                    </a:cubicBezTo>
                    <a:moveTo>
                      <a:pt x="371" y="0"/>
                    </a:moveTo>
                    <a:cubicBezTo>
                      <a:pt x="321" y="0"/>
                      <a:pt x="281" y="36"/>
                      <a:pt x="281" y="81"/>
                    </a:cubicBezTo>
                    <a:cubicBezTo>
                      <a:pt x="281" y="104"/>
                      <a:pt x="303" y="150"/>
                      <a:pt x="303" y="150"/>
                    </a:cubicBezTo>
                    <a:cubicBezTo>
                      <a:pt x="316" y="176"/>
                      <a:pt x="302" y="198"/>
                      <a:pt x="271" y="200"/>
                    </a:cubicBezTo>
                    <a:cubicBezTo>
                      <a:pt x="266" y="201"/>
                      <a:pt x="266" y="201"/>
                      <a:pt x="266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1"/>
                      <a:pt x="0" y="252"/>
                      <a:pt x="0" y="256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432"/>
                      <a:pt x="0" y="432"/>
                      <a:pt x="0" y="432"/>
                    </a:cubicBezTo>
                    <a:cubicBezTo>
                      <a:pt x="0" y="473"/>
                      <a:pt x="0" y="473"/>
                      <a:pt x="0" y="473"/>
                    </a:cubicBezTo>
                    <a:cubicBezTo>
                      <a:pt x="0" y="475"/>
                      <a:pt x="0" y="476"/>
                      <a:pt x="0" y="478"/>
                    </a:cubicBezTo>
                    <a:cubicBezTo>
                      <a:pt x="2" y="501"/>
                      <a:pt x="14" y="515"/>
                      <a:pt x="32" y="515"/>
                    </a:cubicBezTo>
                    <a:cubicBezTo>
                      <a:pt x="38" y="515"/>
                      <a:pt x="44" y="513"/>
                      <a:pt x="51" y="510"/>
                    </a:cubicBezTo>
                    <a:cubicBezTo>
                      <a:pt x="51" y="510"/>
                      <a:pt x="97" y="487"/>
                      <a:pt x="120" y="487"/>
                    </a:cubicBezTo>
                    <a:cubicBezTo>
                      <a:pt x="164" y="487"/>
                      <a:pt x="200" y="528"/>
                      <a:pt x="200" y="577"/>
                    </a:cubicBezTo>
                    <a:cubicBezTo>
                      <a:pt x="200" y="627"/>
                      <a:pt x="164" y="667"/>
                      <a:pt x="120" y="667"/>
                    </a:cubicBezTo>
                    <a:cubicBezTo>
                      <a:pt x="97" y="667"/>
                      <a:pt x="51" y="645"/>
                      <a:pt x="51" y="645"/>
                    </a:cubicBezTo>
                    <a:cubicBezTo>
                      <a:pt x="44" y="641"/>
                      <a:pt x="38" y="640"/>
                      <a:pt x="32" y="640"/>
                    </a:cubicBezTo>
                    <a:cubicBezTo>
                      <a:pt x="14" y="640"/>
                      <a:pt x="1" y="654"/>
                      <a:pt x="0" y="677"/>
                    </a:cubicBezTo>
                    <a:cubicBezTo>
                      <a:pt x="0" y="676"/>
                      <a:pt x="0" y="675"/>
                      <a:pt x="0" y="674"/>
                    </a:cubicBezTo>
                    <a:cubicBezTo>
                      <a:pt x="0" y="675"/>
                      <a:pt x="0" y="676"/>
                      <a:pt x="0" y="677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682"/>
                      <a:pt x="0" y="682"/>
                      <a:pt x="0" y="682"/>
                    </a:cubicBezTo>
                    <a:cubicBezTo>
                      <a:pt x="0" y="757"/>
                      <a:pt x="0" y="757"/>
                      <a:pt x="0" y="757"/>
                    </a:cubicBezTo>
                    <a:cubicBezTo>
                      <a:pt x="0" y="891"/>
                      <a:pt x="0" y="891"/>
                      <a:pt x="0" y="891"/>
                    </a:cubicBezTo>
                    <a:cubicBezTo>
                      <a:pt x="0" y="907"/>
                      <a:pt x="0" y="935"/>
                      <a:pt x="0" y="935"/>
                    </a:cubicBezTo>
                    <a:cubicBezTo>
                      <a:pt x="266" y="935"/>
                      <a:pt x="266" y="935"/>
                      <a:pt x="266" y="935"/>
                    </a:cubicBezTo>
                    <a:cubicBezTo>
                      <a:pt x="271" y="935"/>
                      <a:pt x="271" y="935"/>
                      <a:pt x="271" y="935"/>
                    </a:cubicBezTo>
                    <a:cubicBezTo>
                      <a:pt x="302" y="937"/>
                      <a:pt x="316" y="959"/>
                      <a:pt x="303" y="986"/>
                    </a:cubicBezTo>
                    <a:cubicBezTo>
                      <a:pt x="303" y="986"/>
                      <a:pt x="281" y="1032"/>
                      <a:pt x="281" y="1055"/>
                    </a:cubicBezTo>
                    <a:cubicBezTo>
                      <a:pt x="281" y="1099"/>
                      <a:pt x="321" y="1135"/>
                      <a:pt x="370" y="1135"/>
                    </a:cubicBezTo>
                    <a:cubicBezTo>
                      <a:pt x="420" y="1135"/>
                      <a:pt x="460" y="1099"/>
                      <a:pt x="460" y="1055"/>
                    </a:cubicBezTo>
                    <a:cubicBezTo>
                      <a:pt x="460" y="1032"/>
                      <a:pt x="438" y="986"/>
                      <a:pt x="438" y="986"/>
                    </a:cubicBezTo>
                    <a:cubicBezTo>
                      <a:pt x="425" y="959"/>
                      <a:pt x="439" y="937"/>
                      <a:pt x="470" y="935"/>
                    </a:cubicBezTo>
                    <a:cubicBezTo>
                      <a:pt x="470" y="935"/>
                      <a:pt x="469" y="935"/>
                      <a:pt x="468" y="935"/>
                    </a:cubicBezTo>
                    <a:cubicBezTo>
                      <a:pt x="470" y="935"/>
                      <a:pt x="472" y="935"/>
                      <a:pt x="474" y="935"/>
                    </a:cubicBezTo>
                    <a:cubicBezTo>
                      <a:pt x="734" y="935"/>
                      <a:pt x="734" y="935"/>
                      <a:pt x="734" y="935"/>
                    </a:cubicBezTo>
                    <a:cubicBezTo>
                      <a:pt x="734" y="774"/>
                      <a:pt x="734" y="774"/>
                      <a:pt x="734" y="774"/>
                    </a:cubicBezTo>
                    <a:cubicBezTo>
                      <a:pt x="734" y="681"/>
                      <a:pt x="734" y="681"/>
                      <a:pt x="734" y="681"/>
                    </a:cubicBezTo>
                    <a:cubicBezTo>
                      <a:pt x="734" y="680"/>
                      <a:pt x="734" y="480"/>
                      <a:pt x="734" y="480"/>
                    </a:cubicBezTo>
                    <a:cubicBezTo>
                      <a:pt x="734" y="480"/>
                      <a:pt x="734" y="480"/>
                      <a:pt x="734" y="480"/>
                    </a:cubicBezTo>
                    <a:cubicBezTo>
                      <a:pt x="734" y="480"/>
                      <a:pt x="734" y="479"/>
                      <a:pt x="734" y="478"/>
                    </a:cubicBezTo>
                    <a:cubicBezTo>
                      <a:pt x="734" y="477"/>
                      <a:pt x="734" y="477"/>
                      <a:pt x="734" y="477"/>
                    </a:cubicBezTo>
                    <a:cubicBezTo>
                      <a:pt x="734" y="472"/>
                      <a:pt x="734" y="472"/>
                      <a:pt x="734" y="472"/>
                    </a:cubicBezTo>
                    <a:cubicBezTo>
                      <a:pt x="734" y="422"/>
                      <a:pt x="734" y="422"/>
                      <a:pt x="734" y="422"/>
                    </a:cubicBezTo>
                    <a:cubicBezTo>
                      <a:pt x="734" y="249"/>
                      <a:pt x="734" y="249"/>
                      <a:pt x="734" y="249"/>
                    </a:cubicBezTo>
                    <a:cubicBezTo>
                      <a:pt x="734" y="249"/>
                      <a:pt x="734" y="249"/>
                      <a:pt x="734" y="249"/>
                    </a:cubicBezTo>
                    <a:cubicBezTo>
                      <a:pt x="734" y="201"/>
                      <a:pt x="734" y="201"/>
                      <a:pt x="734" y="201"/>
                    </a:cubicBezTo>
                    <a:cubicBezTo>
                      <a:pt x="734" y="201"/>
                      <a:pt x="734" y="201"/>
                      <a:pt x="734" y="201"/>
                    </a:cubicBezTo>
                    <a:cubicBezTo>
                      <a:pt x="475" y="201"/>
                      <a:pt x="475" y="201"/>
                      <a:pt x="475" y="201"/>
                    </a:cubicBezTo>
                    <a:cubicBezTo>
                      <a:pt x="471" y="201"/>
                      <a:pt x="469" y="201"/>
                      <a:pt x="468" y="201"/>
                    </a:cubicBezTo>
                    <a:cubicBezTo>
                      <a:pt x="468" y="201"/>
                      <a:pt x="469" y="201"/>
                      <a:pt x="470" y="200"/>
                    </a:cubicBezTo>
                    <a:cubicBezTo>
                      <a:pt x="439" y="198"/>
                      <a:pt x="425" y="176"/>
                      <a:pt x="438" y="150"/>
                    </a:cubicBezTo>
                    <a:cubicBezTo>
                      <a:pt x="438" y="150"/>
                      <a:pt x="460" y="104"/>
                      <a:pt x="460" y="81"/>
                    </a:cubicBezTo>
                    <a:cubicBezTo>
                      <a:pt x="460" y="36"/>
                      <a:pt x="420" y="0"/>
                      <a:pt x="371" y="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uk-UA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" name="Freeform 14"/>
              <p:cNvSpPr>
                <a:spLocks noChangeArrowheads="1"/>
              </p:cNvSpPr>
              <p:nvPr/>
            </p:nvSpPr>
            <p:spPr bwMode="auto">
              <a:xfrm>
                <a:off x="2044" y="1829"/>
                <a:ext cx="443" cy="685"/>
              </a:xfrm>
              <a:custGeom>
                <a:avLst/>
                <a:gdLst>
                  <a:gd name="T0" fmla="*/ 0 w 740"/>
                  <a:gd name="T1" fmla="*/ 837735 h 1144"/>
                  <a:gd name="T2" fmla="*/ 0 w 740"/>
                  <a:gd name="T3" fmla="*/ 837735 h 1144"/>
                  <a:gd name="T4" fmla="*/ 0 w 740"/>
                  <a:gd name="T5" fmla="*/ 837735 h 1144"/>
                  <a:gd name="T6" fmla="*/ 939906 w 740"/>
                  <a:gd name="T7" fmla="*/ 590222 h 1144"/>
                  <a:gd name="T8" fmla="*/ 939906 w 740"/>
                  <a:gd name="T9" fmla="*/ 590222 h 1144"/>
                  <a:gd name="T10" fmla="*/ 939906 w 740"/>
                  <a:gd name="T11" fmla="*/ 590222 h 1144"/>
                  <a:gd name="T12" fmla="*/ 466143 w 740"/>
                  <a:gd name="T13" fmla="*/ 0 h 1144"/>
                  <a:gd name="T14" fmla="*/ 350560 w 740"/>
                  <a:gd name="T15" fmla="*/ 102813 h 1144"/>
                  <a:gd name="T16" fmla="*/ 379773 w 740"/>
                  <a:gd name="T17" fmla="*/ 191664 h 1144"/>
                  <a:gd name="T18" fmla="*/ 337858 w 740"/>
                  <a:gd name="T19" fmla="*/ 256398 h 1144"/>
                  <a:gd name="T20" fmla="*/ 340398 w 740"/>
                  <a:gd name="T21" fmla="*/ 256398 h 1144"/>
                  <a:gd name="T22" fmla="*/ 332778 w 740"/>
                  <a:gd name="T23" fmla="*/ 256398 h 1144"/>
                  <a:gd name="T24" fmla="*/ 0 w 740"/>
                  <a:gd name="T25" fmla="*/ 256398 h 1144"/>
                  <a:gd name="T26" fmla="*/ 0 w 740"/>
                  <a:gd name="T27" fmla="*/ 463293 h 1144"/>
                  <a:gd name="T28" fmla="*/ 0 w 740"/>
                  <a:gd name="T29" fmla="*/ 581337 h 1144"/>
                  <a:gd name="T30" fmla="*/ 0 w 740"/>
                  <a:gd name="T31" fmla="*/ 837735 h 1144"/>
                  <a:gd name="T32" fmla="*/ 0 w 740"/>
                  <a:gd name="T33" fmla="*/ 837735 h 1144"/>
                  <a:gd name="T34" fmla="*/ 0 w 740"/>
                  <a:gd name="T35" fmla="*/ 841543 h 1144"/>
                  <a:gd name="T36" fmla="*/ 0 w 740"/>
                  <a:gd name="T37" fmla="*/ 841543 h 1144"/>
                  <a:gd name="T38" fmla="*/ 0 w 740"/>
                  <a:gd name="T39" fmla="*/ 847889 h 1144"/>
                  <a:gd name="T40" fmla="*/ 0 w 740"/>
                  <a:gd name="T41" fmla="*/ 912623 h 1144"/>
                  <a:gd name="T42" fmla="*/ 0 w 740"/>
                  <a:gd name="T43" fmla="*/ 1134750 h 1144"/>
                  <a:gd name="T44" fmla="*/ 0 w 740"/>
                  <a:gd name="T45" fmla="*/ 1134750 h 1144"/>
                  <a:gd name="T46" fmla="*/ 0 w 740"/>
                  <a:gd name="T47" fmla="*/ 1195676 h 1144"/>
                  <a:gd name="T48" fmla="*/ 0 w 740"/>
                  <a:gd name="T49" fmla="*/ 1195676 h 1144"/>
                  <a:gd name="T50" fmla="*/ 0 w 740"/>
                  <a:gd name="T51" fmla="*/ 1195676 h 1144"/>
                  <a:gd name="T52" fmla="*/ 332778 w 740"/>
                  <a:gd name="T53" fmla="*/ 1195676 h 1144"/>
                  <a:gd name="T54" fmla="*/ 341669 w 740"/>
                  <a:gd name="T55" fmla="*/ 1195676 h 1144"/>
                  <a:gd name="T56" fmla="*/ 337858 w 740"/>
                  <a:gd name="T57" fmla="*/ 1195676 h 1144"/>
                  <a:gd name="T58" fmla="*/ 379773 w 740"/>
                  <a:gd name="T59" fmla="*/ 1260410 h 1144"/>
                  <a:gd name="T60" fmla="*/ 350560 w 740"/>
                  <a:gd name="T61" fmla="*/ 1349261 h 1144"/>
                  <a:gd name="T62" fmla="*/ 464872 w 740"/>
                  <a:gd name="T63" fmla="*/ 1452074 h 1144"/>
                  <a:gd name="T64" fmla="*/ 580455 w 740"/>
                  <a:gd name="T65" fmla="*/ 1349261 h 1144"/>
                  <a:gd name="T66" fmla="*/ 551242 w 740"/>
                  <a:gd name="T67" fmla="*/ 1260410 h 1144"/>
                  <a:gd name="T68" fmla="*/ 593157 w 740"/>
                  <a:gd name="T69" fmla="*/ 1195676 h 1144"/>
                  <a:gd name="T70" fmla="*/ 599508 w 740"/>
                  <a:gd name="T71" fmla="*/ 1195676 h 1144"/>
                  <a:gd name="T72" fmla="*/ 938636 w 740"/>
                  <a:gd name="T73" fmla="*/ 1195676 h 1144"/>
                  <a:gd name="T74" fmla="*/ 939906 w 740"/>
                  <a:gd name="T75" fmla="*/ 1124596 h 1144"/>
                  <a:gd name="T76" fmla="*/ 939906 w 740"/>
                  <a:gd name="T77" fmla="*/ 988781 h 1144"/>
                  <a:gd name="T78" fmla="*/ 939906 w 740"/>
                  <a:gd name="T79" fmla="*/ 988781 h 1144"/>
                  <a:gd name="T80" fmla="*/ 939906 w 740"/>
                  <a:gd name="T81" fmla="*/ 899930 h 1144"/>
                  <a:gd name="T82" fmla="*/ 939906 w 740"/>
                  <a:gd name="T83" fmla="*/ 846620 h 1144"/>
                  <a:gd name="T84" fmla="*/ 939906 w 740"/>
                  <a:gd name="T85" fmla="*/ 841543 h 1144"/>
                  <a:gd name="T86" fmla="*/ 899261 w 740"/>
                  <a:gd name="T87" fmla="*/ 794579 h 1144"/>
                  <a:gd name="T88" fmla="*/ 875129 w 740"/>
                  <a:gd name="T89" fmla="*/ 800925 h 1144"/>
                  <a:gd name="T90" fmla="*/ 786219 w 740"/>
                  <a:gd name="T91" fmla="*/ 828850 h 1144"/>
                  <a:gd name="T92" fmla="*/ 683337 w 740"/>
                  <a:gd name="T93" fmla="*/ 714613 h 1144"/>
                  <a:gd name="T94" fmla="*/ 786219 w 740"/>
                  <a:gd name="T95" fmla="*/ 599107 h 1144"/>
                  <a:gd name="T96" fmla="*/ 875129 w 740"/>
                  <a:gd name="T97" fmla="*/ 628301 h 1144"/>
                  <a:gd name="T98" fmla="*/ 899261 w 740"/>
                  <a:gd name="T99" fmla="*/ 634648 h 1144"/>
                  <a:gd name="T100" fmla="*/ 939906 w 740"/>
                  <a:gd name="T101" fmla="*/ 586415 h 1144"/>
                  <a:gd name="T102" fmla="*/ 939906 w 740"/>
                  <a:gd name="T103" fmla="*/ 590222 h 1144"/>
                  <a:gd name="T104" fmla="*/ 939906 w 740"/>
                  <a:gd name="T105" fmla="*/ 586415 h 1144"/>
                  <a:gd name="T106" fmla="*/ 939906 w 740"/>
                  <a:gd name="T107" fmla="*/ 586415 h 1144"/>
                  <a:gd name="T108" fmla="*/ 939906 w 740"/>
                  <a:gd name="T109" fmla="*/ 580068 h 1144"/>
                  <a:gd name="T110" fmla="*/ 939906 w 740"/>
                  <a:gd name="T111" fmla="*/ 483602 h 1144"/>
                  <a:gd name="T112" fmla="*/ 939906 w 740"/>
                  <a:gd name="T113" fmla="*/ 313516 h 1144"/>
                  <a:gd name="T114" fmla="*/ 939906 w 740"/>
                  <a:gd name="T115" fmla="*/ 256398 h 1144"/>
                  <a:gd name="T116" fmla="*/ 599508 w 740"/>
                  <a:gd name="T117" fmla="*/ 256398 h 1144"/>
                  <a:gd name="T118" fmla="*/ 593157 w 740"/>
                  <a:gd name="T119" fmla="*/ 256398 h 1144"/>
                  <a:gd name="T120" fmla="*/ 551242 w 740"/>
                  <a:gd name="T121" fmla="*/ 191664 h 1144"/>
                  <a:gd name="T122" fmla="*/ 580455 w 740"/>
                  <a:gd name="T123" fmla="*/ 102813 h 1144"/>
                  <a:gd name="T124" fmla="*/ 466143 w 740"/>
                  <a:gd name="T125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0" h="1144">
                    <a:moveTo>
                      <a:pt x="0" y="660"/>
                    </a:moveTo>
                    <a:cubicBezTo>
                      <a:pt x="0" y="660"/>
                      <a:pt x="0" y="660"/>
                      <a:pt x="0" y="660"/>
                    </a:cubicBezTo>
                    <a:cubicBezTo>
                      <a:pt x="0" y="660"/>
                      <a:pt x="0" y="660"/>
                      <a:pt x="0" y="660"/>
                    </a:cubicBezTo>
                    <a:moveTo>
                      <a:pt x="740" y="465"/>
                    </a:moveTo>
                    <a:cubicBezTo>
                      <a:pt x="740" y="465"/>
                      <a:pt x="740" y="465"/>
                      <a:pt x="740" y="465"/>
                    </a:cubicBezTo>
                    <a:cubicBezTo>
                      <a:pt x="740" y="465"/>
                      <a:pt x="740" y="465"/>
                      <a:pt x="740" y="465"/>
                    </a:cubicBezTo>
                    <a:moveTo>
                      <a:pt x="367" y="0"/>
                    </a:moveTo>
                    <a:cubicBezTo>
                      <a:pt x="317" y="0"/>
                      <a:pt x="276" y="37"/>
                      <a:pt x="276" y="81"/>
                    </a:cubicBezTo>
                    <a:cubicBezTo>
                      <a:pt x="276" y="104"/>
                      <a:pt x="299" y="151"/>
                      <a:pt x="299" y="151"/>
                    </a:cubicBezTo>
                    <a:cubicBezTo>
                      <a:pt x="312" y="178"/>
                      <a:pt x="297" y="200"/>
                      <a:pt x="266" y="202"/>
                    </a:cubicBezTo>
                    <a:cubicBezTo>
                      <a:pt x="267" y="202"/>
                      <a:pt x="268" y="202"/>
                      <a:pt x="268" y="202"/>
                    </a:cubicBezTo>
                    <a:cubicBezTo>
                      <a:pt x="267" y="202"/>
                      <a:pt x="265" y="202"/>
                      <a:pt x="262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60"/>
                      <a:pt x="0" y="660"/>
                      <a:pt x="0" y="660"/>
                    </a:cubicBezTo>
                    <a:cubicBezTo>
                      <a:pt x="0" y="660"/>
                      <a:pt x="0" y="660"/>
                      <a:pt x="0" y="660"/>
                    </a:cubicBezTo>
                    <a:cubicBezTo>
                      <a:pt x="0" y="661"/>
                      <a:pt x="0" y="662"/>
                      <a:pt x="0" y="663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8"/>
                      <a:pt x="0" y="668"/>
                      <a:pt x="0" y="668"/>
                    </a:cubicBezTo>
                    <a:cubicBezTo>
                      <a:pt x="0" y="719"/>
                      <a:pt x="0" y="719"/>
                      <a:pt x="0" y="719"/>
                    </a:cubicBezTo>
                    <a:cubicBezTo>
                      <a:pt x="0" y="894"/>
                      <a:pt x="0" y="894"/>
                      <a:pt x="0" y="894"/>
                    </a:cubicBezTo>
                    <a:cubicBezTo>
                      <a:pt x="0" y="894"/>
                      <a:pt x="0" y="894"/>
                      <a:pt x="0" y="894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262" y="942"/>
                      <a:pt x="262" y="942"/>
                      <a:pt x="262" y="942"/>
                    </a:cubicBezTo>
                    <a:cubicBezTo>
                      <a:pt x="265" y="942"/>
                      <a:pt x="268" y="942"/>
                      <a:pt x="269" y="942"/>
                    </a:cubicBezTo>
                    <a:cubicBezTo>
                      <a:pt x="268" y="942"/>
                      <a:pt x="267" y="942"/>
                      <a:pt x="266" y="942"/>
                    </a:cubicBezTo>
                    <a:cubicBezTo>
                      <a:pt x="297" y="944"/>
                      <a:pt x="312" y="967"/>
                      <a:pt x="299" y="993"/>
                    </a:cubicBezTo>
                    <a:cubicBezTo>
                      <a:pt x="299" y="993"/>
                      <a:pt x="276" y="1040"/>
                      <a:pt x="276" y="1063"/>
                    </a:cubicBezTo>
                    <a:cubicBezTo>
                      <a:pt x="276" y="1108"/>
                      <a:pt x="316" y="1144"/>
                      <a:pt x="366" y="1144"/>
                    </a:cubicBezTo>
                    <a:cubicBezTo>
                      <a:pt x="416" y="1144"/>
                      <a:pt x="457" y="1108"/>
                      <a:pt x="457" y="1063"/>
                    </a:cubicBezTo>
                    <a:cubicBezTo>
                      <a:pt x="457" y="1040"/>
                      <a:pt x="434" y="993"/>
                      <a:pt x="434" y="993"/>
                    </a:cubicBezTo>
                    <a:cubicBezTo>
                      <a:pt x="421" y="967"/>
                      <a:pt x="436" y="944"/>
                      <a:pt x="467" y="942"/>
                    </a:cubicBezTo>
                    <a:cubicBezTo>
                      <a:pt x="472" y="942"/>
                      <a:pt x="472" y="942"/>
                      <a:pt x="472" y="942"/>
                    </a:cubicBezTo>
                    <a:cubicBezTo>
                      <a:pt x="739" y="942"/>
                      <a:pt x="739" y="942"/>
                      <a:pt x="739" y="942"/>
                    </a:cubicBezTo>
                    <a:cubicBezTo>
                      <a:pt x="739" y="942"/>
                      <a:pt x="740" y="890"/>
                      <a:pt x="740" y="886"/>
                    </a:cubicBezTo>
                    <a:cubicBezTo>
                      <a:pt x="740" y="779"/>
                      <a:pt x="740" y="779"/>
                      <a:pt x="740" y="779"/>
                    </a:cubicBezTo>
                    <a:cubicBezTo>
                      <a:pt x="740" y="779"/>
                      <a:pt x="740" y="779"/>
                      <a:pt x="740" y="779"/>
                    </a:cubicBezTo>
                    <a:cubicBezTo>
                      <a:pt x="740" y="709"/>
                      <a:pt x="740" y="709"/>
                      <a:pt x="740" y="709"/>
                    </a:cubicBezTo>
                    <a:cubicBezTo>
                      <a:pt x="740" y="667"/>
                      <a:pt x="740" y="667"/>
                      <a:pt x="740" y="667"/>
                    </a:cubicBezTo>
                    <a:cubicBezTo>
                      <a:pt x="740" y="666"/>
                      <a:pt x="740" y="664"/>
                      <a:pt x="740" y="663"/>
                    </a:cubicBezTo>
                    <a:cubicBezTo>
                      <a:pt x="738" y="640"/>
                      <a:pt x="725" y="626"/>
                      <a:pt x="708" y="626"/>
                    </a:cubicBezTo>
                    <a:cubicBezTo>
                      <a:pt x="702" y="626"/>
                      <a:pt x="695" y="627"/>
                      <a:pt x="689" y="631"/>
                    </a:cubicBezTo>
                    <a:cubicBezTo>
                      <a:pt x="689" y="631"/>
                      <a:pt x="642" y="653"/>
                      <a:pt x="619" y="653"/>
                    </a:cubicBezTo>
                    <a:cubicBezTo>
                      <a:pt x="574" y="653"/>
                      <a:pt x="538" y="613"/>
                      <a:pt x="538" y="563"/>
                    </a:cubicBezTo>
                    <a:cubicBezTo>
                      <a:pt x="538" y="513"/>
                      <a:pt x="574" y="472"/>
                      <a:pt x="619" y="472"/>
                    </a:cubicBezTo>
                    <a:cubicBezTo>
                      <a:pt x="642" y="472"/>
                      <a:pt x="689" y="495"/>
                      <a:pt x="689" y="495"/>
                    </a:cubicBezTo>
                    <a:cubicBezTo>
                      <a:pt x="695" y="498"/>
                      <a:pt x="702" y="500"/>
                      <a:pt x="708" y="500"/>
                    </a:cubicBezTo>
                    <a:cubicBezTo>
                      <a:pt x="725" y="500"/>
                      <a:pt x="738" y="486"/>
                      <a:pt x="740" y="462"/>
                    </a:cubicBezTo>
                    <a:cubicBezTo>
                      <a:pt x="740" y="463"/>
                      <a:pt x="740" y="464"/>
                      <a:pt x="740" y="465"/>
                    </a:cubicBezTo>
                    <a:cubicBezTo>
                      <a:pt x="740" y="464"/>
                      <a:pt x="740" y="463"/>
                      <a:pt x="740" y="462"/>
                    </a:cubicBezTo>
                    <a:cubicBezTo>
                      <a:pt x="740" y="462"/>
                      <a:pt x="740" y="462"/>
                      <a:pt x="740" y="462"/>
                    </a:cubicBezTo>
                    <a:cubicBezTo>
                      <a:pt x="740" y="457"/>
                      <a:pt x="740" y="457"/>
                      <a:pt x="740" y="457"/>
                    </a:cubicBezTo>
                    <a:cubicBezTo>
                      <a:pt x="740" y="381"/>
                      <a:pt x="740" y="381"/>
                      <a:pt x="740" y="381"/>
                    </a:cubicBezTo>
                    <a:cubicBezTo>
                      <a:pt x="740" y="247"/>
                      <a:pt x="740" y="247"/>
                      <a:pt x="740" y="247"/>
                    </a:cubicBezTo>
                    <a:cubicBezTo>
                      <a:pt x="740" y="230"/>
                      <a:pt x="740" y="202"/>
                      <a:pt x="740" y="202"/>
                    </a:cubicBezTo>
                    <a:cubicBezTo>
                      <a:pt x="472" y="202"/>
                      <a:pt x="472" y="202"/>
                      <a:pt x="472" y="202"/>
                    </a:cubicBezTo>
                    <a:cubicBezTo>
                      <a:pt x="467" y="202"/>
                      <a:pt x="467" y="202"/>
                      <a:pt x="467" y="202"/>
                    </a:cubicBezTo>
                    <a:cubicBezTo>
                      <a:pt x="436" y="200"/>
                      <a:pt x="421" y="178"/>
                      <a:pt x="434" y="151"/>
                    </a:cubicBezTo>
                    <a:cubicBezTo>
                      <a:pt x="434" y="151"/>
                      <a:pt x="457" y="104"/>
                      <a:pt x="457" y="81"/>
                    </a:cubicBezTo>
                    <a:cubicBezTo>
                      <a:pt x="457" y="37"/>
                      <a:pt x="417" y="0"/>
                      <a:pt x="367" y="0"/>
                    </a:cubicBezTo>
                  </a:path>
                </a:pathLst>
              </a:custGeom>
              <a:solidFill>
                <a:srgbClr val="A9D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uk-UA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" name="Freeform 15"/>
              <p:cNvSpPr>
                <a:spLocks noChangeArrowheads="1"/>
              </p:cNvSpPr>
              <p:nvPr/>
            </p:nvSpPr>
            <p:spPr bwMode="auto">
              <a:xfrm>
                <a:off x="2551" y="1829"/>
                <a:ext cx="680" cy="679"/>
              </a:xfrm>
              <a:custGeom>
                <a:avLst/>
                <a:gdLst>
                  <a:gd name="T0" fmla="*/ 709384 w 1136"/>
                  <a:gd name="T1" fmla="*/ 0 h 1135"/>
                  <a:gd name="T2" fmla="*/ 582482 w 1136"/>
                  <a:gd name="T3" fmla="*/ 114135 h 1135"/>
                  <a:gd name="T4" fmla="*/ 611669 w 1136"/>
                  <a:gd name="T5" fmla="*/ 206712 h 1135"/>
                  <a:gd name="T6" fmla="*/ 614208 w 1136"/>
                  <a:gd name="T7" fmla="*/ 234612 h 1135"/>
                  <a:gd name="T8" fmla="*/ 583751 w 1136"/>
                  <a:gd name="T9" fmla="*/ 248562 h 1135"/>
                  <a:gd name="T10" fmla="*/ 578675 w 1136"/>
                  <a:gd name="T11" fmla="*/ 248562 h 1135"/>
                  <a:gd name="T12" fmla="*/ 248729 w 1136"/>
                  <a:gd name="T13" fmla="*/ 248562 h 1135"/>
                  <a:gd name="T14" fmla="*/ 248729 w 1136"/>
                  <a:gd name="T15" fmla="*/ 577018 h 1135"/>
                  <a:gd name="T16" fmla="*/ 248729 w 1136"/>
                  <a:gd name="T17" fmla="*/ 583359 h 1135"/>
                  <a:gd name="T18" fmla="*/ 224617 w 1136"/>
                  <a:gd name="T19" fmla="*/ 615063 h 1135"/>
                  <a:gd name="T20" fmla="*/ 206851 w 1136"/>
                  <a:gd name="T21" fmla="*/ 611258 h 1135"/>
                  <a:gd name="T22" fmla="*/ 115481 w 1136"/>
                  <a:gd name="T23" fmla="*/ 580822 h 1135"/>
                  <a:gd name="T24" fmla="*/ 0 w 1136"/>
                  <a:gd name="T25" fmla="*/ 707639 h 1135"/>
                  <a:gd name="T26" fmla="*/ 115481 w 1136"/>
                  <a:gd name="T27" fmla="*/ 834456 h 1135"/>
                  <a:gd name="T28" fmla="*/ 206851 w 1136"/>
                  <a:gd name="T29" fmla="*/ 805289 h 1135"/>
                  <a:gd name="T30" fmla="*/ 224617 w 1136"/>
                  <a:gd name="T31" fmla="*/ 800216 h 1135"/>
                  <a:gd name="T32" fmla="*/ 248729 w 1136"/>
                  <a:gd name="T33" fmla="*/ 833188 h 1135"/>
                  <a:gd name="T34" fmla="*/ 248729 w 1136"/>
                  <a:gd name="T35" fmla="*/ 833188 h 1135"/>
                  <a:gd name="T36" fmla="*/ 248729 w 1136"/>
                  <a:gd name="T37" fmla="*/ 836993 h 1135"/>
                  <a:gd name="T38" fmla="*/ 248729 w 1136"/>
                  <a:gd name="T39" fmla="*/ 1190812 h 1135"/>
                  <a:gd name="T40" fmla="*/ 319794 w 1136"/>
                  <a:gd name="T41" fmla="*/ 1190812 h 1135"/>
                  <a:gd name="T42" fmla="*/ 583751 w 1136"/>
                  <a:gd name="T43" fmla="*/ 1190812 h 1135"/>
                  <a:gd name="T44" fmla="*/ 583751 w 1136"/>
                  <a:gd name="T45" fmla="*/ 1190812 h 1135"/>
                  <a:gd name="T46" fmla="*/ 614208 w 1136"/>
                  <a:gd name="T47" fmla="*/ 1204762 h 1135"/>
                  <a:gd name="T48" fmla="*/ 611669 w 1136"/>
                  <a:gd name="T49" fmla="*/ 1232662 h 1135"/>
                  <a:gd name="T50" fmla="*/ 582482 w 1136"/>
                  <a:gd name="T51" fmla="*/ 1323970 h 1135"/>
                  <a:gd name="T52" fmla="*/ 709384 w 1136"/>
                  <a:gd name="T53" fmla="*/ 1439374 h 1135"/>
                  <a:gd name="T54" fmla="*/ 836287 w 1136"/>
                  <a:gd name="T55" fmla="*/ 1323970 h 1135"/>
                  <a:gd name="T56" fmla="*/ 805830 w 1136"/>
                  <a:gd name="T57" fmla="*/ 1232662 h 1135"/>
                  <a:gd name="T58" fmla="*/ 804561 w 1136"/>
                  <a:gd name="T59" fmla="*/ 1204762 h 1135"/>
                  <a:gd name="T60" fmla="*/ 833749 w 1136"/>
                  <a:gd name="T61" fmla="*/ 1190812 h 1135"/>
                  <a:gd name="T62" fmla="*/ 838825 w 1136"/>
                  <a:gd name="T63" fmla="*/ 1190812 h 1135"/>
                  <a:gd name="T64" fmla="*/ 961920 w 1136"/>
                  <a:gd name="T65" fmla="*/ 1190812 h 1135"/>
                  <a:gd name="T66" fmla="*/ 961920 w 1136"/>
                  <a:gd name="T67" fmla="*/ 1190812 h 1135"/>
                  <a:gd name="T68" fmla="*/ 1107858 w 1136"/>
                  <a:gd name="T69" fmla="*/ 1190812 h 1135"/>
                  <a:gd name="T70" fmla="*/ 1192882 w 1136"/>
                  <a:gd name="T71" fmla="*/ 1190812 h 1135"/>
                  <a:gd name="T72" fmla="*/ 1192882 w 1136"/>
                  <a:gd name="T73" fmla="*/ 833188 h 1135"/>
                  <a:gd name="T74" fmla="*/ 1192882 w 1136"/>
                  <a:gd name="T75" fmla="*/ 833188 h 1135"/>
                  <a:gd name="T76" fmla="*/ 1216994 w 1136"/>
                  <a:gd name="T77" fmla="*/ 801484 h 1135"/>
                  <a:gd name="T78" fmla="*/ 1234760 w 1136"/>
                  <a:gd name="T79" fmla="*/ 805289 h 1135"/>
                  <a:gd name="T80" fmla="*/ 1326130 w 1136"/>
                  <a:gd name="T81" fmla="*/ 834456 h 1135"/>
                  <a:gd name="T82" fmla="*/ 1441611 w 1136"/>
                  <a:gd name="T83" fmla="*/ 707639 h 1135"/>
                  <a:gd name="T84" fmla="*/ 1326130 w 1136"/>
                  <a:gd name="T85" fmla="*/ 582090 h 1135"/>
                  <a:gd name="T86" fmla="*/ 1234760 w 1136"/>
                  <a:gd name="T87" fmla="*/ 611258 h 1135"/>
                  <a:gd name="T88" fmla="*/ 1216994 w 1136"/>
                  <a:gd name="T89" fmla="*/ 615063 h 1135"/>
                  <a:gd name="T90" fmla="*/ 1192882 w 1136"/>
                  <a:gd name="T91" fmla="*/ 583359 h 1135"/>
                  <a:gd name="T92" fmla="*/ 1192882 w 1136"/>
                  <a:gd name="T93" fmla="*/ 578286 h 1135"/>
                  <a:gd name="T94" fmla="*/ 1192882 w 1136"/>
                  <a:gd name="T95" fmla="*/ 248562 h 1135"/>
                  <a:gd name="T96" fmla="*/ 1131969 w 1136"/>
                  <a:gd name="T97" fmla="*/ 248562 h 1135"/>
                  <a:gd name="T98" fmla="*/ 1131969 w 1136"/>
                  <a:gd name="T99" fmla="*/ 248562 h 1135"/>
                  <a:gd name="T100" fmla="*/ 838825 w 1136"/>
                  <a:gd name="T101" fmla="*/ 248562 h 1135"/>
                  <a:gd name="T102" fmla="*/ 833749 w 1136"/>
                  <a:gd name="T103" fmla="*/ 248562 h 1135"/>
                  <a:gd name="T104" fmla="*/ 833749 w 1136"/>
                  <a:gd name="T105" fmla="*/ 248562 h 1135"/>
                  <a:gd name="T106" fmla="*/ 804561 w 1136"/>
                  <a:gd name="T107" fmla="*/ 234612 h 1135"/>
                  <a:gd name="T108" fmla="*/ 805830 w 1136"/>
                  <a:gd name="T109" fmla="*/ 206712 h 1135"/>
                  <a:gd name="T110" fmla="*/ 836287 w 1136"/>
                  <a:gd name="T111" fmla="*/ 114135 h 1135"/>
                  <a:gd name="T112" fmla="*/ 709384 w 1136"/>
                  <a:gd name="T113" fmla="*/ 0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36" h="1135">
                    <a:moveTo>
                      <a:pt x="559" y="0"/>
                    </a:moveTo>
                    <a:cubicBezTo>
                      <a:pt x="504" y="0"/>
                      <a:pt x="459" y="41"/>
                      <a:pt x="459" y="90"/>
                    </a:cubicBezTo>
                    <a:cubicBezTo>
                      <a:pt x="459" y="115"/>
                      <a:pt x="480" y="158"/>
                      <a:pt x="482" y="163"/>
                    </a:cubicBezTo>
                    <a:cubicBezTo>
                      <a:pt x="486" y="172"/>
                      <a:pt x="487" y="179"/>
                      <a:pt x="484" y="185"/>
                    </a:cubicBezTo>
                    <a:cubicBezTo>
                      <a:pt x="480" y="191"/>
                      <a:pt x="471" y="195"/>
                      <a:pt x="460" y="196"/>
                    </a:cubicBezTo>
                    <a:cubicBezTo>
                      <a:pt x="456" y="196"/>
                      <a:pt x="456" y="196"/>
                      <a:pt x="456" y="196"/>
                    </a:cubicBezTo>
                    <a:cubicBezTo>
                      <a:pt x="196" y="196"/>
                      <a:pt x="196" y="196"/>
                      <a:pt x="196" y="196"/>
                    </a:cubicBezTo>
                    <a:cubicBezTo>
                      <a:pt x="196" y="455"/>
                      <a:pt x="196" y="455"/>
                      <a:pt x="196" y="455"/>
                    </a:cubicBezTo>
                    <a:cubicBezTo>
                      <a:pt x="196" y="460"/>
                      <a:pt x="196" y="460"/>
                      <a:pt x="196" y="460"/>
                    </a:cubicBezTo>
                    <a:cubicBezTo>
                      <a:pt x="196" y="466"/>
                      <a:pt x="193" y="485"/>
                      <a:pt x="177" y="485"/>
                    </a:cubicBezTo>
                    <a:cubicBezTo>
                      <a:pt x="173" y="485"/>
                      <a:pt x="168" y="484"/>
                      <a:pt x="163" y="482"/>
                    </a:cubicBezTo>
                    <a:cubicBezTo>
                      <a:pt x="158" y="479"/>
                      <a:pt x="115" y="458"/>
                      <a:pt x="91" y="458"/>
                    </a:cubicBezTo>
                    <a:cubicBezTo>
                      <a:pt x="41" y="458"/>
                      <a:pt x="0" y="503"/>
                      <a:pt x="0" y="558"/>
                    </a:cubicBezTo>
                    <a:cubicBezTo>
                      <a:pt x="0" y="613"/>
                      <a:pt x="41" y="658"/>
                      <a:pt x="91" y="658"/>
                    </a:cubicBezTo>
                    <a:cubicBezTo>
                      <a:pt x="115" y="658"/>
                      <a:pt x="158" y="637"/>
                      <a:pt x="163" y="635"/>
                    </a:cubicBezTo>
                    <a:cubicBezTo>
                      <a:pt x="168" y="633"/>
                      <a:pt x="172" y="631"/>
                      <a:pt x="177" y="631"/>
                    </a:cubicBezTo>
                    <a:cubicBezTo>
                      <a:pt x="193" y="631"/>
                      <a:pt x="196" y="651"/>
                      <a:pt x="196" y="657"/>
                    </a:cubicBezTo>
                    <a:cubicBezTo>
                      <a:pt x="196" y="657"/>
                      <a:pt x="196" y="657"/>
                      <a:pt x="196" y="657"/>
                    </a:cubicBezTo>
                    <a:cubicBezTo>
                      <a:pt x="196" y="658"/>
                      <a:pt x="196" y="659"/>
                      <a:pt x="196" y="660"/>
                    </a:cubicBezTo>
                    <a:cubicBezTo>
                      <a:pt x="196" y="939"/>
                      <a:pt x="196" y="939"/>
                      <a:pt x="196" y="939"/>
                    </a:cubicBezTo>
                    <a:cubicBezTo>
                      <a:pt x="252" y="939"/>
                      <a:pt x="252" y="939"/>
                      <a:pt x="252" y="939"/>
                    </a:cubicBezTo>
                    <a:cubicBezTo>
                      <a:pt x="252" y="939"/>
                      <a:pt x="459" y="939"/>
                      <a:pt x="460" y="939"/>
                    </a:cubicBezTo>
                    <a:cubicBezTo>
                      <a:pt x="460" y="939"/>
                      <a:pt x="460" y="939"/>
                      <a:pt x="460" y="939"/>
                    </a:cubicBezTo>
                    <a:cubicBezTo>
                      <a:pt x="471" y="940"/>
                      <a:pt x="480" y="944"/>
                      <a:pt x="484" y="950"/>
                    </a:cubicBezTo>
                    <a:cubicBezTo>
                      <a:pt x="487" y="956"/>
                      <a:pt x="486" y="963"/>
                      <a:pt x="482" y="972"/>
                    </a:cubicBezTo>
                    <a:cubicBezTo>
                      <a:pt x="480" y="977"/>
                      <a:pt x="459" y="1020"/>
                      <a:pt x="459" y="1044"/>
                    </a:cubicBezTo>
                    <a:cubicBezTo>
                      <a:pt x="459" y="1094"/>
                      <a:pt x="504" y="1135"/>
                      <a:pt x="559" y="1135"/>
                    </a:cubicBezTo>
                    <a:cubicBezTo>
                      <a:pt x="614" y="1135"/>
                      <a:pt x="659" y="1094"/>
                      <a:pt x="659" y="1044"/>
                    </a:cubicBezTo>
                    <a:cubicBezTo>
                      <a:pt x="659" y="1020"/>
                      <a:pt x="638" y="977"/>
                      <a:pt x="635" y="972"/>
                    </a:cubicBezTo>
                    <a:cubicBezTo>
                      <a:pt x="631" y="963"/>
                      <a:pt x="631" y="956"/>
                      <a:pt x="634" y="950"/>
                    </a:cubicBezTo>
                    <a:cubicBezTo>
                      <a:pt x="638" y="944"/>
                      <a:pt x="646" y="940"/>
                      <a:pt x="657" y="939"/>
                    </a:cubicBezTo>
                    <a:cubicBezTo>
                      <a:pt x="661" y="939"/>
                      <a:pt x="661" y="939"/>
                      <a:pt x="661" y="939"/>
                    </a:cubicBezTo>
                    <a:cubicBezTo>
                      <a:pt x="758" y="939"/>
                      <a:pt x="758" y="939"/>
                      <a:pt x="758" y="939"/>
                    </a:cubicBezTo>
                    <a:cubicBezTo>
                      <a:pt x="758" y="939"/>
                      <a:pt x="758" y="939"/>
                      <a:pt x="758" y="939"/>
                    </a:cubicBezTo>
                    <a:cubicBezTo>
                      <a:pt x="873" y="939"/>
                      <a:pt x="873" y="939"/>
                      <a:pt x="873" y="939"/>
                    </a:cubicBezTo>
                    <a:cubicBezTo>
                      <a:pt x="877" y="939"/>
                      <a:pt x="940" y="939"/>
                      <a:pt x="940" y="939"/>
                    </a:cubicBezTo>
                    <a:cubicBezTo>
                      <a:pt x="940" y="939"/>
                      <a:pt x="940" y="658"/>
                      <a:pt x="940" y="657"/>
                    </a:cubicBezTo>
                    <a:cubicBezTo>
                      <a:pt x="940" y="657"/>
                      <a:pt x="940" y="657"/>
                      <a:pt x="940" y="657"/>
                    </a:cubicBezTo>
                    <a:cubicBezTo>
                      <a:pt x="940" y="651"/>
                      <a:pt x="943" y="632"/>
                      <a:pt x="959" y="632"/>
                    </a:cubicBezTo>
                    <a:cubicBezTo>
                      <a:pt x="963" y="632"/>
                      <a:pt x="968" y="633"/>
                      <a:pt x="973" y="635"/>
                    </a:cubicBezTo>
                    <a:cubicBezTo>
                      <a:pt x="977" y="637"/>
                      <a:pt x="1021" y="658"/>
                      <a:pt x="1045" y="658"/>
                    </a:cubicBezTo>
                    <a:cubicBezTo>
                      <a:pt x="1095" y="658"/>
                      <a:pt x="1136" y="613"/>
                      <a:pt x="1136" y="558"/>
                    </a:cubicBezTo>
                    <a:cubicBezTo>
                      <a:pt x="1136" y="503"/>
                      <a:pt x="1095" y="459"/>
                      <a:pt x="1045" y="459"/>
                    </a:cubicBezTo>
                    <a:cubicBezTo>
                      <a:pt x="1021" y="459"/>
                      <a:pt x="977" y="479"/>
                      <a:pt x="973" y="482"/>
                    </a:cubicBezTo>
                    <a:cubicBezTo>
                      <a:pt x="968" y="484"/>
                      <a:pt x="963" y="485"/>
                      <a:pt x="959" y="485"/>
                    </a:cubicBezTo>
                    <a:cubicBezTo>
                      <a:pt x="943" y="485"/>
                      <a:pt x="940" y="466"/>
                      <a:pt x="940" y="460"/>
                    </a:cubicBezTo>
                    <a:cubicBezTo>
                      <a:pt x="940" y="456"/>
                      <a:pt x="940" y="456"/>
                      <a:pt x="940" y="456"/>
                    </a:cubicBezTo>
                    <a:cubicBezTo>
                      <a:pt x="940" y="196"/>
                      <a:pt x="940" y="196"/>
                      <a:pt x="940" y="196"/>
                    </a:cubicBezTo>
                    <a:cubicBezTo>
                      <a:pt x="892" y="196"/>
                      <a:pt x="892" y="196"/>
                      <a:pt x="892" y="196"/>
                    </a:cubicBezTo>
                    <a:cubicBezTo>
                      <a:pt x="892" y="196"/>
                      <a:pt x="892" y="196"/>
                      <a:pt x="892" y="196"/>
                    </a:cubicBezTo>
                    <a:cubicBezTo>
                      <a:pt x="661" y="196"/>
                      <a:pt x="661" y="196"/>
                      <a:pt x="661" y="196"/>
                    </a:cubicBezTo>
                    <a:cubicBezTo>
                      <a:pt x="659" y="196"/>
                      <a:pt x="658" y="196"/>
                      <a:pt x="657" y="196"/>
                    </a:cubicBezTo>
                    <a:cubicBezTo>
                      <a:pt x="657" y="196"/>
                      <a:pt x="657" y="196"/>
                      <a:pt x="657" y="196"/>
                    </a:cubicBezTo>
                    <a:cubicBezTo>
                      <a:pt x="646" y="195"/>
                      <a:pt x="638" y="191"/>
                      <a:pt x="634" y="185"/>
                    </a:cubicBezTo>
                    <a:cubicBezTo>
                      <a:pt x="631" y="179"/>
                      <a:pt x="631" y="172"/>
                      <a:pt x="635" y="163"/>
                    </a:cubicBezTo>
                    <a:cubicBezTo>
                      <a:pt x="638" y="158"/>
                      <a:pt x="659" y="115"/>
                      <a:pt x="659" y="90"/>
                    </a:cubicBezTo>
                    <a:cubicBezTo>
                      <a:pt x="659" y="41"/>
                      <a:pt x="614" y="0"/>
                      <a:pt x="559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uk-UA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" name="Freeform 16"/>
              <p:cNvSpPr>
                <a:spLocks noChangeArrowheads="1"/>
              </p:cNvSpPr>
              <p:nvPr/>
            </p:nvSpPr>
            <p:spPr bwMode="auto">
              <a:xfrm>
                <a:off x="2665" y="2609"/>
                <a:ext cx="457" cy="431"/>
              </a:xfrm>
              <a:custGeom>
                <a:avLst/>
                <a:gdLst/>
                <a:ahLst/>
                <a:cxnLst/>
                <a:rect l="0" t="0" r="r" b="b"/>
                <a:pathLst>
                  <a:path w="1362075" h="1285875">
                    <a:moveTo>
                      <a:pt x="0" y="0"/>
                    </a:moveTo>
                    <a:cubicBezTo>
                      <a:pt x="0" y="0"/>
                      <a:pt x="0" y="0"/>
                      <a:pt x="174946" y="0"/>
                    </a:cubicBezTo>
                    <a:cubicBezTo>
                      <a:pt x="174946" y="0"/>
                      <a:pt x="174946" y="0"/>
                      <a:pt x="176340" y="0"/>
                    </a:cubicBezTo>
                    <a:lnTo>
                      <a:pt x="176731" y="0"/>
                    </a:lnTo>
                    <a:cubicBezTo>
                      <a:pt x="176731" y="0"/>
                      <a:pt x="176731" y="0"/>
                      <a:pt x="178628" y="0"/>
                    </a:cubicBezTo>
                    <a:lnTo>
                      <a:pt x="186103" y="0"/>
                    </a:lnTo>
                    <a:lnTo>
                      <a:pt x="191905" y="0"/>
                    </a:lnTo>
                    <a:lnTo>
                      <a:pt x="206193" y="0"/>
                    </a:lnTo>
                    <a:lnTo>
                      <a:pt x="206367" y="0"/>
                    </a:lnTo>
                    <a:lnTo>
                      <a:pt x="212601" y="0"/>
                    </a:lnTo>
                    <a:lnTo>
                      <a:pt x="227942" y="0"/>
                    </a:lnTo>
                    <a:lnTo>
                      <a:pt x="228333" y="0"/>
                    </a:lnTo>
                    <a:lnTo>
                      <a:pt x="234742" y="0"/>
                    </a:lnTo>
                    <a:lnTo>
                      <a:pt x="254832" y="0"/>
                    </a:lnTo>
                    <a:lnTo>
                      <a:pt x="258053" y="0"/>
                    </a:lnTo>
                    <a:lnTo>
                      <a:pt x="264204" y="0"/>
                    </a:lnTo>
                    <a:lnTo>
                      <a:pt x="264594" y="0"/>
                    </a:lnTo>
                    <a:lnTo>
                      <a:pt x="265989" y="0"/>
                    </a:lnTo>
                    <a:lnTo>
                      <a:pt x="298121" y="0"/>
                    </a:lnTo>
                    <a:cubicBezTo>
                      <a:pt x="298121" y="0"/>
                      <a:pt x="298121" y="0"/>
                      <a:pt x="467711" y="0"/>
                    </a:cubicBezTo>
                    <a:cubicBezTo>
                      <a:pt x="467711" y="0"/>
                      <a:pt x="467711" y="0"/>
                      <a:pt x="478422" y="0"/>
                    </a:cubicBezTo>
                    <a:cubicBezTo>
                      <a:pt x="478422" y="0"/>
                      <a:pt x="480208" y="0"/>
                      <a:pt x="480208" y="0"/>
                    </a:cubicBezTo>
                    <a:cubicBezTo>
                      <a:pt x="537333" y="3572"/>
                      <a:pt x="562325" y="42863"/>
                      <a:pt x="539118" y="87511"/>
                    </a:cubicBezTo>
                    <a:cubicBezTo>
                      <a:pt x="539118" y="87511"/>
                      <a:pt x="498059" y="167878"/>
                      <a:pt x="498059" y="208955"/>
                    </a:cubicBezTo>
                    <a:cubicBezTo>
                      <a:pt x="498059" y="285750"/>
                      <a:pt x="571251" y="350044"/>
                      <a:pt x="664079" y="350044"/>
                    </a:cubicBezTo>
                    <a:cubicBezTo>
                      <a:pt x="755122" y="350044"/>
                      <a:pt x="830098" y="285750"/>
                      <a:pt x="830098" y="208955"/>
                    </a:cubicBezTo>
                    <a:cubicBezTo>
                      <a:pt x="830098" y="167878"/>
                      <a:pt x="789040" y="87511"/>
                      <a:pt x="789040" y="87511"/>
                    </a:cubicBezTo>
                    <a:cubicBezTo>
                      <a:pt x="764048" y="42863"/>
                      <a:pt x="790825" y="3572"/>
                      <a:pt x="846165" y="0"/>
                    </a:cubicBezTo>
                    <a:lnTo>
                      <a:pt x="847950" y="0"/>
                    </a:lnTo>
                    <a:lnTo>
                      <a:pt x="855091" y="0"/>
                    </a:lnTo>
                    <a:cubicBezTo>
                      <a:pt x="855091" y="0"/>
                      <a:pt x="855091" y="0"/>
                      <a:pt x="1271032" y="0"/>
                    </a:cubicBezTo>
                    <a:cubicBezTo>
                      <a:pt x="1271032" y="0"/>
                      <a:pt x="1271032" y="0"/>
                      <a:pt x="1362075" y="0"/>
                    </a:cubicBezTo>
                    <a:cubicBezTo>
                      <a:pt x="1362075" y="0"/>
                      <a:pt x="1362075" y="0"/>
                      <a:pt x="1362075" y="442913"/>
                    </a:cubicBezTo>
                    <a:cubicBezTo>
                      <a:pt x="1362075" y="442913"/>
                      <a:pt x="1362075" y="442913"/>
                      <a:pt x="1362075" y="451842"/>
                    </a:cubicBezTo>
                    <a:cubicBezTo>
                      <a:pt x="1358505" y="492919"/>
                      <a:pt x="1335298" y="516136"/>
                      <a:pt x="1303165" y="516136"/>
                    </a:cubicBezTo>
                    <a:cubicBezTo>
                      <a:pt x="1290669" y="516136"/>
                      <a:pt x="1279958" y="514350"/>
                      <a:pt x="1267462" y="508992"/>
                    </a:cubicBezTo>
                    <a:cubicBezTo>
                      <a:pt x="1267462" y="508992"/>
                      <a:pt x="1181774" y="469702"/>
                      <a:pt x="1138931" y="469702"/>
                    </a:cubicBezTo>
                    <a:cubicBezTo>
                      <a:pt x="1056813" y="469702"/>
                      <a:pt x="990763" y="539353"/>
                      <a:pt x="990763" y="626864"/>
                    </a:cubicBezTo>
                    <a:cubicBezTo>
                      <a:pt x="990763" y="712589"/>
                      <a:pt x="1056813" y="784027"/>
                      <a:pt x="1138931" y="784027"/>
                    </a:cubicBezTo>
                    <a:cubicBezTo>
                      <a:pt x="1181774" y="784027"/>
                      <a:pt x="1267462" y="744736"/>
                      <a:pt x="1267462" y="744736"/>
                    </a:cubicBezTo>
                    <a:cubicBezTo>
                      <a:pt x="1279958" y="737592"/>
                      <a:pt x="1290669" y="735806"/>
                      <a:pt x="1303165" y="735806"/>
                    </a:cubicBezTo>
                    <a:cubicBezTo>
                      <a:pt x="1333513" y="735806"/>
                      <a:pt x="1356720" y="759024"/>
                      <a:pt x="1360290" y="796528"/>
                    </a:cubicBezTo>
                    <a:cubicBezTo>
                      <a:pt x="1360290" y="800100"/>
                      <a:pt x="1362075" y="803672"/>
                      <a:pt x="1362075" y="809030"/>
                    </a:cubicBezTo>
                    <a:cubicBezTo>
                      <a:pt x="1362075" y="809030"/>
                      <a:pt x="1362075" y="809030"/>
                      <a:pt x="1362075" y="1285875"/>
                    </a:cubicBezTo>
                    <a:cubicBezTo>
                      <a:pt x="1354935" y="1285875"/>
                      <a:pt x="1265677" y="1284089"/>
                      <a:pt x="1258536" y="1284089"/>
                    </a:cubicBezTo>
                    <a:cubicBezTo>
                      <a:pt x="1258536" y="1284089"/>
                      <a:pt x="1258536" y="1284089"/>
                      <a:pt x="1062169" y="1284089"/>
                    </a:cubicBezTo>
                    <a:cubicBezTo>
                      <a:pt x="1062169" y="1284089"/>
                      <a:pt x="1062169" y="1284089"/>
                      <a:pt x="858661" y="1284089"/>
                    </a:cubicBezTo>
                    <a:cubicBezTo>
                      <a:pt x="858661" y="1284089"/>
                      <a:pt x="544473" y="1284089"/>
                      <a:pt x="481993" y="1284089"/>
                    </a:cubicBezTo>
                    <a:cubicBezTo>
                      <a:pt x="481993" y="1284089"/>
                      <a:pt x="481993" y="1284089"/>
                      <a:pt x="480208" y="1284089"/>
                    </a:cubicBezTo>
                    <a:cubicBezTo>
                      <a:pt x="474852" y="1284089"/>
                      <a:pt x="471282" y="1284089"/>
                      <a:pt x="471282" y="1284089"/>
                    </a:cubicBezTo>
                    <a:cubicBezTo>
                      <a:pt x="471282" y="1284089"/>
                      <a:pt x="471282" y="1284089"/>
                      <a:pt x="332556" y="1284089"/>
                    </a:cubicBezTo>
                    <a:lnTo>
                      <a:pt x="273050" y="1284089"/>
                    </a:lnTo>
                    <a:lnTo>
                      <a:pt x="273050" y="1285875"/>
                    </a:lnTo>
                    <a:lnTo>
                      <a:pt x="257175" y="1285875"/>
                    </a:lnTo>
                    <a:lnTo>
                      <a:pt x="257175" y="1284089"/>
                    </a:lnTo>
                    <a:lnTo>
                      <a:pt x="254602" y="1284089"/>
                    </a:lnTo>
                    <a:cubicBezTo>
                      <a:pt x="238598" y="1284089"/>
                      <a:pt x="195921" y="1284089"/>
                      <a:pt x="82117" y="1284089"/>
                    </a:cubicBezTo>
                    <a:cubicBezTo>
                      <a:pt x="53555" y="1284089"/>
                      <a:pt x="0" y="1284089"/>
                      <a:pt x="0" y="1284089"/>
                    </a:cubicBezTo>
                    <a:cubicBezTo>
                      <a:pt x="0" y="1284089"/>
                      <a:pt x="0" y="1284089"/>
                      <a:pt x="0" y="807244"/>
                    </a:cubicBezTo>
                    <a:cubicBezTo>
                      <a:pt x="0" y="807244"/>
                      <a:pt x="0" y="805458"/>
                      <a:pt x="0" y="803672"/>
                    </a:cubicBezTo>
                    <a:cubicBezTo>
                      <a:pt x="0" y="801886"/>
                      <a:pt x="0" y="800100"/>
                      <a:pt x="0" y="800100"/>
                    </a:cubicBezTo>
                    <a:cubicBezTo>
                      <a:pt x="0" y="798314"/>
                      <a:pt x="0" y="798314"/>
                      <a:pt x="0" y="796528"/>
                    </a:cubicBezTo>
                    <a:cubicBezTo>
                      <a:pt x="5356" y="759024"/>
                      <a:pt x="28563" y="735806"/>
                      <a:pt x="58910" y="735806"/>
                    </a:cubicBezTo>
                    <a:cubicBezTo>
                      <a:pt x="69621" y="735806"/>
                      <a:pt x="82117" y="737592"/>
                      <a:pt x="94614" y="742950"/>
                    </a:cubicBezTo>
                    <a:cubicBezTo>
                      <a:pt x="94614" y="742950"/>
                      <a:pt x="180301" y="784027"/>
                      <a:pt x="221360" y="784027"/>
                    </a:cubicBezTo>
                    <a:cubicBezTo>
                      <a:pt x="305262" y="784027"/>
                      <a:pt x="371313" y="712589"/>
                      <a:pt x="371313" y="626864"/>
                    </a:cubicBezTo>
                    <a:cubicBezTo>
                      <a:pt x="371313" y="539353"/>
                      <a:pt x="305262" y="467916"/>
                      <a:pt x="221360" y="467916"/>
                    </a:cubicBezTo>
                    <a:cubicBezTo>
                      <a:pt x="180301" y="467916"/>
                      <a:pt x="94614" y="507206"/>
                      <a:pt x="94614" y="507206"/>
                    </a:cubicBezTo>
                    <a:cubicBezTo>
                      <a:pt x="82117" y="514350"/>
                      <a:pt x="69621" y="516136"/>
                      <a:pt x="58910" y="516136"/>
                    </a:cubicBezTo>
                    <a:cubicBezTo>
                      <a:pt x="26778" y="516136"/>
                      <a:pt x="3571" y="492919"/>
                      <a:pt x="0" y="451842"/>
                    </a:cubicBezTo>
                    <a:cubicBezTo>
                      <a:pt x="0" y="451842"/>
                      <a:pt x="0" y="451842"/>
                      <a:pt x="0" y="442913"/>
                    </a:cubicBezTo>
                    <a:cubicBezTo>
                      <a:pt x="0" y="442913"/>
                      <a:pt x="0" y="442913"/>
                      <a:pt x="0" y="0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uk-UA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" name="Freeform 17"/>
              <p:cNvSpPr>
                <a:spLocks noChangeArrowheads="1"/>
              </p:cNvSpPr>
              <p:nvPr/>
            </p:nvSpPr>
            <p:spPr bwMode="auto">
              <a:xfrm>
                <a:off x="2663" y="1335"/>
                <a:ext cx="452" cy="430"/>
              </a:xfrm>
              <a:custGeom>
                <a:avLst/>
                <a:gdLst>
                  <a:gd name="T0" fmla="*/ 0 w 1349375"/>
                  <a:gd name="T1" fmla="*/ 0 h 1284288"/>
                  <a:gd name="T2" fmla="*/ 58427 w 1349375"/>
                  <a:gd name="T3" fmla="*/ 0 h 1284288"/>
                  <a:gd name="T4" fmla="*/ 185441 w 1349375"/>
                  <a:gd name="T5" fmla="*/ 0 h 1284288"/>
                  <a:gd name="T6" fmla="*/ 185441 w 1349375"/>
                  <a:gd name="T7" fmla="*/ 662 h 1284288"/>
                  <a:gd name="T8" fmla="*/ 185441 w 1349375"/>
                  <a:gd name="T9" fmla="*/ 1127 h 1284288"/>
                  <a:gd name="T10" fmla="*/ 186711 w 1349375"/>
                  <a:gd name="T11" fmla="*/ 1127 h 1284288"/>
                  <a:gd name="T12" fmla="*/ 186711 w 1349375"/>
                  <a:gd name="T13" fmla="*/ 0 h 1284288"/>
                  <a:gd name="T14" fmla="*/ 331507 w 1349375"/>
                  <a:gd name="T15" fmla="*/ 0 h 1284288"/>
                  <a:gd name="T16" fmla="*/ 337858 w 1349375"/>
                  <a:gd name="T17" fmla="*/ 0 h 1284288"/>
                  <a:gd name="T18" fmla="*/ 339128 w 1349375"/>
                  <a:gd name="T19" fmla="*/ 0 h 1284288"/>
                  <a:gd name="T20" fmla="*/ 340398 w 1349375"/>
                  <a:gd name="T21" fmla="*/ 0 h 1284288"/>
                  <a:gd name="T22" fmla="*/ 363298 w 1349375"/>
                  <a:gd name="T23" fmla="*/ 0 h 1284288"/>
                  <a:gd name="T24" fmla="*/ 604588 w 1349375"/>
                  <a:gd name="T25" fmla="*/ 0 h 1284288"/>
                  <a:gd name="T26" fmla="*/ 748113 w 1349375"/>
                  <a:gd name="T27" fmla="*/ 0 h 1284288"/>
                  <a:gd name="T28" fmla="*/ 886559 w 1349375"/>
                  <a:gd name="T29" fmla="*/ 0 h 1284288"/>
                  <a:gd name="T30" fmla="*/ 958957 w 1349375"/>
                  <a:gd name="T31" fmla="*/ 0 h 1284288"/>
                  <a:gd name="T32" fmla="*/ 958957 w 1349375"/>
                  <a:gd name="T33" fmla="*/ 338785 h 1284288"/>
                  <a:gd name="T34" fmla="*/ 957687 w 1349375"/>
                  <a:gd name="T35" fmla="*/ 346398 h 1284288"/>
                  <a:gd name="T36" fmla="*/ 917043 w 1349375"/>
                  <a:gd name="T37" fmla="*/ 389539 h 1284288"/>
                  <a:gd name="T38" fmla="*/ 892910 w 1349375"/>
                  <a:gd name="T39" fmla="*/ 383195 h 1284288"/>
                  <a:gd name="T40" fmla="*/ 802730 w 1349375"/>
                  <a:gd name="T41" fmla="*/ 355280 h 1284288"/>
                  <a:gd name="T42" fmla="*/ 697308 w 1349375"/>
                  <a:gd name="T43" fmla="*/ 466939 h 1284288"/>
                  <a:gd name="T44" fmla="*/ 802730 w 1349375"/>
                  <a:gd name="T45" fmla="*/ 579868 h 1284288"/>
                  <a:gd name="T46" fmla="*/ 892910 w 1349375"/>
                  <a:gd name="T47" fmla="*/ 550684 h 1284288"/>
                  <a:gd name="T48" fmla="*/ 917043 w 1349375"/>
                  <a:gd name="T49" fmla="*/ 545608 h 1284288"/>
                  <a:gd name="T50" fmla="*/ 958957 w 1349375"/>
                  <a:gd name="T51" fmla="*/ 591287 h 1284288"/>
                  <a:gd name="T52" fmla="*/ 958957 w 1349375"/>
                  <a:gd name="T53" fmla="*/ 597632 h 1284288"/>
                  <a:gd name="T54" fmla="*/ 958957 w 1349375"/>
                  <a:gd name="T55" fmla="*/ 912308 h 1284288"/>
                  <a:gd name="T56" fmla="*/ 895450 w 1349375"/>
                  <a:gd name="T57" fmla="*/ 912308 h 1284288"/>
                  <a:gd name="T58" fmla="*/ 602048 w 1349375"/>
                  <a:gd name="T59" fmla="*/ 912308 h 1284288"/>
                  <a:gd name="T60" fmla="*/ 596966 w 1349375"/>
                  <a:gd name="T61" fmla="*/ 912308 h 1284288"/>
                  <a:gd name="T62" fmla="*/ 595696 w 1349375"/>
                  <a:gd name="T63" fmla="*/ 912308 h 1284288"/>
                  <a:gd name="T64" fmla="*/ 555052 w 1349375"/>
                  <a:gd name="T65" fmla="*/ 850134 h 1284288"/>
                  <a:gd name="T66" fmla="*/ 584265 w 1349375"/>
                  <a:gd name="T67" fmla="*/ 763852 h 1284288"/>
                  <a:gd name="T68" fmla="*/ 467412 w 1349375"/>
                  <a:gd name="T69" fmla="*/ 664881 h 1284288"/>
                  <a:gd name="T70" fmla="*/ 349289 w 1349375"/>
                  <a:gd name="T71" fmla="*/ 763852 h 1284288"/>
                  <a:gd name="T72" fmla="*/ 379772 w 1349375"/>
                  <a:gd name="T73" fmla="*/ 850134 h 1284288"/>
                  <a:gd name="T74" fmla="*/ 339128 w 1349375"/>
                  <a:gd name="T75" fmla="*/ 912308 h 1284288"/>
                  <a:gd name="T76" fmla="*/ 336588 w 1349375"/>
                  <a:gd name="T77" fmla="*/ 912308 h 1284288"/>
                  <a:gd name="T78" fmla="*/ 330237 w 1349375"/>
                  <a:gd name="T79" fmla="*/ 912308 h 1284288"/>
                  <a:gd name="T80" fmla="*/ 209574 w 1349375"/>
                  <a:gd name="T81" fmla="*/ 912308 h 1284288"/>
                  <a:gd name="T82" fmla="*/ 0 w 1349375"/>
                  <a:gd name="T83" fmla="*/ 912308 h 1284288"/>
                  <a:gd name="T84" fmla="*/ 0 w 1349375"/>
                  <a:gd name="T85" fmla="*/ 597632 h 1284288"/>
                  <a:gd name="T86" fmla="*/ 0 w 1349375"/>
                  <a:gd name="T87" fmla="*/ 591287 h 1284288"/>
                  <a:gd name="T88" fmla="*/ 41915 w 1349375"/>
                  <a:gd name="T89" fmla="*/ 545608 h 1284288"/>
                  <a:gd name="T90" fmla="*/ 66047 w 1349375"/>
                  <a:gd name="T91" fmla="*/ 551953 h 1284288"/>
                  <a:gd name="T92" fmla="*/ 156227 w 1349375"/>
                  <a:gd name="T93" fmla="*/ 579868 h 1284288"/>
                  <a:gd name="T94" fmla="*/ 260379 w 1349375"/>
                  <a:gd name="T95" fmla="*/ 468208 h 1284288"/>
                  <a:gd name="T96" fmla="*/ 156227 w 1349375"/>
                  <a:gd name="T97" fmla="*/ 356549 h 1284288"/>
                  <a:gd name="T98" fmla="*/ 66047 w 1349375"/>
                  <a:gd name="T99" fmla="*/ 384464 h 1284288"/>
                  <a:gd name="T100" fmla="*/ 41915 w 1349375"/>
                  <a:gd name="T101" fmla="*/ 389539 h 1284288"/>
                  <a:gd name="T102" fmla="*/ 0 w 1349375"/>
                  <a:gd name="T103" fmla="*/ 346398 h 1284288"/>
                  <a:gd name="T104" fmla="*/ 0 w 1349375"/>
                  <a:gd name="T105" fmla="*/ 343860 h 1284288"/>
                  <a:gd name="T106" fmla="*/ 0 w 1349375"/>
                  <a:gd name="T107" fmla="*/ 341323 h 1284288"/>
                  <a:gd name="T108" fmla="*/ 0 w 1349375"/>
                  <a:gd name="T109" fmla="*/ 338785 h 1284288"/>
                  <a:gd name="T110" fmla="*/ 0 w 1349375"/>
                  <a:gd name="T111" fmla="*/ 0 h 1284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49375" h="1284288">
                    <a:moveTo>
                      <a:pt x="0" y="0"/>
                    </a:moveTo>
                    <a:cubicBezTo>
                      <a:pt x="0" y="0"/>
                      <a:pt x="51831" y="0"/>
                      <a:pt x="82214" y="0"/>
                    </a:cubicBezTo>
                    <a:cubicBezTo>
                      <a:pt x="82214" y="0"/>
                      <a:pt x="82214" y="0"/>
                      <a:pt x="260939" y="0"/>
                    </a:cubicBezTo>
                    <a:cubicBezTo>
                      <a:pt x="260939" y="0"/>
                      <a:pt x="260939" y="0"/>
                      <a:pt x="260939" y="932"/>
                    </a:cubicBezTo>
                    <a:lnTo>
                      <a:pt x="260939" y="1587"/>
                    </a:lnTo>
                    <a:lnTo>
                      <a:pt x="262726" y="1587"/>
                    </a:lnTo>
                    <a:lnTo>
                      <a:pt x="262726" y="0"/>
                    </a:lnTo>
                    <a:cubicBezTo>
                      <a:pt x="262726" y="0"/>
                      <a:pt x="262726" y="0"/>
                      <a:pt x="466473" y="0"/>
                    </a:cubicBezTo>
                    <a:cubicBezTo>
                      <a:pt x="466473" y="0"/>
                      <a:pt x="470047" y="0"/>
                      <a:pt x="475409" y="0"/>
                    </a:cubicBezTo>
                    <a:lnTo>
                      <a:pt x="477196" y="0"/>
                    </a:lnTo>
                    <a:cubicBezTo>
                      <a:pt x="478984" y="0"/>
                      <a:pt x="478984" y="0"/>
                      <a:pt x="478984" y="0"/>
                    </a:cubicBezTo>
                    <a:lnTo>
                      <a:pt x="511206" y="0"/>
                    </a:lnTo>
                    <a:cubicBezTo>
                      <a:pt x="612637" y="0"/>
                      <a:pt x="850732" y="0"/>
                      <a:pt x="850732" y="0"/>
                    </a:cubicBezTo>
                    <a:cubicBezTo>
                      <a:pt x="850732" y="0"/>
                      <a:pt x="850732" y="0"/>
                      <a:pt x="1052691" y="0"/>
                    </a:cubicBezTo>
                    <a:cubicBezTo>
                      <a:pt x="1052691" y="0"/>
                      <a:pt x="1052691" y="0"/>
                      <a:pt x="1247502" y="0"/>
                    </a:cubicBezTo>
                    <a:cubicBezTo>
                      <a:pt x="1254651" y="0"/>
                      <a:pt x="1342226" y="0"/>
                      <a:pt x="1349375" y="0"/>
                    </a:cubicBezTo>
                    <a:cubicBezTo>
                      <a:pt x="1349375" y="0"/>
                      <a:pt x="1349375" y="0"/>
                      <a:pt x="1349375" y="476919"/>
                    </a:cubicBezTo>
                    <a:cubicBezTo>
                      <a:pt x="1349375" y="480492"/>
                      <a:pt x="1347588" y="485850"/>
                      <a:pt x="1347588" y="487637"/>
                    </a:cubicBezTo>
                    <a:cubicBezTo>
                      <a:pt x="1344013" y="525147"/>
                      <a:pt x="1320779" y="548368"/>
                      <a:pt x="1290396" y="548368"/>
                    </a:cubicBezTo>
                    <a:cubicBezTo>
                      <a:pt x="1279672" y="548368"/>
                      <a:pt x="1267162" y="546582"/>
                      <a:pt x="1256438" y="539437"/>
                    </a:cubicBezTo>
                    <a:cubicBezTo>
                      <a:pt x="1256438" y="539437"/>
                      <a:pt x="1170650" y="500140"/>
                      <a:pt x="1129543" y="500140"/>
                    </a:cubicBezTo>
                    <a:cubicBezTo>
                      <a:pt x="1047330" y="500140"/>
                      <a:pt x="981201" y="571589"/>
                      <a:pt x="981201" y="657327"/>
                    </a:cubicBezTo>
                    <a:cubicBezTo>
                      <a:pt x="981201" y="744851"/>
                      <a:pt x="1047330" y="816300"/>
                      <a:pt x="1129543" y="816300"/>
                    </a:cubicBezTo>
                    <a:cubicBezTo>
                      <a:pt x="1170650" y="816300"/>
                      <a:pt x="1256438" y="775217"/>
                      <a:pt x="1256438" y="775217"/>
                    </a:cubicBezTo>
                    <a:cubicBezTo>
                      <a:pt x="1267162" y="769858"/>
                      <a:pt x="1279672" y="768072"/>
                      <a:pt x="1290396" y="768072"/>
                    </a:cubicBezTo>
                    <a:cubicBezTo>
                      <a:pt x="1322566" y="768072"/>
                      <a:pt x="1345801" y="791293"/>
                      <a:pt x="1349375" y="832376"/>
                    </a:cubicBezTo>
                    <a:cubicBezTo>
                      <a:pt x="1349375" y="832376"/>
                      <a:pt x="1349375" y="832376"/>
                      <a:pt x="1349375" y="841307"/>
                    </a:cubicBezTo>
                    <a:cubicBezTo>
                      <a:pt x="1349375" y="841307"/>
                      <a:pt x="1349375" y="841307"/>
                      <a:pt x="1349375" y="1284288"/>
                    </a:cubicBezTo>
                    <a:cubicBezTo>
                      <a:pt x="1349375" y="1284288"/>
                      <a:pt x="1349375" y="1284288"/>
                      <a:pt x="1260013" y="1284288"/>
                    </a:cubicBezTo>
                    <a:cubicBezTo>
                      <a:pt x="1260013" y="1284288"/>
                      <a:pt x="1260013" y="1284288"/>
                      <a:pt x="847158" y="1284288"/>
                    </a:cubicBezTo>
                    <a:lnTo>
                      <a:pt x="840008" y="1284288"/>
                    </a:lnTo>
                    <a:cubicBezTo>
                      <a:pt x="838221" y="1284288"/>
                      <a:pt x="838221" y="1284288"/>
                      <a:pt x="838221" y="1284288"/>
                    </a:cubicBezTo>
                    <a:cubicBezTo>
                      <a:pt x="782816" y="1280716"/>
                      <a:pt x="757795" y="1241419"/>
                      <a:pt x="781029" y="1196764"/>
                    </a:cubicBezTo>
                    <a:cubicBezTo>
                      <a:pt x="781029" y="1196764"/>
                      <a:pt x="822136" y="1116384"/>
                      <a:pt x="822136" y="1075301"/>
                    </a:cubicBezTo>
                    <a:cubicBezTo>
                      <a:pt x="822136" y="998494"/>
                      <a:pt x="748859" y="935976"/>
                      <a:pt x="657709" y="935976"/>
                    </a:cubicBezTo>
                    <a:cubicBezTo>
                      <a:pt x="566559" y="935976"/>
                      <a:pt x="491494" y="998494"/>
                      <a:pt x="491494" y="1075301"/>
                    </a:cubicBezTo>
                    <a:cubicBezTo>
                      <a:pt x="491494" y="1116384"/>
                      <a:pt x="534388" y="1196764"/>
                      <a:pt x="534388" y="1196764"/>
                    </a:cubicBezTo>
                    <a:cubicBezTo>
                      <a:pt x="557623" y="1243205"/>
                      <a:pt x="530814" y="1280716"/>
                      <a:pt x="477196" y="1284288"/>
                    </a:cubicBezTo>
                    <a:cubicBezTo>
                      <a:pt x="475409" y="1284288"/>
                      <a:pt x="473622" y="1284288"/>
                      <a:pt x="473622" y="1284288"/>
                    </a:cubicBezTo>
                    <a:cubicBezTo>
                      <a:pt x="473622" y="1284288"/>
                      <a:pt x="473622" y="1284288"/>
                      <a:pt x="464686" y="1284288"/>
                    </a:cubicBezTo>
                    <a:cubicBezTo>
                      <a:pt x="464686" y="1284288"/>
                      <a:pt x="464686" y="1284288"/>
                      <a:pt x="294897" y="1284288"/>
                    </a:cubicBezTo>
                    <a:cubicBezTo>
                      <a:pt x="294897" y="1284288"/>
                      <a:pt x="294897" y="1284288"/>
                      <a:pt x="0" y="1284288"/>
                    </a:cubicBezTo>
                    <a:cubicBezTo>
                      <a:pt x="0" y="1284288"/>
                      <a:pt x="0" y="1284288"/>
                      <a:pt x="0" y="841307"/>
                    </a:cubicBezTo>
                    <a:cubicBezTo>
                      <a:pt x="0" y="841307"/>
                      <a:pt x="0" y="841307"/>
                      <a:pt x="0" y="832376"/>
                    </a:cubicBezTo>
                    <a:cubicBezTo>
                      <a:pt x="3575" y="791293"/>
                      <a:pt x="26809" y="768072"/>
                      <a:pt x="58980" y="768072"/>
                    </a:cubicBezTo>
                    <a:cubicBezTo>
                      <a:pt x="69703" y="768072"/>
                      <a:pt x="80427" y="769858"/>
                      <a:pt x="92937" y="777003"/>
                    </a:cubicBezTo>
                    <a:cubicBezTo>
                      <a:pt x="92937" y="777003"/>
                      <a:pt x="176938" y="816300"/>
                      <a:pt x="219832" y="816300"/>
                    </a:cubicBezTo>
                    <a:cubicBezTo>
                      <a:pt x="302046" y="816300"/>
                      <a:pt x="366387" y="744851"/>
                      <a:pt x="366387" y="659113"/>
                    </a:cubicBezTo>
                    <a:cubicBezTo>
                      <a:pt x="366387" y="571589"/>
                      <a:pt x="302046" y="501926"/>
                      <a:pt x="219832" y="501926"/>
                    </a:cubicBezTo>
                    <a:cubicBezTo>
                      <a:pt x="176938" y="501926"/>
                      <a:pt x="92937" y="541223"/>
                      <a:pt x="92937" y="541223"/>
                    </a:cubicBezTo>
                    <a:cubicBezTo>
                      <a:pt x="80427" y="546582"/>
                      <a:pt x="69703" y="548368"/>
                      <a:pt x="58980" y="548368"/>
                    </a:cubicBezTo>
                    <a:cubicBezTo>
                      <a:pt x="26809" y="548368"/>
                      <a:pt x="3575" y="525147"/>
                      <a:pt x="0" y="487637"/>
                    </a:cubicBezTo>
                    <a:cubicBezTo>
                      <a:pt x="0" y="485850"/>
                      <a:pt x="0" y="485850"/>
                      <a:pt x="0" y="484064"/>
                    </a:cubicBezTo>
                    <a:cubicBezTo>
                      <a:pt x="0" y="484064"/>
                      <a:pt x="0" y="482278"/>
                      <a:pt x="0" y="480492"/>
                    </a:cubicBezTo>
                    <a:cubicBezTo>
                      <a:pt x="0" y="478705"/>
                      <a:pt x="0" y="476919"/>
                      <a:pt x="0" y="476919"/>
                    </a:cubicBezTo>
                    <a:cubicBezTo>
                      <a:pt x="0" y="476919"/>
                      <a:pt x="0" y="476919"/>
                      <a:pt x="0" y="0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uk-UA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" name="Freeform 18"/>
              <p:cNvSpPr>
                <a:spLocks noChangeArrowheads="1"/>
              </p:cNvSpPr>
              <p:nvPr/>
            </p:nvSpPr>
            <p:spPr bwMode="auto">
              <a:xfrm>
                <a:off x="3171" y="2609"/>
                <a:ext cx="549" cy="431"/>
              </a:xfrm>
              <a:custGeom>
                <a:avLst/>
                <a:gdLst>
                  <a:gd name="T0" fmla="*/ 838345 w 918"/>
                  <a:gd name="T1" fmla="*/ 0 h 720"/>
                  <a:gd name="T2" fmla="*/ 800296 w 918"/>
                  <a:gd name="T3" fmla="*/ 62232 h 720"/>
                  <a:gd name="T4" fmla="*/ 828198 w 918"/>
                  <a:gd name="T5" fmla="*/ 148594 h 720"/>
                  <a:gd name="T6" fmla="*/ 716588 w 918"/>
                  <a:gd name="T7" fmla="*/ 248927 h 720"/>
                  <a:gd name="T8" fmla="*/ 604978 w 918"/>
                  <a:gd name="T9" fmla="*/ 148594 h 720"/>
                  <a:gd name="T10" fmla="*/ 632880 w 918"/>
                  <a:gd name="T11" fmla="*/ 62232 h 720"/>
                  <a:gd name="T12" fmla="*/ 594831 w 918"/>
                  <a:gd name="T13" fmla="*/ 0 h 720"/>
                  <a:gd name="T14" fmla="*/ 592295 w 918"/>
                  <a:gd name="T15" fmla="*/ 0 h 720"/>
                  <a:gd name="T16" fmla="*/ 594831 w 918"/>
                  <a:gd name="T17" fmla="*/ 0 h 720"/>
                  <a:gd name="T18" fmla="*/ 593563 w 918"/>
                  <a:gd name="T19" fmla="*/ 0 h 720"/>
                  <a:gd name="T20" fmla="*/ 596100 w 918"/>
                  <a:gd name="T21" fmla="*/ 0 h 720"/>
                  <a:gd name="T22" fmla="*/ 587222 w 918"/>
                  <a:gd name="T23" fmla="*/ 0 h 720"/>
                  <a:gd name="T24" fmla="*/ 308196 w 918"/>
                  <a:gd name="T25" fmla="*/ 0 h 720"/>
                  <a:gd name="T26" fmla="*/ 308196 w 918"/>
                  <a:gd name="T27" fmla="*/ 0 h 720"/>
                  <a:gd name="T28" fmla="*/ 248586 w 918"/>
                  <a:gd name="T29" fmla="*/ 0 h 720"/>
                  <a:gd name="T30" fmla="*/ 248586 w 918"/>
                  <a:gd name="T31" fmla="*/ 314969 h 720"/>
                  <a:gd name="T32" fmla="*/ 248586 w 918"/>
                  <a:gd name="T33" fmla="*/ 321319 h 720"/>
                  <a:gd name="T34" fmla="*/ 248586 w 918"/>
                  <a:gd name="T35" fmla="*/ 321319 h 720"/>
                  <a:gd name="T36" fmla="*/ 209269 w 918"/>
                  <a:gd name="T37" fmla="*/ 367040 h 720"/>
                  <a:gd name="T38" fmla="*/ 185171 w 918"/>
                  <a:gd name="T39" fmla="*/ 361960 h 720"/>
                  <a:gd name="T40" fmla="*/ 100195 w 918"/>
                  <a:gd name="T41" fmla="*/ 334019 h 720"/>
                  <a:gd name="T42" fmla="*/ 0 w 918"/>
                  <a:gd name="T43" fmla="*/ 445783 h 720"/>
                  <a:gd name="T44" fmla="*/ 100195 w 918"/>
                  <a:gd name="T45" fmla="*/ 557546 h 720"/>
                  <a:gd name="T46" fmla="*/ 185171 w 918"/>
                  <a:gd name="T47" fmla="*/ 529605 h 720"/>
                  <a:gd name="T48" fmla="*/ 209269 w 918"/>
                  <a:gd name="T49" fmla="*/ 523255 h 720"/>
                  <a:gd name="T50" fmla="*/ 248586 w 918"/>
                  <a:gd name="T51" fmla="*/ 566436 h 720"/>
                  <a:gd name="T52" fmla="*/ 248586 w 918"/>
                  <a:gd name="T53" fmla="*/ 566436 h 720"/>
                  <a:gd name="T54" fmla="*/ 248586 w 918"/>
                  <a:gd name="T55" fmla="*/ 568976 h 720"/>
                  <a:gd name="T56" fmla="*/ 248586 w 918"/>
                  <a:gd name="T57" fmla="*/ 566436 h 720"/>
                  <a:gd name="T58" fmla="*/ 248586 w 918"/>
                  <a:gd name="T59" fmla="*/ 566436 h 720"/>
                  <a:gd name="T60" fmla="*/ 248586 w 918"/>
                  <a:gd name="T61" fmla="*/ 566436 h 720"/>
                  <a:gd name="T62" fmla="*/ 248586 w 918"/>
                  <a:gd name="T63" fmla="*/ 575326 h 720"/>
                  <a:gd name="T64" fmla="*/ 248586 w 918"/>
                  <a:gd name="T65" fmla="*/ 914426 h 720"/>
                  <a:gd name="T66" fmla="*/ 317074 w 918"/>
                  <a:gd name="T67" fmla="*/ 913156 h 720"/>
                  <a:gd name="T68" fmla="*/ 448977 w 918"/>
                  <a:gd name="T69" fmla="*/ 913156 h 720"/>
                  <a:gd name="T70" fmla="*/ 448977 w 918"/>
                  <a:gd name="T71" fmla="*/ 913156 h 720"/>
                  <a:gd name="T72" fmla="*/ 585953 w 918"/>
                  <a:gd name="T73" fmla="*/ 913156 h 720"/>
                  <a:gd name="T74" fmla="*/ 838345 w 918"/>
                  <a:gd name="T75" fmla="*/ 913156 h 720"/>
                  <a:gd name="T76" fmla="*/ 838345 w 918"/>
                  <a:gd name="T77" fmla="*/ 913156 h 720"/>
                  <a:gd name="T78" fmla="*/ 838345 w 918"/>
                  <a:gd name="T79" fmla="*/ 913156 h 720"/>
                  <a:gd name="T80" fmla="*/ 845954 w 918"/>
                  <a:gd name="T81" fmla="*/ 913156 h 720"/>
                  <a:gd name="T82" fmla="*/ 1105955 w 918"/>
                  <a:gd name="T83" fmla="*/ 913156 h 720"/>
                  <a:gd name="T84" fmla="*/ 1161760 w 918"/>
                  <a:gd name="T85" fmla="*/ 913156 h 720"/>
                  <a:gd name="T86" fmla="*/ 1161760 w 918"/>
                  <a:gd name="T87" fmla="*/ 574056 h 720"/>
                  <a:gd name="T88" fmla="*/ 1161760 w 918"/>
                  <a:gd name="T89" fmla="*/ 568976 h 720"/>
                  <a:gd name="T90" fmla="*/ 1161760 w 918"/>
                  <a:gd name="T91" fmla="*/ 568976 h 720"/>
                  <a:gd name="T92" fmla="*/ 1161760 w 918"/>
                  <a:gd name="T93" fmla="*/ 314969 h 720"/>
                  <a:gd name="T94" fmla="*/ 1161760 w 918"/>
                  <a:gd name="T95" fmla="*/ 0 h 720"/>
                  <a:gd name="T96" fmla="*/ 961369 w 918"/>
                  <a:gd name="T97" fmla="*/ 0 h 720"/>
                  <a:gd name="T98" fmla="*/ 847223 w 918"/>
                  <a:gd name="T99" fmla="*/ 0 h 720"/>
                  <a:gd name="T100" fmla="*/ 840881 w 918"/>
                  <a:gd name="T101" fmla="*/ 0 h 720"/>
                  <a:gd name="T102" fmla="*/ 838345 w 918"/>
                  <a:gd name="T10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18" h="720">
                    <a:moveTo>
                      <a:pt x="661" y="0"/>
                    </a:moveTo>
                    <a:cubicBezTo>
                      <a:pt x="632" y="2"/>
                      <a:pt x="618" y="24"/>
                      <a:pt x="631" y="49"/>
                    </a:cubicBezTo>
                    <a:cubicBezTo>
                      <a:pt x="631" y="49"/>
                      <a:pt x="653" y="94"/>
                      <a:pt x="653" y="117"/>
                    </a:cubicBezTo>
                    <a:cubicBezTo>
                      <a:pt x="653" y="160"/>
                      <a:pt x="613" y="196"/>
                      <a:pt x="565" y="196"/>
                    </a:cubicBezTo>
                    <a:cubicBezTo>
                      <a:pt x="516" y="196"/>
                      <a:pt x="477" y="160"/>
                      <a:pt x="477" y="117"/>
                    </a:cubicBezTo>
                    <a:cubicBezTo>
                      <a:pt x="477" y="94"/>
                      <a:pt x="499" y="49"/>
                      <a:pt x="499" y="49"/>
                    </a:cubicBezTo>
                    <a:cubicBezTo>
                      <a:pt x="511" y="24"/>
                      <a:pt x="498" y="2"/>
                      <a:pt x="469" y="0"/>
                    </a:cubicBezTo>
                    <a:cubicBezTo>
                      <a:pt x="468" y="0"/>
                      <a:pt x="468" y="0"/>
                      <a:pt x="467" y="0"/>
                    </a:cubicBezTo>
                    <a:cubicBezTo>
                      <a:pt x="468" y="0"/>
                      <a:pt x="469" y="0"/>
                      <a:pt x="469" y="0"/>
                    </a:cubicBezTo>
                    <a:cubicBezTo>
                      <a:pt x="469" y="0"/>
                      <a:pt x="469" y="0"/>
                      <a:pt x="468" y="0"/>
                    </a:cubicBezTo>
                    <a:cubicBezTo>
                      <a:pt x="469" y="0"/>
                      <a:pt x="470" y="0"/>
                      <a:pt x="470" y="0"/>
                    </a:cubicBezTo>
                    <a:cubicBezTo>
                      <a:pt x="469" y="0"/>
                      <a:pt x="467" y="0"/>
                      <a:pt x="46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248"/>
                      <a:pt x="196" y="248"/>
                      <a:pt x="196" y="248"/>
                    </a:cubicBezTo>
                    <a:cubicBezTo>
                      <a:pt x="196" y="253"/>
                      <a:pt x="196" y="253"/>
                      <a:pt x="196" y="253"/>
                    </a:cubicBezTo>
                    <a:cubicBezTo>
                      <a:pt x="196" y="253"/>
                      <a:pt x="196" y="253"/>
                      <a:pt x="196" y="253"/>
                    </a:cubicBezTo>
                    <a:cubicBezTo>
                      <a:pt x="194" y="276"/>
                      <a:pt x="182" y="289"/>
                      <a:pt x="165" y="289"/>
                    </a:cubicBezTo>
                    <a:cubicBezTo>
                      <a:pt x="159" y="289"/>
                      <a:pt x="153" y="288"/>
                      <a:pt x="146" y="285"/>
                    </a:cubicBezTo>
                    <a:cubicBezTo>
                      <a:pt x="146" y="285"/>
                      <a:pt x="101" y="263"/>
                      <a:pt x="79" y="263"/>
                    </a:cubicBezTo>
                    <a:cubicBezTo>
                      <a:pt x="35" y="263"/>
                      <a:pt x="0" y="302"/>
                      <a:pt x="0" y="351"/>
                    </a:cubicBezTo>
                    <a:cubicBezTo>
                      <a:pt x="0" y="399"/>
                      <a:pt x="35" y="439"/>
                      <a:pt x="79" y="439"/>
                    </a:cubicBezTo>
                    <a:cubicBezTo>
                      <a:pt x="101" y="439"/>
                      <a:pt x="146" y="417"/>
                      <a:pt x="146" y="417"/>
                    </a:cubicBezTo>
                    <a:cubicBezTo>
                      <a:pt x="153" y="413"/>
                      <a:pt x="159" y="412"/>
                      <a:pt x="165" y="412"/>
                    </a:cubicBezTo>
                    <a:cubicBezTo>
                      <a:pt x="181" y="412"/>
                      <a:pt x="193" y="425"/>
                      <a:pt x="196" y="446"/>
                    </a:cubicBezTo>
                    <a:cubicBezTo>
                      <a:pt x="196" y="446"/>
                      <a:pt x="196" y="446"/>
                      <a:pt x="196" y="446"/>
                    </a:cubicBezTo>
                    <a:cubicBezTo>
                      <a:pt x="196" y="447"/>
                      <a:pt x="196" y="447"/>
                      <a:pt x="196" y="448"/>
                    </a:cubicBezTo>
                    <a:cubicBezTo>
                      <a:pt x="196" y="447"/>
                      <a:pt x="196" y="447"/>
                      <a:pt x="196" y="446"/>
                    </a:cubicBezTo>
                    <a:cubicBezTo>
                      <a:pt x="196" y="446"/>
                      <a:pt x="196" y="446"/>
                      <a:pt x="196" y="446"/>
                    </a:cubicBezTo>
                    <a:cubicBezTo>
                      <a:pt x="196" y="446"/>
                      <a:pt x="196" y="446"/>
                      <a:pt x="196" y="446"/>
                    </a:cubicBezTo>
                    <a:cubicBezTo>
                      <a:pt x="196" y="448"/>
                      <a:pt x="196" y="450"/>
                      <a:pt x="196" y="453"/>
                    </a:cubicBezTo>
                    <a:cubicBezTo>
                      <a:pt x="196" y="720"/>
                      <a:pt x="196" y="720"/>
                      <a:pt x="196" y="720"/>
                    </a:cubicBezTo>
                    <a:cubicBezTo>
                      <a:pt x="200" y="720"/>
                      <a:pt x="246" y="719"/>
                      <a:pt x="250" y="719"/>
                    </a:cubicBezTo>
                    <a:cubicBezTo>
                      <a:pt x="354" y="719"/>
                      <a:pt x="354" y="719"/>
                      <a:pt x="354" y="719"/>
                    </a:cubicBezTo>
                    <a:cubicBezTo>
                      <a:pt x="354" y="719"/>
                      <a:pt x="354" y="719"/>
                      <a:pt x="354" y="719"/>
                    </a:cubicBezTo>
                    <a:cubicBezTo>
                      <a:pt x="462" y="719"/>
                      <a:pt x="462" y="719"/>
                      <a:pt x="462" y="719"/>
                    </a:cubicBezTo>
                    <a:cubicBezTo>
                      <a:pt x="462" y="719"/>
                      <a:pt x="628" y="719"/>
                      <a:pt x="661" y="719"/>
                    </a:cubicBezTo>
                    <a:cubicBezTo>
                      <a:pt x="661" y="719"/>
                      <a:pt x="661" y="719"/>
                      <a:pt x="661" y="719"/>
                    </a:cubicBezTo>
                    <a:cubicBezTo>
                      <a:pt x="661" y="719"/>
                      <a:pt x="661" y="719"/>
                      <a:pt x="661" y="719"/>
                    </a:cubicBezTo>
                    <a:cubicBezTo>
                      <a:pt x="664" y="719"/>
                      <a:pt x="666" y="719"/>
                      <a:pt x="667" y="719"/>
                    </a:cubicBezTo>
                    <a:cubicBezTo>
                      <a:pt x="872" y="719"/>
                      <a:pt x="872" y="719"/>
                      <a:pt x="872" y="719"/>
                    </a:cubicBezTo>
                    <a:cubicBezTo>
                      <a:pt x="888" y="719"/>
                      <a:pt x="916" y="719"/>
                      <a:pt x="916" y="719"/>
                    </a:cubicBezTo>
                    <a:cubicBezTo>
                      <a:pt x="916" y="452"/>
                      <a:pt x="916" y="452"/>
                      <a:pt x="916" y="452"/>
                    </a:cubicBezTo>
                    <a:cubicBezTo>
                      <a:pt x="916" y="450"/>
                      <a:pt x="915" y="448"/>
                      <a:pt x="916" y="448"/>
                    </a:cubicBezTo>
                    <a:cubicBezTo>
                      <a:pt x="916" y="448"/>
                      <a:pt x="916" y="448"/>
                      <a:pt x="916" y="448"/>
                    </a:cubicBezTo>
                    <a:cubicBezTo>
                      <a:pt x="918" y="418"/>
                      <a:pt x="916" y="248"/>
                      <a:pt x="916" y="248"/>
                    </a:cubicBezTo>
                    <a:cubicBezTo>
                      <a:pt x="916" y="0"/>
                      <a:pt x="916" y="0"/>
                      <a:pt x="916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668" y="0"/>
                      <a:pt x="668" y="0"/>
                      <a:pt x="668" y="0"/>
                    </a:cubicBezTo>
                    <a:cubicBezTo>
                      <a:pt x="663" y="0"/>
                      <a:pt x="663" y="0"/>
                      <a:pt x="663" y="0"/>
                    </a:cubicBezTo>
                    <a:cubicBezTo>
                      <a:pt x="662" y="0"/>
                      <a:pt x="662" y="0"/>
                      <a:pt x="661" y="0"/>
                    </a:cubicBezTo>
                  </a:path>
                </a:pathLst>
              </a:custGeom>
              <a:solidFill>
                <a:srgbClr val="FFD9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uk-UA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" name="Freeform 19"/>
              <p:cNvSpPr>
                <a:spLocks noChangeArrowheads="1"/>
              </p:cNvSpPr>
              <p:nvPr/>
            </p:nvSpPr>
            <p:spPr bwMode="auto">
              <a:xfrm>
                <a:off x="2038" y="2609"/>
                <a:ext cx="549" cy="431"/>
              </a:xfrm>
              <a:custGeom>
                <a:avLst/>
                <a:gdLst>
                  <a:gd name="T0" fmla="*/ 325038 w 917"/>
                  <a:gd name="T1" fmla="*/ 0 h 720"/>
                  <a:gd name="T2" fmla="*/ 322499 w 917"/>
                  <a:gd name="T3" fmla="*/ 0 h 720"/>
                  <a:gd name="T4" fmla="*/ 316150 w 917"/>
                  <a:gd name="T5" fmla="*/ 0 h 720"/>
                  <a:gd name="T6" fmla="*/ 203149 w 917"/>
                  <a:gd name="T7" fmla="*/ 0 h 720"/>
                  <a:gd name="T8" fmla="*/ 2539 w 917"/>
                  <a:gd name="T9" fmla="*/ 0 h 720"/>
                  <a:gd name="T10" fmla="*/ 2539 w 917"/>
                  <a:gd name="T11" fmla="*/ 314969 h 720"/>
                  <a:gd name="T12" fmla="*/ 2539 w 917"/>
                  <a:gd name="T13" fmla="*/ 568976 h 720"/>
                  <a:gd name="T14" fmla="*/ 2539 w 917"/>
                  <a:gd name="T15" fmla="*/ 568976 h 720"/>
                  <a:gd name="T16" fmla="*/ 2539 w 917"/>
                  <a:gd name="T17" fmla="*/ 574056 h 720"/>
                  <a:gd name="T18" fmla="*/ 2539 w 917"/>
                  <a:gd name="T19" fmla="*/ 913156 h 720"/>
                  <a:gd name="T20" fmla="*/ 58405 w 917"/>
                  <a:gd name="T21" fmla="*/ 913156 h 720"/>
                  <a:gd name="T22" fmla="*/ 318690 w 917"/>
                  <a:gd name="T23" fmla="*/ 913156 h 720"/>
                  <a:gd name="T24" fmla="*/ 325038 w 917"/>
                  <a:gd name="T25" fmla="*/ 913156 h 720"/>
                  <a:gd name="T26" fmla="*/ 325038 w 917"/>
                  <a:gd name="T27" fmla="*/ 913156 h 720"/>
                  <a:gd name="T28" fmla="*/ 325038 w 917"/>
                  <a:gd name="T29" fmla="*/ 913156 h 720"/>
                  <a:gd name="T30" fmla="*/ 577705 w 917"/>
                  <a:gd name="T31" fmla="*/ 913156 h 720"/>
                  <a:gd name="T32" fmla="*/ 714830 w 917"/>
                  <a:gd name="T33" fmla="*/ 913156 h 720"/>
                  <a:gd name="T34" fmla="*/ 714830 w 917"/>
                  <a:gd name="T35" fmla="*/ 913156 h 720"/>
                  <a:gd name="T36" fmla="*/ 846877 w 917"/>
                  <a:gd name="T37" fmla="*/ 913156 h 720"/>
                  <a:gd name="T38" fmla="*/ 915440 w 917"/>
                  <a:gd name="T39" fmla="*/ 914426 h 720"/>
                  <a:gd name="T40" fmla="*/ 915440 w 917"/>
                  <a:gd name="T41" fmla="*/ 575326 h 720"/>
                  <a:gd name="T42" fmla="*/ 915440 w 917"/>
                  <a:gd name="T43" fmla="*/ 566436 h 720"/>
                  <a:gd name="T44" fmla="*/ 915440 w 917"/>
                  <a:gd name="T45" fmla="*/ 566436 h 720"/>
                  <a:gd name="T46" fmla="*/ 915440 w 917"/>
                  <a:gd name="T47" fmla="*/ 566436 h 720"/>
                  <a:gd name="T48" fmla="*/ 916709 w 917"/>
                  <a:gd name="T49" fmla="*/ 568976 h 720"/>
                  <a:gd name="T50" fmla="*/ 916709 w 917"/>
                  <a:gd name="T51" fmla="*/ 566436 h 720"/>
                  <a:gd name="T52" fmla="*/ 916709 w 917"/>
                  <a:gd name="T53" fmla="*/ 566436 h 720"/>
                  <a:gd name="T54" fmla="*/ 916709 w 917"/>
                  <a:gd name="T55" fmla="*/ 566436 h 720"/>
                  <a:gd name="T56" fmla="*/ 956069 w 917"/>
                  <a:gd name="T57" fmla="*/ 523255 h 720"/>
                  <a:gd name="T58" fmla="*/ 978924 w 917"/>
                  <a:gd name="T59" fmla="*/ 529605 h 720"/>
                  <a:gd name="T60" fmla="*/ 1065262 w 917"/>
                  <a:gd name="T61" fmla="*/ 557546 h 720"/>
                  <a:gd name="T62" fmla="*/ 1164297 w 917"/>
                  <a:gd name="T63" fmla="*/ 445783 h 720"/>
                  <a:gd name="T64" fmla="*/ 1065262 w 917"/>
                  <a:gd name="T65" fmla="*/ 334019 h 720"/>
                  <a:gd name="T66" fmla="*/ 978924 w 917"/>
                  <a:gd name="T67" fmla="*/ 361960 h 720"/>
                  <a:gd name="T68" fmla="*/ 956069 w 917"/>
                  <a:gd name="T69" fmla="*/ 367040 h 720"/>
                  <a:gd name="T70" fmla="*/ 916709 w 917"/>
                  <a:gd name="T71" fmla="*/ 321319 h 720"/>
                  <a:gd name="T72" fmla="*/ 915440 w 917"/>
                  <a:gd name="T73" fmla="*/ 321319 h 720"/>
                  <a:gd name="T74" fmla="*/ 915440 w 917"/>
                  <a:gd name="T75" fmla="*/ 314969 h 720"/>
                  <a:gd name="T76" fmla="*/ 915440 w 917"/>
                  <a:gd name="T77" fmla="*/ 0 h 720"/>
                  <a:gd name="T78" fmla="*/ 855765 w 917"/>
                  <a:gd name="T79" fmla="*/ 0 h 720"/>
                  <a:gd name="T80" fmla="*/ 855765 w 917"/>
                  <a:gd name="T81" fmla="*/ 0 h 720"/>
                  <a:gd name="T82" fmla="*/ 576435 w 917"/>
                  <a:gd name="T83" fmla="*/ 0 h 720"/>
                  <a:gd name="T84" fmla="*/ 567547 w 917"/>
                  <a:gd name="T85" fmla="*/ 0 h 720"/>
                  <a:gd name="T86" fmla="*/ 570087 w 917"/>
                  <a:gd name="T87" fmla="*/ 0 h 720"/>
                  <a:gd name="T88" fmla="*/ 568817 w 917"/>
                  <a:gd name="T89" fmla="*/ 0 h 720"/>
                  <a:gd name="T90" fmla="*/ 571356 w 917"/>
                  <a:gd name="T91" fmla="*/ 0 h 720"/>
                  <a:gd name="T92" fmla="*/ 570087 w 917"/>
                  <a:gd name="T93" fmla="*/ 0 h 720"/>
                  <a:gd name="T94" fmla="*/ 531996 w 917"/>
                  <a:gd name="T95" fmla="*/ 62232 h 720"/>
                  <a:gd name="T96" fmla="*/ 559929 w 917"/>
                  <a:gd name="T97" fmla="*/ 148594 h 720"/>
                  <a:gd name="T98" fmla="*/ 448197 w 917"/>
                  <a:gd name="T99" fmla="*/ 248927 h 720"/>
                  <a:gd name="T100" fmla="*/ 336465 w 917"/>
                  <a:gd name="T101" fmla="*/ 148594 h 720"/>
                  <a:gd name="T102" fmla="*/ 364398 w 917"/>
                  <a:gd name="T103" fmla="*/ 62232 h 720"/>
                  <a:gd name="T104" fmla="*/ 325038 w 917"/>
                  <a:gd name="T105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17" h="720">
                    <a:moveTo>
                      <a:pt x="256" y="0"/>
                    </a:moveTo>
                    <a:cubicBezTo>
                      <a:pt x="255" y="0"/>
                      <a:pt x="255" y="0"/>
                      <a:pt x="254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48"/>
                      <a:pt x="2" y="248"/>
                      <a:pt x="2" y="248"/>
                    </a:cubicBezTo>
                    <a:cubicBezTo>
                      <a:pt x="2" y="248"/>
                      <a:pt x="0" y="418"/>
                      <a:pt x="2" y="448"/>
                    </a:cubicBezTo>
                    <a:cubicBezTo>
                      <a:pt x="2" y="448"/>
                      <a:pt x="2" y="448"/>
                      <a:pt x="2" y="448"/>
                    </a:cubicBezTo>
                    <a:cubicBezTo>
                      <a:pt x="2" y="448"/>
                      <a:pt x="2" y="450"/>
                      <a:pt x="2" y="452"/>
                    </a:cubicBezTo>
                    <a:cubicBezTo>
                      <a:pt x="2" y="719"/>
                      <a:pt x="2" y="719"/>
                      <a:pt x="2" y="719"/>
                    </a:cubicBezTo>
                    <a:cubicBezTo>
                      <a:pt x="2" y="719"/>
                      <a:pt x="30" y="719"/>
                      <a:pt x="46" y="719"/>
                    </a:cubicBezTo>
                    <a:cubicBezTo>
                      <a:pt x="251" y="719"/>
                      <a:pt x="251" y="719"/>
                      <a:pt x="251" y="719"/>
                    </a:cubicBezTo>
                    <a:cubicBezTo>
                      <a:pt x="251" y="719"/>
                      <a:pt x="253" y="719"/>
                      <a:pt x="256" y="719"/>
                    </a:cubicBezTo>
                    <a:cubicBezTo>
                      <a:pt x="256" y="719"/>
                      <a:pt x="256" y="719"/>
                      <a:pt x="256" y="719"/>
                    </a:cubicBezTo>
                    <a:cubicBezTo>
                      <a:pt x="256" y="719"/>
                      <a:pt x="256" y="719"/>
                      <a:pt x="256" y="719"/>
                    </a:cubicBezTo>
                    <a:cubicBezTo>
                      <a:pt x="290" y="719"/>
                      <a:pt x="455" y="719"/>
                      <a:pt x="455" y="719"/>
                    </a:cubicBezTo>
                    <a:cubicBezTo>
                      <a:pt x="563" y="719"/>
                      <a:pt x="563" y="719"/>
                      <a:pt x="563" y="719"/>
                    </a:cubicBezTo>
                    <a:cubicBezTo>
                      <a:pt x="563" y="719"/>
                      <a:pt x="563" y="719"/>
                      <a:pt x="563" y="719"/>
                    </a:cubicBezTo>
                    <a:cubicBezTo>
                      <a:pt x="667" y="719"/>
                      <a:pt x="667" y="719"/>
                      <a:pt x="667" y="719"/>
                    </a:cubicBezTo>
                    <a:cubicBezTo>
                      <a:pt x="671" y="719"/>
                      <a:pt x="718" y="720"/>
                      <a:pt x="721" y="720"/>
                    </a:cubicBezTo>
                    <a:cubicBezTo>
                      <a:pt x="721" y="453"/>
                      <a:pt x="721" y="453"/>
                      <a:pt x="721" y="453"/>
                    </a:cubicBezTo>
                    <a:cubicBezTo>
                      <a:pt x="721" y="450"/>
                      <a:pt x="721" y="448"/>
                      <a:pt x="721" y="446"/>
                    </a:cubicBezTo>
                    <a:cubicBezTo>
                      <a:pt x="721" y="446"/>
                      <a:pt x="721" y="446"/>
                      <a:pt x="721" y="446"/>
                    </a:cubicBezTo>
                    <a:cubicBezTo>
                      <a:pt x="721" y="446"/>
                      <a:pt x="721" y="446"/>
                      <a:pt x="721" y="446"/>
                    </a:cubicBezTo>
                    <a:cubicBezTo>
                      <a:pt x="721" y="447"/>
                      <a:pt x="721" y="447"/>
                      <a:pt x="722" y="448"/>
                    </a:cubicBezTo>
                    <a:cubicBezTo>
                      <a:pt x="722" y="447"/>
                      <a:pt x="722" y="447"/>
                      <a:pt x="722" y="446"/>
                    </a:cubicBezTo>
                    <a:cubicBezTo>
                      <a:pt x="722" y="446"/>
                      <a:pt x="722" y="446"/>
                      <a:pt x="722" y="446"/>
                    </a:cubicBezTo>
                    <a:cubicBezTo>
                      <a:pt x="722" y="446"/>
                      <a:pt x="722" y="446"/>
                      <a:pt x="722" y="446"/>
                    </a:cubicBezTo>
                    <a:cubicBezTo>
                      <a:pt x="724" y="425"/>
                      <a:pt x="736" y="412"/>
                      <a:pt x="753" y="412"/>
                    </a:cubicBezTo>
                    <a:cubicBezTo>
                      <a:pt x="758" y="412"/>
                      <a:pt x="765" y="413"/>
                      <a:pt x="771" y="417"/>
                    </a:cubicBezTo>
                    <a:cubicBezTo>
                      <a:pt x="771" y="417"/>
                      <a:pt x="816" y="439"/>
                      <a:pt x="839" y="439"/>
                    </a:cubicBezTo>
                    <a:cubicBezTo>
                      <a:pt x="882" y="439"/>
                      <a:pt x="917" y="399"/>
                      <a:pt x="917" y="351"/>
                    </a:cubicBezTo>
                    <a:cubicBezTo>
                      <a:pt x="917" y="302"/>
                      <a:pt x="882" y="263"/>
                      <a:pt x="839" y="263"/>
                    </a:cubicBezTo>
                    <a:cubicBezTo>
                      <a:pt x="816" y="263"/>
                      <a:pt x="771" y="285"/>
                      <a:pt x="771" y="285"/>
                    </a:cubicBezTo>
                    <a:cubicBezTo>
                      <a:pt x="765" y="288"/>
                      <a:pt x="758" y="289"/>
                      <a:pt x="753" y="289"/>
                    </a:cubicBezTo>
                    <a:cubicBezTo>
                      <a:pt x="736" y="289"/>
                      <a:pt x="723" y="276"/>
                      <a:pt x="722" y="253"/>
                    </a:cubicBezTo>
                    <a:cubicBezTo>
                      <a:pt x="721" y="253"/>
                      <a:pt x="721" y="253"/>
                      <a:pt x="721" y="253"/>
                    </a:cubicBezTo>
                    <a:cubicBezTo>
                      <a:pt x="721" y="248"/>
                      <a:pt x="721" y="248"/>
                      <a:pt x="721" y="248"/>
                    </a:cubicBezTo>
                    <a:cubicBezTo>
                      <a:pt x="721" y="0"/>
                      <a:pt x="721" y="0"/>
                      <a:pt x="721" y="0"/>
                    </a:cubicBezTo>
                    <a:cubicBezTo>
                      <a:pt x="674" y="0"/>
                      <a:pt x="674" y="0"/>
                      <a:pt x="674" y="0"/>
                    </a:cubicBezTo>
                    <a:cubicBezTo>
                      <a:pt x="674" y="0"/>
                      <a:pt x="674" y="0"/>
                      <a:pt x="674" y="0"/>
                    </a:cubicBezTo>
                    <a:cubicBezTo>
                      <a:pt x="454" y="0"/>
                      <a:pt x="454" y="0"/>
                      <a:pt x="454" y="0"/>
                    </a:cubicBezTo>
                    <a:cubicBezTo>
                      <a:pt x="451" y="0"/>
                      <a:pt x="449" y="0"/>
                      <a:pt x="447" y="0"/>
                    </a:cubicBezTo>
                    <a:cubicBezTo>
                      <a:pt x="448" y="0"/>
                      <a:pt x="448" y="0"/>
                      <a:pt x="449" y="0"/>
                    </a:cubicBezTo>
                    <a:cubicBezTo>
                      <a:pt x="449" y="0"/>
                      <a:pt x="448" y="0"/>
                      <a:pt x="448" y="0"/>
                    </a:cubicBezTo>
                    <a:cubicBezTo>
                      <a:pt x="449" y="0"/>
                      <a:pt x="449" y="0"/>
                      <a:pt x="450" y="0"/>
                    </a:cubicBezTo>
                    <a:cubicBezTo>
                      <a:pt x="450" y="0"/>
                      <a:pt x="449" y="0"/>
                      <a:pt x="449" y="0"/>
                    </a:cubicBezTo>
                    <a:cubicBezTo>
                      <a:pt x="420" y="2"/>
                      <a:pt x="406" y="24"/>
                      <a:pt x="419" y="49"/>
                    </a:cubicBezTo>
                    <a:cubicBezTo>
                      <a:pt x="419" y="49"/>
                      <a:pt x="441" y="94"/>
                      <a:pt x="441" y="117"/>
                    </a:cubicBezTo>
                    <a:cubicBezTo>
                      <a:pt x="441" y="160"/>
                      <a:pt x="401" y="196"/>
                      <a:pt x="353" y="196"/>
                    </a:cubicBezTo>
                    <a:cubicBezTo>
                      <a:pt x="304" y="196"/>
                      <a:pt x="265" y="160"/>
                      <a:pt x="265" y="117"/>
                    </a:cubicBezTo>
                    <a:cubicBezTo>
                      <a:pt x="265" y="94"/>
                      <a:pt x="287" y="49"/>
                      <a:pt x="287" y="49"/>
                    </a:cubicBezTo>
                    <a:cubicBezTo>
                      <a:pt x="299" y="24"/>
                      <a:pt x="286" y="2"/>
                      <a:pt x="256" y="0"/>
                    </a:cubicBezTo>
                  </a:path>
                </a:pathLst>
              </a:custGeom>
              <a:solidFill>
                <a:srgbClr val="70AD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uk-UA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6" name="Freeform 20"/>
            <p:cNvSpPr>
              <a:spLocks noChangeArrowheads="1"/>
            </p:cNvSpPr>
            <p:nvPr/>
          </p:nvSpPr>
          <p:spPr bwMode="auto">
            <a:xfrm>
              <a:off x="2165" y="1443"/>
              <a:ext cx="194" cy="155"/>
            </a:xfrm>
            <a:custGeom>
              <a:avLst/>
              <a:gdLst>
                <a:gd name="T0" fmla="*/ 206398 w 21600"/>
                <a:gd name="T1" fmla="*/ 165105 h 21600"/>
                <a:gd name="T2" fmla="*/ 206398 w 21600"/>
                <a:gd name="T3" fmla="*/ 165105 h 21600"/>
                <a:gd name="T4" fmla="*/ 206398 w 21600"/>
                <a:gd name="T5" fmla="*/ 165105 h 21600"/>
                <a:gd name="T6" fmla="*/ 206398 w 21600"/>
                <a:gd name="T7" fmla="*/ 16510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599" y="760"/>
                    <a:pt x="21599" y="1048"/>
                  </a:cubicBezTo>
                  <a:lnTo>
                    <a:pt x="21599" y="16238"/>
                  </a:lnTo>
                  <a:cubicBezTo>
                    <a:pt x="21599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599"/>
                    <a:pt x="16197" y="21599"/>
                  </a:cubicBezTo>
                  <a:cubicBezTo>
                    <a:pt x="15705" y="21599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9000" y="17274"/>
                  </a:lnTo>
                  <a:lnTo>
                    <a:pt x="9000" y="17369"/>
                  </a:lnTo>
                  <a:cubicBezTo>
                    <a:pt x="9000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599"/>
                    <a:pt x="5402" y="21599"/>
                  </a:cubicBezTo>
                  <a:cubicBezTo>
                    <a:pt x="4910" y="21599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0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lnTo>
                    <a:pt x="6791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60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uk-UA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7" name="Freeform 21"/>
            <p:cNvSpPr>
              <a:spLocks noChangeArrowheads="1"/>
            </p:cNvSpPr>
            <p:nvPr/>
          </p:nvSpPr>
          <p:spPr bwMode="auto">
            <a:xfrm>
              <a:off x="3430" y="2777"/>
              <a:ext cx="156" cy="156"/>
            </a:xfrm>
            <a:custGeom>
              <a:avLst/>
              <a:gdLst>
                <a:gd name="T0" fmla="*/ 166178 w 21600"/>
                <a:gd name="T1" fmla="*/ 166163 h 21600"/>
                <a:gd name="T2" fmla="*/ 166178 w 21600"/>
                <a:gd name="T3" fmla="*/ 166163 h 21600"/>
                <a:gd name="T4" fmla="*/ 166178 w 21600"/>
                <a:gd name="T5" fmla="*/ 166163 h 21600"/>
                <a:gd name="T6" fmla="*/ 166178 w 21600"/>
                <a:gd name="T7" fmla="*/ 16616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2" y="0"/>
                  </a:moveTo>
                  <a:cubicBezTo>
                    <a:pt x="12101" y="0"/>
                    <a:pt x="13398" y="296"/>
                    <a:pt x="14685" y="897"/>
                  </a:cubicBezTo>
                  <a:cubicBezTo>
                    <a:pt x="15972" y="1496"/>
                    <a:pt x="17128" y="2309"/>
                    <a:pt x="18152" y="3337"/>
                  </a:cubicBezTo>
                  <a:cubicBezTo>
                    <a:pt x="19173" y="4365"/>
                    <a:pt x="20002" y="5565"/>
                    <a:pt x="20642" y="6941"/>
                  </a:cubicBezTo>
                  <a:cubicBezTo>
                    <a:pt x="21277" y="8313"/>
                    <a:pt x="21599" y="9784"/>
                    <a:pt x="21599" y="11354"/>
                  </a:cubicBezTo>
                  <a:cubicBezTo>
                    <a:pt x="21599" y="12995"/>
                    <a:pt x="21305" y="14571"/>
                    <a:pt x="20722" y="16085"/>
                  </a:cubicBezTo>
                  <a:lnTo>
                    <a:pt x="20416" y="16895"/>
                  </a:lnTo>
                  <a:lnTo>
                    <a:pt x="18455" y="17245"/>
                  </a:lnTo>
                  <a:cubicBezTo>
                    <a:pt x="18253" y="18183"/>
                    <a:pt x="17836" y="18965"/>
                    <a:pt x="17210" y="19589"/>
                  </a:cubicBezTo>
                  <a:cubicBezTo>
                    <a:pt x="16584" y="20207"/>
                    <a:pt x="15843" y="20521"/>
                    <a:pt x="14996" y="20521"/>
                  </a:cubicBezTo>
                  <a:lnTo>
                    <a:pt x="14996" y="21074"/>
                  </a:lnTo>
                  <a:cubicBezTo>
                    <a:pt x="14996" y="21218"/>
                    <a:pt x="14953" y="21343"/>
                    <a:pt x="14862" y="21447"/>
                  </a:cubicBezTo>
                  <a:cubicBezTo>
                    <a:pt x="14770" y="21549"/>
                    <a:pt x="14664" y="21599"/>
                    <a:pt x="14534" y="21599"/>
                  </a:cubicBezTo>
                  <a:lnTo>
                    <a:pt x="13633" y="21599"/>
                  </a:lnTo>
                  <a:cubicBezTo>
                    <a:pt x="13513" y="21599"/>
                    <a:pt x="13407" y="21549"/>
                    <a:pt x="13322" y="21447"/>
                  </a:cubicBezTo>
                  <a:cubicBezTo>
                    <a:pt x="13238" y="21343"/>
                    <a:pt x="13193" y="21218"/>
                    <a:pt x="13193" y="21074"/>
                  </a:cubicBezTo>
                  <a:lnTo>
                    <a:pt x="13193" y="11354"/>
                  </a:lnTo>
                  <a:cubicBezTo>
                    <a:pt x="13193" y="11210"/>
                    <a:pt x="13238" y="11081"/>
                    <a:pt x="13322" y="10970"/>
                  </a:cubicBezTo>
                  <a:cubicBezTo>
                    <a:pt x="13407" y="10857"/>
                    <a:pt x="13513" y="10798"/>
                    <a:pt x="13633" y="10798"/>
                  </a:cubicBezTo>
                  <a:lnTo>
                    <a:pt x="14534" y="10798"/>
                  </a:lnTo>
                  <a:cubicBezTo>
                    <a:pt x="14654" y="10798"/>
                    <a:pt x="14763" y="10857"/>
                    <a:pt x="14857" y="10970"/>
                  </a:cubicBezTo>
                  <a:cubicBezTo>
                    <a:pt x="14949" y="11081"/>
                    <a:pt x="14996" y="11210"/>
                    <a:pt x="14996" y="11354"/>
                  </a:cubicBezTo>
                  <a:lnTo>
                    <a:pt x="14996" y="11880"/>
                  </a:lnTo>
                  <a:cubicBezTo>
                    <a:pt x="15655" y="11880"/>
                    <a:pt x="16262" y="12077"/>
                    <a:pt x="16810" y="12476"/>
                  </a:cubicBezTo>
                  <a:cubicBezTo>
                    <a:pt x="17359" y="12874"/>
                    <a:pt x="17787" y="13396"/>
                    <a:pt x="18095" y="14046"/>
                  </a:cubicBezTo>
                  <a:lnTo>
                    <a:pt x="18533" y="13947"/>
                  </a:lnTo>
                  <a:cubicBezTo>
                    <a:pt x="18782" y="13136"/>
                    <a:pt x="18900" y="12272"/>
                    <a:pt x="18893" y="11354"/>
                  </a:cubicBezTo>
                  <a:cubicBezTo>
                    <a:pt x="18893" y="10228"/>
                    <a:pt x="18648" y="9177"/>
                    <a:pt x="18156" y="8194"/>
                  </a:cubicBezTo>
                  <a:cubicBezTo>
                    <a:pt x="17665" y="7220"/>
                    <a:pt x="17024" y="6362"/>
                    <a:pt x="16238" y="5622"/>
                  </a:cubicBezTo>
                  <a:cubicBezTo>
                    <a:pt x="15455" y="4882"/>
                    <a:pt x="14584" y="4300"/>
                    <a:pt x="13621" y="3877"/>
                  </a:cubicBezTo>
                  <a:cubicBezTo>
                    <a:pt x="12659" y="3456"/>
                    <a:pt x="11717" y="3241"/>
                    <a:pt x="10792" y="3241"/>
                  </a:cubicBezTo>
                  <a:cubicBezTo>
                    <a:pt x="9868" y="3241"/>
                    <a:pt x="8929" y="3456"/>
                    <a:pt x="7971" y="3877"/>
                  </a:cubicBezTo>
                  <a:cubicBezTo>
                    <a:pt x="7015" y="4300"/>
                    <a:pt x="6140" y="4879"/>
                    <a:pt x="5358" y="5608"/>
                  </a:cubicBezTo>
                  <a:cubicBezTo>
                    <a:pt x="4572" y="6336"/>
                    <a:pt x="3934" y="7198"/>
                    <a:pt x="3443" y="8183"/>
                  </a:cubicBezTo>
                  <a:cubicBezTo>
                    <a:pt x="2951" y="9171"/>
                    <a:pt x="2704" y="10219"/>
                    <a:pt x="2704" y="11329"/>
                  </a:cubicBezTo>
                  <a:cubicBezTo>
                    <a:pt x="2704" y="12267"/>
                    <a:pt x="2824" y="13136"/>
                    <a:pt x="3066" y="13947"/>
                  </a:cubicBezTo>
                  <a:lnTo>
                    <a:pt x="3504" y="14046"/>
                  </a:lnTo>
                  <a:cubicBezTo>
                    <a:pt x="3812" y="13396"/>
                    <a:pt x="4240" y="12874"/>
                    <a:pt x="4789" y="12476"/>
                  </a:cubicBezTo>
                  <a:cubicBezTo>
                    <a:pt x="5337" y="12077"/>
                    <a:pt x="5942" y="11880"/>
                    <a:pt x="6603" y="11880"/>
                  </a:cubicBezTo>
                  <a:lnTo>
                    <a:pt x="6603" y="11354"/>
                  </a:lnTo>
                  <a:cubicBezTo>
                    <a:pt x="6603" y="11210"/>
                    <a:pt x="6646" y="11081"/>
                    <a:pt x="6737" y="10970"/>
                  </a:cubicBezTo>
                  <a:cubicBezTo>
                    <a:pt x="6827" y="10857"/>
                    <a:pt x="6935" y="10798"/>
                    <a:pt x="7065" y="10798"/>
                  </a:cubicBezTo>
                  <a:lnTo>
                    <a:pt x="7966" y="10798"/>
                  </a:lnTo>
                  <a:cubicBezTo>
                    <a:pt x="8086" y="10798"/>
                    <a:pt x="8187" y="10857"/>
                    <a:pt x="8270" y="10970"/>
                  </a:cubicBezTo>
                  <a:cubicBezTo>
                    <a:pt x="8352" y="11081"/>
                    <a:pt x="8392" y="11210"/>
                    <a:pt x="8392" y="11354"/>
                  </a:cubicBezTo>
                  <a:lnTo>
                    <a:pt x="8392" y="21074"/>
                  </a:lnTo>
                  <a:cubicBezTo>
                    <a:pt x="8392" y="21218"/>
                    <a:pt x="8352" y="21343"/>
                    <a:pt x="8270" y="21447"/>
                  </a:cubicBezTo>
                  <a:cubicBezTo>
                    <a:pt x="8187" y="21549"/>
                    <a:pt x="8086" y="21599"/>
                    <a:pt x="7966" y="21599"/>
                  </a:cubicBezTo>
                  <a:lnTo>
                    <a:pt x="7065" y="21599"/>
                  </a:lnTo>
                  <a:cubicBezTo>
                    <a:pt x="6945" y="21599"/>
                    <a:pt x="6836" y="21549"/>
                    <a:pt x="6742" y="21447"/>
                  </a:cubicBezTo>
                  <a:cubicBezTo>
                    <a:pt x="6650" y="21343"/>
                    <a:pt x="6603" y="21218"/>
                    <a:pt x="6603" y="21074"/>
                  </a:cubicBezTo>
                  <a:lnTo>
                    <a:pt x="6603" y="20521"/>
                  </a:lnTo>
                  <a:cubicBezTo>
                    <a:pt x="6189" y="20521"/>
                    <a:pt x="5789" y="20436"/>
                    <a:pt x="5403" y="20270"/>
                  </a:cubicBezTo>
                  <a:cubicBezTo>
                    <a:pt x="5015" y="20103"/>
                    <a:pt x="4671" y="19877"/>
                    <a:pt x="4370" y="19589"/>
                  </a:cubicBezTo>
                  <a:cubicBezTo>
                    <a:pt x="4073" y="19298"/>
                    <a:pt x="3814" y="18956"/>
                    <a:pt x="3598" y="18558"/>
                  </a:cubicBezTo>
                  <a:cubicBezTo>
                    <a:pt x="3388" y="18163"/>
                    <a:pt x="3233" y="17725"/>
                    <a:pt x="3144" y="17245"/>
                  </a:cubicBezTo>
                  <a:lnTo>
                    <a:pt x="1172" y="16895"/>
                  </a:lnTo>
                  <a:lnTo>
                    <a:pt x="877" y="16085"/>
                  </a:lnTo>
                  <a:cubicBezTo>
                    <a:pt x="294" y="14571"/>
                    <a:pt x="0" y="12987"/>
                    <a:pt x="0" y="11326"/>
                  </a:cubicBezTo>
                  <a:cubicBezTo>
                    <a:pt x="0" y="9776"/>
                    <a:pt x="320" y="8310"/>
                    <a:pt x="957" y="6938"/>
                  </a:cubicBezTo>
                  <a:cubicBezTo>
                    <a:pt x="1595" y="5563"/>
                    <a:pt x="2426" y="4363"/>
                    <a:pt x="3447" y="3335"/>
                  </a:cubicBezTo>
                  <a:cubicBezTo>
                    <a:pt x="4469" y="2307"/>
                    <a:pt x="5622" y="1493"/>
                    <a:pt x="6909" y="895"/>
                  </a:cubicBezTo>
                  <a:cubicBezTo>
                    <a:pt x="8192" y="296"/>
                    <a:pt x="9486" y="0"/>
                    <a:pt x="107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uk-UA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8" name="Freeform 22"/>
            <p:cNvSpPr>
              <a:spLocks noChangeArrowheads="1"/>
            </p:cNvSpPr>
            <p:nvPr/>
          </p:nvSpPr>
          <p:spPr bwMode="auto">
            <a:xfrm>
              <a:off x="2823" y="1411"/>
              <a:ext cx="122" cy="193"/>
            </a:xfrm>
            <a:custGeom>
              <a:avLst/>
              <a:gdLst>
                <a:gd name="T0" fmla="*/ 64342400 w 657"/>
                <a:gd name="T1" fmla="*/ 150100024 h 1032"/>
                <a:gd name="T2" fmla="*/ 52773380 w 657"/>
                <a:gd name="T3" fmla="*/ 163413991 h 1032"/>
                <a:gd name="T4" fmla="*/ 39619944 w 657"/>
                <a:gd name="T5" fmla="*/ 150100024 h 1032"/>
                <a:gd name="T6" fmla="*/ 70998538 w 657"/>
                <a:gd name="T7" fmla="*/ 145186413 h 1032"/>
                <a:gd name="T8" fmla="*/ 31378992 w 657"/>
                <a:gd name="T9" fmla="*/ 132030899 h 1032"/>
                <a:gd name="T10" fmla="*/ 103962344 w 657"/>
                <a:gd name="T11" fmla="*/ 52780510 h 1032"/>
                <a:gd name="T12" fmla="*/ 89065255 w 657"/>
                <a:gd name="T13" fmla="*/ 89077213 h 1032"/>
                <a:gd name="T14" fmla="*/ 84152372 w 657"/>
                <a:gd name="T15" fmla="*/ 100647807 h 1032"/>
                <a:gd name="T16" fmla="*/ 79239490 w 657"/>
                <a:gd name="T17" fmla="*/ 112218401 h 1032"/>
                <a:gd name="T18" fmla="*/ 79239490 w 657"/>
                <a:gd name="T19" fmla="*/ 115546694 h 1032"/>
                <a:gd name="T20" fmla="*/ 26307668 w 657"/>
                <a:gd name="T21" fmla="*/ 125373916 h 1032"/>
                <a:gd name="T22" fmla="*/ 24722855 w 657"/>
                <a:gd name="T23" fmla="*/ 112218401 h 1032"/>
                <a:gd name="T24" fmla="*/ 21394786 w 657"/>
                <a:gd name="T25" fmla="*/ 100647807 h 1032"/>
                <a:gd name="T26" fmla="*/ 14738648 w 657"/>
                <a:gd name="T27" fmla="*/ 87492293 h 1032"/>
                <a:gd name="T28" fmla="*/ 0 w 657"/>
                <a:gd name="T29" fmla="*/ 52780510 h 1032"/>
                <a:gd name="T30" fmla="*/ 52773380 w 657"/>
                <a:gd name="T31" fmla="*/ 0 h 1032"/>
                <a:gd name="T32" fmla="*/ 103962344 w 657"/>
                <a:gd name="T33" fmla="*/ 52780510 h 1032"/>
                <a:gd name="T34" fmla="*/ 80824303 w 657"/>
                <a:gd name="T35" fmla="*/ 24726109 h 1032"/>
                <a:gd name="T36" fmla="*/ 24722855 w 657"/>
                <a:gd name="T37" fmla="*/ 24726109 h 1032"/>
                <a:gd name="T38" fmla="*/ 23138041 w 657"/>
                <a:gd name="T39" fmla="*/ 79091539 h 1032"/>
                <a:gd name="T40" fmla="*/ 26307668 w 657"/>
                <a:gd name="T41" fmla="*/ 85748920 h 1032"/>
                <a:gd name="T42" fmla="*/ 36291875 w 657"/>
                <a:gd name="T43" fmla="*/ 105561418 h 1032"/>
                <a:gd name="T44" fmla="*/ 67670469 w 657"/>
                <a:gd name="T45" fmla="*/ 113803321 h 1032"/>
                <a:gd name="T46" fmla="*/ 72583352 w 657"/>
                <a:gd name="T47" fmla="*/ 95734196 h 1032"/>
                <a:gd name="T48" fmla="*/ 80824303 w 657"/>
                <a:gd name="T49" fmla="*/ 82420229 h 1032"/>
                <a:gd name="T50" fmla="*/ 92393324 w 657"/>
                <a:gd name="T51" fmla="*/ 52780510 h 1032"/>
                <a:gd name="T52" fmla="*/ 56101449 w 657"/>
                <a:gd name="T53" fmla="*/ 56109201 h 1032"/>
                <a:gd name="T54" fmla="*/ 47860497 w 657"/>
                <a:gd name="T55" fmla="*/ 56109201 h 1032"/>
                <a:gd name="T56" fmla="*/ 37876689 w 657"/>
                <a:gd name="T57" fmla="*/ 56109201 h 1032"/>
                <a:gd name="T58" fmla="*/ 39619944 w 657"/>
                <a:gd name="T59" fmla="*/ 79091539 h 1032"/>
                <a:gd name="T60" fmla="*/ 47860497 w 657"/>
                <a:gd name="T61" fmla="*/ 79091539 h 1032"/>
                <a:gd name="T62" fmla="*/ 57686263 w 657"/>
                <a:gd name="T63" fmla="*/ 79091539 h 1032"/>
                <a:gd name="T64" fmla="*/ 65927214 w 657"/>
                <a:gd name="T65" fmla="*/ 79091539 h 1032"/>
                <a:gd name="T66" fmla="*/ 67670469 w 657"/>
                <a:gd name="T67" fmla="*/ 56109201 h 1032"/>
                <a:gd name="T68" fmla="*/ 61014331 w 657"/>
                <a:gd name="T69" fmla="*/ 65936024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uk-UA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9" name="Freeform 23"/>
            <p:cNvSpPr>
              <a:spLocks noChangeArrowheads="1"/>
            </p:cNvSpPr>
            <p:nvPr/>
          </p:nvSpPr>
          <p:spPr bwMode="auto">
            <a:xfrm>
              <a:off x="2806" y="2013"/>
              <a:ext cx="173" cy="190"/>
            </a:xfrm>
            <a:custGeom>
              <a:avLst/>
              <a:gdLst>
                <a:gd name="T0" fmla="*/ 184171 w 21600"/>
                <a:gd name="T1" fmla="*/ 202147 h 21600"/>
                <a:gd name="T2" fmla="*/ 184171 w 21600"/>
                <a:gd name="T3" fmla="*/ 202147 h 21600"/>
                <a:gd name="T4" fmla="*/ 184171 w 21600"/>
                <a:gd name="T5" fmla="*/ 202147 h 21600"/>
                <a:gd name="T6" fmla="*/ 184171 w 21600"/>
                <a:gd name="T7" fmla="*/ 2021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uk-UA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0" name="Freeform 24"/>
            <p:cNvSpPr>
              <a:spLocks noChangeArrowheads="1"/>
            </p:cNvSpPr>
            <p:nvPr/>
          </p:nvSpPr>
          <p:spPr bwMode="auto">
            <a:xfrm>
              <a:off x="2165" y="2080"/>
              <a:ext cx="175" cy="155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T0" fmla="*/ 9 256 1"/>
                <a:gd name="T1" fmla="*/ 0 256 1"/>
                <a:gd name="G4" fmla="+- 0 T0 T1"/>
                <a:gd name="G5" fmla="sin 213 G4"/>
                <a:gd name="T2" fmla="*/ 0 256 1"/>
                <a:gd name="T3" fmla="*/ 0 256 1"/>
                <a:gd name="G6" fmla="+- 0 T2 T3"/>
                <a:gd name="G7" fmla="sin 213 G6"/>
                <a:gd name="T4" fmla="*/ 18 256 1"/>
                <a:gd name="T5" fmla="*/ 0 256 1"/>
                <a:gd name="G8" fmla="+- 0 T4 T5"/>
                <a:gd name="G9" fmla="sin 230 G8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8193 0 0"/>
                <a:gd name="G30" fmla="+- 1 0 0"/>
                <a:gd name="G31" fmla="+- 1 0 0"/>
                <a:gd name="G32" fmla="+- 1 0 0"/>
                <a:gd name="G33" fmla="+- 1 0 0"/>
                <a:gd name="G34" fmla="*/ 1 27809 57600"/>
                <a:gd name="G35" fmla="*/ 1 48365 11520"/>
                <a:gd name="G36" fmla="*/ G35 1 180"/>
                <a:gd name="G37" fmla="*/ G34 1 G36"/>
                <a:gd name="G38" fmla="+- 51177 0 0"/>
                <a:gd name="G39" fmla="+- 1509 0 0"/>
                <a:gd name="G40" fmla="+- 32768 0 0"/>
                <a:gd name="G41" fmla="+- 31915 0 0"/>
                <a:gd name="G42" fmla="*/ 1 14547 2"/>
                <a:gd name="G43" fmla="+- 57822 0 0"/>
                <a:gd name="G44" fmla="+- 57822 0 0"/>
                <a:gd name="G45" fmla="+- 63847 0 0"/>
                <a:gd name="G46" fmla="+- 11977 0 0"/>
                <a:gd name="G47" fmla="+- 11977 0 0"/>
                <a:gd name="G48" fmla="+- 32109 0 0"/>
                <a:gd name="G49" fmla="+- 32109 0 0"/>
                <a:gd name="G50" fmla="+- 4 0 0"/>
                <a:gd name="G51" fmla="+- 4 0 0"/>
                <a:gd name="G52" fmla="+- 59515 0 0"/>
                <a:gd name="G53" fmla="*/ 1 30353 2"/>
                <a:gd name="G54" fmla="+- 51177 0 0"/>
                <a:gd name="G55" fmla="+- 25 0 0"/>
                <a:gd name="T6" fmla="*/ 364493 w 461"/>
                <a:gd name="T7" fmla="*/ 171967 h 409"/>
                <a:gd name="T8" fmla="*/ 364493 w 461"/>
                <a:gd name="T9" fmla="*/ 171967 h 409"/>
                <a:gd name="T10" fmla="*/ 199623 w 461"/>
                <a:gd name="T11" fmla="*/ 13725 h 409"/>
                <a:gd name="T12" fmla="*/ 171336 w 461"/>
                <a:gd name="T13" fmla="*/ 13725 h 409"/>
                <a:gd name="T14" fmla="*/ 7274 w 461"/>
                <a:gd name="T15" fmla="*/ 171967 h 409"/>
                <a:gd name="T16" fmla="*/ 14547 w 461"/>
                <a:gd name="T17" fmla="*/ 185692 h 409"/>
                <a:gd name="T18" fmla="*/ 50108 w 461"/>
                <a:gd name="T19" fmla="*/ 185692 h 409"/>
                <a:gd name="T20" fmla="*/ 50108 w 461"/>
                <a:gd name="T21" fmla="*/ 314869 h 409"/>
                <a:gd name="T22" fmla="*/ 63847 w 461"/>
                <a:gd name="T23" fmla="*/ 329402 h 409"/>
                <a:gd name="T24" fmla="*/ 143049 w 461"/>
                <a:gd name="T25" fmla="*/ 329402 h 409"/>
                <a:gd name="T26" fmla="*/ 143049 w 461"/>
                <a:gd name="T27" fmla="*/ 200225 h 409"/>
                <a:gd name="T28" fmla="*/ 228717 w 461"/>
                <a:gd name="T29" fmla="*/ 200225 h 409"/>
                <a:gd name="T30" fmla="*/ 228717 w 461"/>
                <a:gd name="T31" fmla="*/ 329402 h 409"/>
                <a:gd name="T32" fmla="*/ 307920 w 461"/>
                <a:gd name="T33" fmla="*/ 329402 h 409"/>
                <a:gd name="T34" fmla="*/ 321659 w 461"/>
                <a:gd name="T35" fmla="*/ 314869 h 409"/>
                <a:gd name="T36" fmla="*/ 321659 w 461"/>
                <a:gd name="T37" fmla="*/ 185692 h 409"/>
                <a:gd name="T38" fmla="*/ 358028 w 461"/>
                <a:gd name="T39" fmla="*/ 185692 h 409"/>
                <a:gd name="T40" fmla="*/ 364493 w 461"/>
                <a:gd name="T41" fmla="*/ 171967 h 409"/>
              </a:gdLst>
              <a:ahLst/>
              <a:cxnLst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1" h="409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uk-UA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1" name="Freeform 25"/>
            <p:cNvSpPr>
              <a:spLocks noChangeArrowheads="1"/>
            </p:cNvSpPr>
            <p:nvPr/>
          </p:nvSpPr>
          <p:spPr bwMode="auto">
            <a:xfrm>
              <a:off x="3422" y="1428"/>
              <a:ext cx="154" cy="170"/>
            </a:xfrm>
            <a:custGeom>
              <a:avLst/>
              <a:gdLst>
                <a:gd name="T0" fmla="*/ 164053 w 21483"/>
                <a:gd name="T1" fmla="*/ 180981 h 21600"/>
                <a:gd name="T2" fmla="*/ 164053 w 21483"/>
                <a:gd name="T3" fmla="*/ 180981 h 21600"/>
                <a:gd name="T4" fmla="*/ 164053 w 21483"/>
                <a:gd name="T5" fmla="*/ 180981 h 21600"/>
                <a:gd name="T6" fmla="*/ 164053 w 21483"/>
                <a:gd name="T7" fmla="*/ 18098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uk-UA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2" name="Freeform 26"/>
            <p:cNvSpPr>
              <a:spLocks noChangeArrowheads="1"/>
            </p:cNvSpPr>
            <p:nvPr/>
          </p:nvSpPr>
          <p:spPr bwMode="auto">
            <a:xfrm>
              <a:off x="2172" y="2763"/>
              <a:ext cx="152" cy="167"/>
            </a:xfrm>
            <a:custGeom>
              <a:avLst/>
              <a:gdLst>
                <a:gd name="T0" fmla="*/ 161944 w 21600"/>
                <a:gd name="T1" fmla="*/ 177805 h 21600"/>
                <a:gd name="T2" fmla="*/ 161944 w 21600"/>
                <a:gd name="T3" fmla="*/ 177805 h 21600"/>
                <a:gd name="T4" fmla="*/ 161944 w 21600"/>
                <a:gd name="T5" fmla="*/ 177805 h 21600"/>
                <a:gd name="T6" fmla="*/ 161944 w 21600"/>
                <a:gd name="T7" fmla="*/ 17780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uk-UA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3" name="Freeform 27"/>
            <p:cNvSpPr>
              <a:spLocks noChangeArrowheads="1"/>
            </p:cNvSpPr>
            <p:nvPr/>
          </p:nvSpPr>
          <p:spPr bwMode="auto">
            <a:xfrm>
              <a:off x="3447" y="2090"/>
              <a:ext cx="155" cy="185"/>
            </a:xfrm>
            <a:custGeom>
              <a:avLst/>
              <a:gdLst>
                <a:gd name="T0" fmla="*/ 110732 w 449768"/>
                <a:gd name="T1" fmla="*/ 227173 h 538305"/>
                <a:gd name="T2" fmla="*/ 111895 w 449768"/>
                <a:gd name="T3" fmla="*/ 233060 h 538305"/>
                <a:gd name="T4" fmla="*/ 73045 w 449768"/>
                <a:gd name="T5" fmla="*/ 283090 h 538305"/>
                <a:gd name="T6" fmla="*/ 64797 w 449768"/>
                <a:gd name="T7" fmla="*/ 277501 h 538305"/>
                <a:gd name="T8" fmla="*/ 103380 w 449768"/>
                <a:gd name="T9" fmla="*/ 227473 h 538305"/>
                <a:gd name="T10" fmla="*/ 110732 w 449768"/>
                <a:gd name="T11" fmla="*/ 227173 h 538305"/>
                <a:gd name="T12" fmla="*/ 84978 w 449768"/>
                <a:gd name="T13" fmla="*/ 207288 h 538305"/>
                <a:gd name="T14" fmla="*/ 86009 w 449768"/>
                <a:gd name="T15" fmla="*/ 213022 h 538305"/>
                <a:gd name="T16" fmla="*/ 27754 w 449768"/>
                <a:gd name="T17" fmla="*/ 287807 h 538305"/>
                <a:gd name="T18" fmla="*/ 22169 w 449768"/>
                <a:gd name="T19" fmla="*/ 282238 h 538305"/>
                <a:gd name="T20" fmla="*/ 77763 w 449768"/>
                <a:gd name="T21" fmla="*/ 207718 h 538305"/>
                <a:gd name="T22" fmla="*/ 84978 w 449768"/>
                <a:gd name="T23" fmla="*/ 207288 h 538305"/>
                <a:gd name="T24" fmla="*/ 60099 w 449768"/>
                <a:gd name="T25" fmla="*/ 187787 h 538305"/>
                <a:gd name="T26" fmla="*/ 61030 w 449768"/>
                <a:gd name="T27" fmla="*/ 194738 h 538305"/>
                <a:gd name="T28" fmla="*/ 22181 w 449768"/>
                <a:gd name="T29" fmla="*/ 244261 h 538305"/>
                <a:gd name="T30" fmla="*/ 13932 w 449768"/>
                <a:gd name="T31" fmla="*/ 238700 h 538305"/>
                <a:gd name="T32" fmla="*/ 52781 w 449768"/>
                <a:gd name="T33" fmla="*/ 189177 h 538305"/>
                <a:gd name="T34" fmla="*/ 60099 w 449768"/>
                <a:gd name="T35" fmla="*/ 187787 h 538305"/>
                <a:gd name="T36" fmla="*/ 154269 w 449768"/>
                <a:gd name="T37" fmla="*/ 82241 h 538305"/>
                <a:gd name="T38" fmla="*/ 140057 w 449768"/>
                <a:gd name="T39" fmla="*/ 88772 h 538305"/>
                <a:gd name="T40" fmla="*/ 137121 w 449768"/>
                <a:gd name="T41" fmla="*/ 94370 h 538305"/>
                <a:gd name="T42" fmla="*/ 148332 w 449768"/>
                <a:gd name="T43" fmla="*/ 124760 h 538305"/>
                <a:gd name="T44" fmla="*/ 176090 w 449768"/>
                <a:gd name="T45" fmla="*/ 122094 h 538305"/>
                <a:gd name="T46" fmla="*/ 179025 w 449768"/>
                <a:gd name="T47" fmla="*/ 116496 h 538305"/>
                <a:gd name="T48" fmla="*/ 170484 w 449768"/>
                <a:gd name="T49" fmla="*/ 86106 h 538305"/>
                <a:gd name="T50" fmla="*/ 154269 w 449768"/>
                <a:gd name="T51" fmla="*/ 82241 h 538305"/>
                <a:gd name="T52" fmla="*/ 234543 w 449768"/>
                <a:gd name="T53" fmla="*/ 0 h 538305"/>
                <a:gd name="T54" fmla="*/ 237213 w 449768"/>
                <a:gd name="T55" fmla="*/ 0 h 538305"/>
                <a:gd name="T56" fmla="*/ 240148 w 449768"/>
                <a:gd name="T57" fmla="*/ 2666 h 538305"/>
                <a:gd name="T58" fmla="*/ 240148 w 449768"/>
                <a:gd name="T59" fmla="*/ 5332 h 538305"/>
                <a:gd name="T60" fmla="*/ 240148 w 449768"/>
                <a:gd name="T61" fmla="*/ 10930 h 538305"/>
                <a:gd name="T62" fmla="*/ 240148 w 449768"/>
                <a:gd name="T63" fmla="*/ 24792 h 538305"/>
                <a:gd name="T64" fmla="*/ 237213 w 449768"/>
                <a:gd name="T65" fmla="*/ 55449 h 538305"/>
                <a:gd name="T66" fmla="*/ 237213 w 449768"/>
                <a:gd name="T67" fmla="*/ 61047 h 538305"/>
                <a:gd name="T68" fmla="*/ 234543 w 449768"/>
                <a:gd name="T69" fmla="*/ 71977 h 538305"/>
                <a:gd name="T70" fmla="*/ 226002 w 449768"/>
                <a:gd name="T71" fmla="*/ 94370 h 538305"/>
                <a:gd name="T72" fmla="*/ 189969 w 449768"/>
                <a:gd name="T73" fmla="*/ 155417 h 538305"/>
                <a:gd name="T74" fmla="*/ 184631 w 449768"/>
                <a:gd name="T75" fmla="*/ 174877 h 538305"/>
                <a:gd name="T76" fmla="*/ 148332 w 449768"/>
                <a:gd name="T77" fmla="*/ 271912 h 538305"/>
                <a:gd name="T78" fmla="*/ 140057 w 449768"/>
                <a:gd name="T79" fmla="*/ 266314 h 538305"/>
                <a:gd name="T80" fmla="*/ 9271 w 449768"/>
                <a:gd name="T81" fmla="*/ 166613 h 538305"/>
                <a:gd name="T82" fmla="*/ 997 w 449768"/>
                <a:gd name="T83" fmla="*/ 155417 h 538305"/>
                <a:gd name="T84" fmla="*/ 87209 w 449768"/>
                <a:gd name="T85" fmla="*/ 99968 h 538305"/>
                <a:gd name="T86" fmla="*/ 103757 w 449768"/>
                <a:gd name="T87" fmla="*/ 88772 h 538305"/>
                <a:gd name="T88" fmla="*/ 167816 w 449768"/>
                <a:gd name="T89" fmla="*/ 27724 h 538305"/>
                <a:gd name="T90" fmla="*/ 215059 w 449768"/>
                <a:gd name="T91" fmla="*/ 5332 h 538305"/>
                <a:gd name="T92" fmla="*/ 228938 w 449768"/>
                <a:gd name="T93" fmla="*/ 2666 h 538305"/>
                <a:gd name="T94" fmla="*/ 234543 w 449768"/>
                <a:gd name="T95" fmla="*/ 0 h 538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uk-UA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4" name="Freeform 28"/>
            <p:cNvSpPr>
              <a:spLocks noChangeArrowheads="1"/>
            </p:cNvSpPr>
            <p:nvPr/>
          </p:nvSpPr>
          <p:spPr bwMode="auto">
            <a:xfrm>
              <a:off x="2816" y="2788"/>
              <a:ext cx="138" cy="15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+- 1 0 0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T0" fmla="*/ 147125 w 21376"/>
                <a:gd name="T1" fmla="*/ 161930 h 21600"/>
                <a:gd name="T2" fmla="*/ 147125 w 21376"/>
                <a:gd name="T3" fmla="*/ 161930 h 21600"/>
                <a:gd name="T4" fmla="*/ 147125 w 21376"/>
                <a:gd name="T5" fmla="*/ 161930 h 21600"/>
                <a:gd name="T6" fmla="*/ 147125 w 21376"/>
                <a:gd name="T7" fmla="*/ 16193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uk-UA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2718" y="2225"/>
              <a:ext cx="335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US" altLang="uk-UA" sz="900" b="1">
                  <a:solidFill>
                    <a:srgbClr val="FFFFFF"/>
                  </a:solidFill>
                  <a:latin typeface="Calibri Light" panose="020F0302020204030204" pitchFamily="34" charset="0"/>
                  <a:cs typeface="Lato Regular" charset="0"/>
                </a:rPr>
                <a:t>Success</a:t>
              </a:r>
            </a:p>
          </p:txBody>
        </p:sp>
      </p:grp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6955576" y="127915"/>
            <a:ext cx="5124994" cy="652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uk-UA" altLang="uk-U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недостатнє матеріальне та технічне забезпечення для навчання за дистанційними технологіями;</a:t>
            </a: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endParaRPr lang="uk-UA" altLang="uk-U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uk-UA" altLang="uk-U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різний рівень цифрової та інформаційної компетентності вчителів;</a:t>
            </a: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endParaRPr lang="uk-UA" altLang="uk-U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uk-UA" altLang="uk-U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неможливість проведення уроків у  режимі реального часу для учнів початкової ланки без допомоги батьків;</a:t>
            </a: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endParaRPr lang="uk-UA" altLang="uk-U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uk-UA" altLang="uk-U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проблеми учнів самоорганізувати процес навчання;</a:t>
            </a: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endParaRPr lang="uk-UA" altLang="uk-U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uk-UA" altLang="uk-U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відсутність живого спілкування та мовної практики</a:t>
            </a:r>
            <a:endParaRPr lang="uk-UA" altLang="uk-UA" sz="2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5" name="Скругленный прямоугольник 4"/>
          <p:cNvSpPr txBox="1"/>
          <p:nvPr/>
        </p:nvSpPr>
        <p:spPr>
          <a:xfrm>
            <a:off x="1030967" y="1569960"/>
            <a:ext cx="2431792" cy="16403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0" tIns="88900" rIns="88900" bIns="8890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Недоліки з</a:t>
            </a:r>
            <a:r>
              <a:rPr lang="uk-UA" sz="32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мішаного навчання</a:t>
            </a:r>
            <a:endParaRPr lang="uk-UA" sz="3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14871" y="-96982"/>
            <a:ext cx="6577129" cy="6954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lnSpc>
                <a:spcPct val="115000"/>
              </a:lnSpc>
              <a:spcAft>
                <a:spcPts val="0"/>
              </a:spcAft>
              <a:defRPr/>
            </a:pPr>
            <a:endParaRPr lang="uk-UA" sz="240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Педагоги</a:t>
            </a: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Рівень цифрової грамотності, технічні можливості (наявність техніки, її якість, доступ до мережі Інтернет).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uk-UA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Учні.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Рівень ІК-компетентності, наявність ґаджетів, доступ до інтернет-ресурсів, рівень навчальних досягнень, індивідуальні особливості, рівень сформованості компетентності «навчання впродовж життя».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Дорослі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(батьки, бабусі, дідусі, старші брати, сестри тощо</a:t>
            </a:r>
            <a:r>
              <a:rPr lang="uk-UA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uk-UA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івень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ІК-компетентності, наявність ґаджетів, доступ до мережі Інтернет, зацікавленість у допомозі дитині та  можливості її надання (стан здоров’я, освіта тощо).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uk-UA" sz="2800" dirty="0"/>
          </a:p>
        </p:txBody>
      </p:sp>
      <p:pic>
        <p:nvPicPr>
          <p:cNvPr id="8" name="Picture 4" descr="Інструменти для дистанційного навчання на час карантину — Дружківська  міська ра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" y="4045907"/>
            <a:ext cx="4625315" cy="281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5690" y="1357753"/>
            <a:ext cx="2693096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Аналізуємо наші можливості</a:t>
            </a:r>
          </a:p>
          <a:p>
            <a:pPr algn="ctr">
              <a:defRPr/>
            </a:pP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46059" y="-96982"/>
            <a:ext cx="6745941" cy="6954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pic>
        <p:nvPicPr>
          <p:cNvPr id="8" name="Picture 4" descr="Інструменти для дистанційного навчання на час карантину — Дружківська  міська ра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30" y="3748194"/>
            <a:ext cx="4504646" cy="310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52394" y="1554858"/>
            <a:ext cx="2580361" cy="2215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uk-UA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uk-U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Важливо</a:t>
            </a:r>
          </a:p>
          <a:p>
            <a:pPr algn="ctr">
              <a:lnSpc>
                <a:spcPct val="115000"/>
              </a:lnSpc>
            </a:pPr>
            <a:endParaRPr lang="uk-UA" altLang="en-US" sz="3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endParaRPr lang="en-US" altLang="en-US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13175" y="597101"/>
            <a:ext cx="6458431" cy="48936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altLang="en-US" sz="2800" dirty="0">
                <a:cs typeface="Arial" panose="020B0604020202020204" pitchFamily="34" charset="0"/>
              </a:rPr>
              <a:t>обрати оптимальний спосіб спілкування (зв’язку</a:t>
            </a:r>
            <a:r>
              <a:rPr lang="uk-UA" altLang="en-US" sz="2800" dirty="0" smtClean="0">
                <a:cs typeface="Arial" panose="020B0604020202020204" pitchFamily="34" charset="0"/>
              </a:rPr>
              <a:t>);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altLang="en-US" sz="2800" dirty="0" smtClean="0">
                <a:cs typeface="Arial" panose="020B0604020202020204" pitchFamily="34" charset="0"/>
              </a:rPr>
              <a:t>визначити </a:t>
            </a:r>
            <a:r>
              <a:rPr lang="uk-UA" altLang="en-US" sz="2800" dirty="0">
                <a:cs typeface="Arial" panose="020B0604020202020204" pitchFamily="34" charset="0"/>
              </a:rPr>
              <a:t>ключові </a:t>
            </a:r>
            <a:r>
              <a:rPr lang="uk-UA" altLang="en-US" sz="2800" dirty="0" smtClean="0">
                <a:cs typeface="Arial" panose="020B0604020202020204" pitchFamily="34" charset="0"/>
              </a:rPr>
              <a:t>теми для онлайн-опрацювання;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altLang="en-US" sz="2800" dirty="0" smtClean="0">
                <a:cs typeface="Arial" panose="020B0604020202020204" pitchFamily="34" charset="0"/>
              </a:rPr>
              <a:t>продумати </a:t>
            </a:r>
            <a:r>
              <a:rPr lang="uk-UA" altLang="en-US" sz="2800" dirty="0">
                <a:cs typeface="Arial" panose="020B0604020202020204" pitchFamily="34" charset="0"/>
              </a:rPr>
              <a:t>змістове </a:t>
            </a:r>
            <a:r>
              <a:rPr lang="uk-UA" altLang="en-US" sz="2800" dirty="0" smtClean="0">
                <a:cs typeface="Arial" panose="020B0604020202020204" pitchFamily="34" charset="0"/>
              </a:rPr>
              <a:t>наповнення;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altLang="en-US" sz="2800" dirty="0" smtClean="0">
                <a:cs typeface="Arial" panose="020B0604020202020204" pitchFamily="34" charset="0"/>
              </a:rPr>
              <a:t>залучити </a:t>
            </a:r>
            <a:r>
              <a:rPr lang="uk-UA" altLang="en-US" sz="2800" dirty="0">
                <a:cs typeface="Arial" panose="020B0604020202020204" pitchFamily="34" charset="0"/>
              </a:rPr>
              <a:t>батьків до </a:t>
            </a:r>
            <a:r>
              <a:rPr lang="uk-UA" altLang="en-US" sz="2800" dirty="0" smtClean="0">
                <a:cs typeface="Arial" panose="020B0604020202020204" pitchFamily="34" charset="0"/>
              </a:rPr>
              <a:t>співпраці;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altLang="en-US" sz="2800" dirty="0" smtClean="0">
                <a:cs typeface="Arial" panose="020B0604020202020204" pitchFamily="34" charset="0"/>
              </a:rPr>
              <a:t>розробити </a:t>
            </a:r>
            <a:r>
              <a:rPr lang="uk-UA" altLang="en-US" sz="2800" dirty="0">
                <a:cs typeface="Arial" panose="020B0604020202020204" pitchFamily="34" charset="0"/>
              </a:rPr>
              <a:t>пам’ятки для учнів та батьків «Як організувати </a:t>
            </a:r>
            <a:r>
              <a:rPr lang="uk-UA" altLang="en-US" sz="2800" dirty="0" smtClean="0">
                <a:cs typeface="Arial" panose="020B0604020202020204" pitchFamily="34" charset="0"/>
              </a:rPr>
              <a:t>онлайн-навчання»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338203" y="1026942"/>
            <a:ext cx="3910237" cy="2940147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Дистанційне </a:t>
            </a:r>
          </a:p>
          <a:p>
            <a:pPr algn="ctr"/>
            <a: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4146" y="-96981"/>
            <a:ext cx="5347854" cy="6954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організація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освітнього процесу (за дистанційною формою здобуття освіти або шляхом використання технологій дистанційного навчання в різних формах здобуття освіти) в умовах віддаленості один від одного його учасників та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їх,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правило,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опосередкованої взаємодії в освітньому середовищі, яке функціонує на базі сучасних освітніх, інформаційно-комунікаційних (цифрових) технологій</a:t>
            </a:r>
          </a:p>
        </p:txBody>
      </p:sp>
      <p:pic>
        <p:nvPicPr>
          <p:cNvPr id="2054" name="Picture 6" descr="Онлайн-сервіси для вчителів | Ukr.school.Мережа сайтів ЗОШ, позашкільних  НЗ, гімназій, ліцеї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35" y="3197630"/>
            <a:ext cx="5556547" cy="334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46059" y="-96982"/>
            <a:ext cx="6745941" cy="6954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pic>
        <p:nvPicPr>
          <p:cNvPr id="8" name="Picture 4" descr="Інструменти для дистанційного навчання на час карантину — Дружківська  міська ра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08" y="4008329"/>
            <a:ext cx="4246252" cy="284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46616" y="785952"/>
            <a:ext cx="5708073" cy="5614614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uk-UA" altLang="en-US" sz="2400" b="1" dirty="0">
                <a:cs typeface="Arial" panose="020B0604020202020204" pitchFamily="34" charset="0"/>
              </a:rPr>
              <a:t>Крок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uk-UA" altLang="en-US" sz="2400" b="1" dirty="0">
                <a:cs typeface="Arial" panose="020B0604020202020204" pitchFamily="34" charset="0"/>
              </a:rPr>
              <a:t>1. </a:t>
            </a:r>
            <a:r>
              <a:rPr lang="uk-UA" altLang="en-US" sz="2400" dirty="0" smtClean="0">
                <a:cs typeface="Arial" panose="020B0604020202020204" pitchFamily="34" charset="0"/>
              </a:rPr>
              <a:t>Визначте </a:t>
            </a:r>
            <a:r>
              <a:rPr lang="uk-UA" altLang="en-US" sz="2400" dirty="0">
                <a:cs typeface="Arial" panose="020B0604020202020204" pitchFamily="34" charset="0"/>
              </a:rPr>
              <a:t>тему </a:t>
            </a:r>
            <a:r>
              <a:rPr lang="uk-UA" altLang="en-US" sz="2400" dirty="0" smtClean="0">
                <a:cs typeface="Arial" panose="020B0604020202020204" pitchFamily="34" charset="0"/>
              </a:rPr>
              <a:t>заняття.</a:t>
            </a:r>
            <a:endParaRPr lang="en-US" alt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uk-UA" altLang="en-US" sz="2400" b="1" dirty="0">
                <a:cs typeface="Arial" panose="020B0604020202020204" pitchFamily="34" charset="0"/>
              </a:rPr>
              <a:t>Крок 2.</a:t>
            </a:r>
            <a:r>
              <a:rPr lang="uk-UA" altLang="en-US" sz="2400" dirty="0">
                <a:cs typeface="Arial" panose="020B0604020202020204" pitchFamily="34" charset="0"/>
              </a:rPr>
              <a:t> Спрогнозуйте очікувані результати (конкретні, зрозумілі для дітей, досяжні, вимірювальні, сформульовані в термінах діяльності дітей).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uk-UA" altLang="en-US" sz="2400" b="1" dirty="0">
                <a:cs typeface="Arial" panose="020B0604020202020204" pitchFamily="34" charset="0"/>
              </a:rPr>
              <a:t>Крок 3.</a:t>
            </a:r>
            <a:r>
              <a:rPr lang="uk-UA" altLang="en-US" sz="2400" dirty="0">
                <a:cs typeface="Arial" panose="020B0604020202020204" pitchFamily="34" charset="0"/>
              </a:rPr>
              <a:t> Мотивуйте дітей до діяльності  (проблемне запитання, цікавий факт, педагогічний артефакт тощо).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uk-UA" altLang="en-US" sz="2400" b="1" dirty="0">
                <a:cs typeface="Arial" panose="020B0604020202020204" pitchFamily="34" charset="0"/>
              </a:rPr>
              <a:t>Крок 4.</a:t>
            </a:r>
            <a:r>
              <a:rPr lang="uk-UA" altLang="en-US" sz="2400" dirty="0">
                <a:cs typeface="Arial" panose="020B0604020202020204" pitchFamily="34" charset="0"/>
              </a:rPr>
              <a:t> Продумайте методику подачі нового матеріалу.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2290" y="902161"/>
            <a:ext cx="2793305" cy="3065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Підготовка </a:t>
            </a:r>
            <a:endParaRPr lang="ru-RU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до занять в умовах </a:t>
            </a:r>
          </a:p>
          <a:p>
            <a:pPr algn="ctr">
              <a:lnSpc>
                <a:spcPct val="115000"/>
              </a:lnSpc>
            </a:pPr>
            <a:r>
              <a:rPr lang="ru-RU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дистанційного та змішаного навчання</a:t>
            </a:r>
            <a:endParaRPr lang="ru-RU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46059" y="-96982"/>
            <a:ext cx="6745941" cy="6954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Інструменти для дистанційного навчання на час карантину — Дружківська  міська ра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8" y="4096011"/>
            <a:ext cx="4807221" cy="27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8838" y="1034662"/>
            <a:ext cx="3306861" cy="30654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Підготовка</a:t>
            </a:r>
            <a:endParaRPr lang="ru-RU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до занять в умовах </a:t>
            </a:r>
          </a:p>
          <a:p>
            <a:pPr algn="ctr">
              <a:lnSpc>
                <a:spcPct val="115000"/>
              </a:lnSpc>
            </a:pPr>
            <a:r>
              <a:rPr lang="ru-RU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дистанційного та змішаного навчання</a:t>
            </a:r>
            <a:endParaRPr lang="ru-RU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97236" y="407863"/>
            <a:ext cx="6317673" cy="5792355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uk-UA" altLang="en-US" sz="2400" b="1" dirty="0">
                <a:cs typeface="Arial" panose="020B0604020202020204" pitchFamily="34" charset="0"/>
              </a:rPr>
              <a:t>Крок 5. </a:t>
            </a:r>
            <a:r>
              <a:rPr lang="uk-UA" altLang="en-US" sz="2400" dirty="0">
                <a:cs typeface="Arial" panose="020B0604020202020204" pitchFamily="34" charset="0"/>
              </a:rPr>
              <a:t>Доберіть приклади завдань з теми на кожен рівень засвоєння навчального матеріалу (репродуктивний, продуктивний, творчий).</a:t>
            </a:r>
            <a:endParaRPr lang="en-US" alt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uk-UA" altLang="en-US" sz="2400" b="1" dirty="0">
                <a:cs typeface="Arial" panose="020B0604020202020204" pitchFamily="34" charset="0"/>
              </a:rPr>
              <a:t>Крок 6</a:t>
            </a:r>
            <a:r>
              <a:rPr lang="uk-UA" altLang="en-US" sz="2400" dirty="0">
                <a:cs typeface="Arial" panose="020B0604020202020204" pitchFamily="34" charset="0"/>
              </a:rPr>
              <a:t>. Спроєктуйте домашнє завдання. </a:t>
            </a:r>
            <a:endParaRPr lang="en-US" altLang="en-US" sz="2400" dirty="0"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uk-UA" altLang="en-US" sz="2400" b="1" dirty="0">
                <a:cs typeface="Arial" panose="020B0604020202020204" pitchFamily="34" charset="0"/>
              </a:rPr>
              <a:t>Крок 7.</a:t>
            </a:r>
            <a:r>
              <a:rPr lang="uk-UA" altLang="en-US" sz="2400" dirty="0">
                <a:cs typeface="Arial" panose="020B0604020202020204" pitchFamily="34" charset="0"/>
              </a:rPr>
              <a:t> Знайдіть в інтернеті матеріали для організації самостійної роботи учнів: відео, інтерактивні завдання, тренажери або створіть контент самостійно.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uk-UA" altLang="en-US" sz="2800" b="1" dirty="0" smtClean="0">
                <a:cs typeface="Arial" panose="020B0604020202020204" pitchFamily="34" charset="0"/>
              </a:rPr>
              <a:t>Пам</a:t>
            </a:r>
            <a:r>
              <a:rPr lang="en-US" altLang="en-US" sz="2800" b="1" dirty="0">
                <a:cs typeface="Arial" panose="020B0604020202020204" pitchFamily="34" charset="0"/>
              </a:rPr>
              <a:t>'</a:t>
            </a:r>
            <a:r>
              <a:rPr lang="uk-UA" altLang="en-US" sz="2800" b="1" dirty="0">
                <a:cs typeface="Arial" panose="020B0604020202020204" pitchFamily="34" charset="0"/>
              </a:rPr>
              <a:t>ятайте про академічну доброчесність!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9" y="0"/>
            <a:ext cx="12192001" cy="695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8827" y="1089765"/>
            <a:ext cx="3303043" cy="2893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uk-U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Засоби та інструментарій </a:t>
            </a:r>
          </a:p>
          <a:p>
            <a:pPr lvl="0"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дистанційного та змішаного навчання</a:t>
            </a:r>
          </a:p>
          <a:p>
            <a:pPr algn="ctr"/>
            <a:endParaRPr lang="uk-UA" sz="2800" dirty="0"/>
          </a:p>
        </p:txBody>
      </p:sp>
      <p:pic>
        <p:nvPicPr>
          <p:cNvPr id="8" name="Picture 4" descr="Інструменти для дистанційного навчання на час карантину — Дружківська  міська ра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0" y="3983277"/>
            <a:ext cx="4646809" cy="29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972194"/>
              </p:ext>
            </p:extLst>
          </p:nvPr>
        </p:nvGraphicFramePr>
        <p:xfrm>
          <a:off x="4981181" y="1"/>
          <a:ext cx="7206641" cy="6954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08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0" y="0"/>
            <a:ext cx="6841590" cy="6831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74499" y="701457"/>
            <a:ext cx="5663652" cy="5133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Системотехнічне та матеріально-технічне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 дистанційного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 – це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об’єкти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та обладнання,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які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забезпечують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процес дистанційного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навчання: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- апаратні засоби;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сервери;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- інформаційно-комунікаційне забезпечення;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- програмне забезпечення.</a:t>
            </a:r>
            <a:r>
              <a:rPr lang="uk-UA" sz="28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endParaRPr lang="uk-UA" sz="28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Ð ÐµÐ·ÑÐ»ÑÑÐ°Ñ Ð¿Ð¾ÑÑÐºÑ Ð·Ð¾Ð±ÑÐ°Ð¶ÐµÐ½Ñ Ð·Ð° Ð·Ð°Ð¿Ð¸ÑÐ¾Ð¼ &quot;Ð½ÑÑ&quot;">
            <a:extLst>
              <a:ext uri="{FF2B5EF4-FFF2-40B4-BE49-F238E27FC236}">
                <a16:creationId xmlns="" xmlns:a16="http://schemas.microsoft.com/office/drawing/2014/main" id="{AAF149E3-06A1-47DF-8045-9835D32AC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5" b="12517"/>
          <a:stretch/>
        </p:blipFill>
        <p:spPr bwMode="auto">
          <a:xfrm>
            <a:off x="0" y="3842213"/>
            <a:ext cx="5350410" cy="29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Учителю информатики по 4, 9, 10 класса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r="4861"/>
          <a:stretch/>
        </p:blipFill>
        <p:spPr bwMode="auto">
          <a:xfrm>
            <a:off x="-26057" y="42204"/>
            <a:ext cx="5360057" cy="384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0" y="0"/>
            <a:ext cx="6841590" cy="6831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99342" y="501041"/>
            <a:ext cx="6237962" cy="57494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uk-UA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відповідність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поставленим методичним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цілям;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універсальність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цих інструментів, щоб скоротити кількість різних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платформ;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зрозумілість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інтерфейсу як для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вчителів,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так і для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учнів;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доступність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програмних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засобів;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інформаційна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безпека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3200" b="1" dirty="0" smtClean="0">
                <a:solidFill>
                  <a:schemeClr val="tx1"/>
                </a:solidFill>
              </a:rPr>
              <a:t>                                     </a:t>
            </a:r>
            <a:endParaRPr lang="ru-RU" sz="3200" b="1" dirty="0">
              <a:solidFill>
                <a:schemeClr val="tx1"/>
              </a:solidFill>
            </a:endParaRPr>
          </a:p>
          <a:p>
            <a:pPr lvl="0"/>
            <a:r>
              <a:rPr lang="ru-RU" sz="3200" b="1" dirty="0">
                <a:solidFill>
                  <a:schemeClr val="tx1"/>
                </a:solidFill>
              </a:rPr>
              <a:t>      </a:t>
            </a:r>
            <a:endParaRPr lang="ru-RU" sz="2400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uk-UA" sz="2800" b="1" dirty="0">
                <a:solidFill>
                  <a:prstClr val="black"/>
                </a:solidFill>
              </a:rPr>
              <a:t>                                    </a:t>
            </a:r>
          </a:p>
        </p:txBody>
      </p:sp>
      <p:pic>
        <p:nvPicPr>
          <p:cNvPr id="5" name="Picture 4" descr="Ð ÐµÐ·ÑÐ»ÑÑÐ°Ñ Ð¿Ð¾ÑÑÐºÑ Ð·Ð¾Ð±ÑÐ°Ð¶ÐµÐ½Ñ Ð·Ð° Ð·Ð°Ð¿Ð¸ÑÐ¾Ð¼ &quot;Ð½ÑÑ&quot;">
            <a:extLst>
              <a:ext uri="{FF2B5EF4-FFF2-40B4-BE49-F238E27FC236}">
                <a16:creationId xmlns="" xmlns:a16="http://schemas.microsoft.com/office/drawing/2014/main" id="{AAF149E3-06A1-47DF-8045-9835D32AC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5" b="12517"/>
          <a:stretch/>
        </p:blipFill>
        <p:spPr bwMode="auto">
          <a:xfrm>
            <a:off x="638826" y="4171167"/>
            <a:ext cx="4695173" cy="2329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</p:pic>
      <p:sp>
        <p:nvSpPr>
          <p:cNvPr id="2" name="Прямоугольник 1"/>
          <p:cNvSpPr/>
          <p:nvPr/>
        </p:nvSpPr>
        <p:spPr>
          <a:xfrm>
            <a:off x="743210" y="675785"/>
            <a:ext cx="41795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Критерії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відбору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засобів</a:t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організації дистанційного навчання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39750" y="2265057"/>
            <a:ext cx="4512501" cy="2327891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Основні форми онлайн-комунікації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61945" y="955856"/>
            <a:ext cx="2880320" cy="1899019"/>
          </a:xfrm>
          <a:prstGeom prst="ellipse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ідео-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конференція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66773" y="4606833"/>
            <a:ext cx="2880320" cy="1899019"/>
          </a:xfrm>
          <a:prstGeom prst="ellipse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блог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76837" y="208828"/>
            <a:ext cx="2880320" cy="1899019"/>
          </a:xfrm>
          <a:prstGeom prst="ellipse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чат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1458" y="3181452"/>
            <a:ext cx="2773138" cy="1753803"/>
          </a:xfrm>
          <a:prstGeom prst="ellipse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форум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49668" y="713892"/>
            <a:ext cx="2880320" cy="1899019"/>
          </a:xfrm>
          <a:prstGeom prst="ellipse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електронна</a:t>
            </a:r>
            <a:r>
              <a:rPr lang="uk-UA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пошта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16997" y="4576291"/>
            <a:ext cx="2880320" cy="1899019"/>
          </a:xfrm>
          <a:prstGeom prst="ellipse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анкетування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688288" y="2922137"/>
            <a:ext cx="2880320" cy="1899019"/>
          </a:xfrm>
          <a:prstGeom prst="ellipse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оціальні мережі та мобільні застосунки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375781" y="1083212"/>
            <a:ext cx="3881213" cy="28276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Дистанційне </a:t>
            </a:r>
          </a:p>
          <a:p>
            <a:pPr algn="ctr"/>
            <a: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авчання</a:t>
            </a:r>
          </a:p>
          <a:p>
            <a:pPr algn="ctr"/>
            <a:endParaRPr lang="uk-UA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Синхронний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формат</a:t>
            </a:r>
            <a:endParaRPr lang="uk-UA" sz="32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1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7024" y="-98477"/>
            <a:ext cx="7974951" cy="69564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pic>
        <p:nvPicPr>
          <p:cNvPr id="6" name="Google Shape;23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7421" y="4585648"/>
            <a:ext cx="3848670" cy="211540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16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164022" y="-191111"/>
            <a:ext cx="8027978" cy="7049111"/>
            <a:chOff x="4131889" y="-96982"/>
            <a:chExt cx="8027978" cy="684847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31889" y="-96982"/>
              <a:ext cx="8027978" cy="543877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31889" y="5341793"/>
              <a:ext cx="8027978" cy="1409700"/>
            </a:xfrm>
            <a:prstGeom prst="rect">
              <a:avLst/>
            </a:prstGeom>
          </p:spPr>
        </p:pic>
      </p:grpSp>
      <p:sp>
        <p:nvSpPr>
          <p:cNvPr id="8" name="Шестиугольник 7"/>
          <p:cNvSpPr/>
          <p:nvPr/>
        </p:nvSpPr>
        <p:spPr>
          <a:xfrm>
            <a:off x="463463" y="1336432"/>
            <a:ext cx="3700559" cy="2349303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3200" b="1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Дистанційне </a:t>
            </a:r>
          </a:p>
          <a:p>
            <a:pPr algn="ctr"/>
            <a:r>
              <a:rPr lang="uk-UA" sz="3200" b="1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</a:p>
          <a:p>
            <a:pPr algn="ctr"/>
            <a:endParaRPr lang="uk-UA" sz="3200" b="1" spc="-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200" b="1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Асинхронний</a:t>
            </a:r>
          </a:p>
          <a:p>
            <a:pPr algn="ctr"/>
            <a:r>
              <a:rPr lang="uk-UA" sz="3200" b="1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</a:t>
            </a:r>
          </a:p>
        </p:txBody>
      </p:sp>
    </p:spTree>
    <p:extLst>
      <p:ext uri="{BB962C8B-B14F-4D97-AF65-F5344CB8AC3E}">
        <p14:creationId xmlns:p14="http://schemas.microsoft.com/office/powerpoint/2010/main" val="33666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ÐµÑÐ²ÑÑÐ¸ Ð³ÑÐ³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49" y="977031"/>
            <a:ext cx="10985326" cy="525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33035F1-7C9C-4173-8806-3E2F83FB8276}"/>
              </a:ext>
            </a:extLst>
          </p:cNvPr>
          <p:cNvSpPr txBox="1">
            <a:spLocks/>
          </p:cNvSpPr>
          <p:nvPr/>
        </p:nvSpPr>
        <p:spPr>
          <a:xfrm>
            <a:off x="601249" y="1"/>
            <a:ext cx="10985326" cy="97703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Сервіси </a:t>
            </a:r>
            <a:r>
              <a:rPr lang="en-GB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uk-U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дистанційного навчання</a:t>
            </a:r>
            <a:endParaRPr lang="uk-U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1976F50-C25E-4252-BC8A-B1D60357A5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8" r="2908" b="33517"/>
          <a:stretch/>
        </p:blipFill>
        <p:spPr>
          <a:xfrm>
            <a:off x="601249" y="5948553"/>
            <a:ext cx="10985325" cy="5619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4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147918"/>
            <a:ext cx="12192002" cy="671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7106" y="147918"/>
            <a:ext cx="8104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Поширені веб-ресурси для дистанційного навчання (платформи)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5024" y="1232821"/>
            <a:ext cx="1132352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Платформа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Moodle 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https://moodle.org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/)</a:t>
            </a:r>
            <a:endParaRPr lang="uk-UA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Платформа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Google Classroom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https://classroom.google. com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zoom.us/download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Classtime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https://www.classtime.com/uk/)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ClassDojo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(https://www.classdojo.com/uk-ua/signup/)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LearningApps.org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(LearningApps.org</a:t>
            </a:r>
            <a:r>
              <a:rPr lang="uk-UA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Erudito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erudito.com.ua</a:t>
            </a:r>
            <a:r>
              <a:rPr lang="uk-UA" sz="2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Microsoft Teams</a:t>
            </a:r>
            <a:endParaRPr lang="uk-UA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Google Meet</a:t>
            </a:r>
            <a:endParaRPr lang="uk-UA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Skype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Електронні засоби освітнього призначення: Освітні веб-ресурс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2" b="98545" l="4923" r="93385">
                        <a14:foregroundMark x1="80769" y1="70686" x2="80154" y2="98545"/>
                        <a14:foregroundMark x1="89077" y1="75884" x2="91846" y2="87318"/>
                        <a14:foregroundMark x1="81077" y1="832" x2="83231" y2="16840"/>
                        <a14:foregroundMark x1="90615" y1="29730" x2="93385" y2="36383"/>
                        <a14:foregroundMark x1="4923" y1="29730" x2="7077" y2="46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617" y="4354160"/>
            <a:ext cx="345638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8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375781" y="1026942"/>
            <a:ext cx="4521896" cy="2940147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дистанційного </a:t>
            </a:r>
            <a:endParaRPr lang="uk-U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4146" y="-96981"/>
            <a:ext cx="5347854" cy="6954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надання освітніх послуг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шляхом застосування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у навчанні сучасних</a:t>
            </a:r>
          </a:p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інформаційно-комунікаційних</a:t>
            </a:r>
          </a:p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технологій за певними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освітніми або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освітньо-кваліфікаційними</a:t>
            </a:r>
          </a:p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рівнями відповідно до державних</a:t>
            </a:r>
          </a:p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стандартів освіти</a:t>
            </a:r>
          </a:p>
        </p:txBody>
      </p:sp>
      <p:pic>
        <p:nvPicPr>
          <p:cNvPr id="2054" name="Picture 6" descr="Онлайн-сервіси для вчителів | Ukr.school.Мережа сайтів ЗОШ, позашкільних  НЗ, гімназій, ліцеї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88" y="3516618"/>
            <a:ext cx="5556547" cy="334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1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147918"/>
            <a:ext cx="12192002" cy="671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7106" y="147918"/>
            <a:ext cx="8104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Перелік маловідомих 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ресурсів для 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відеоконференції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5024" y="1232821"/>
            <a:ext cx="1075406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Linphone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Discord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Proficonf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WeChat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Appear.in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Talky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Tango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Messenger</a:t>
            </a:r>
          </a:p>
          <a:p>
            <a:pPr>
              <a:spcBef>
                <a:spcPts val="600"/>
              </a:spcBef>
            </a:pPr>
            <a:endParaRPr lang="en-US" sz="28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30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6896" y="2975211"/>
            <a:ext cx="3935104" cy="3859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8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147918"/>
            <a:ext cx="12192002" cy="671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7106" y="147918"/>
            <a:ext cx="8104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Ресурси для дистанційного навчання та професійного розвитку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5659" y="1463939"/>
            <a:ext cx="9693649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EdEra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(http://ed-era.com/courses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ВУМ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(http://online.vum.org.ua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Prometheus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(http://courses.prometheus.org.ua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Coursera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(https://www.coursera.org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EdX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(https://www.edx.org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Універсаріум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(http://universarium.org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Лекторіум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(https://www.lektorium.tv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EdCampUkraine2017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https://www.facebook.com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308" y="5541978"/>
            <a:ext cx="2183615" cy="12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2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147918"/>
            <a:ext cx="12192002" cy="671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7106" y="147918"/>
            <a:ext cx="8104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Безкоштовні веб-ресурси для дистанційного навчання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5024" y="1232821"/>
            <a:ext cx="11323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sz="28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prometheus_logo">
            <a:extLst>
              <a:ext uri="{FF2B5EF4-FFF2-40B4-BE49-F238E27FC236}">
                <a16:creationId xmlns="" xmlns:a16="http://schemas.microsoft.com/office/drawing/2014/main" id="{53DD4608-3178-410D-AF74-0FB99AF4B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1" y="1091956"/>
            <a:ext cx="1428750" cy="68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9604D5B-DEB8-43FE-9711-7AB634270CD4}"/>
              </a:ext>
            </a:extLst>
          </p:cNvPr>
          <p:cNvSpPr txBox="1"/>
          <p:nvPr/>
        </p:nvSpPr>
        <p:spPr>
          <a:xfrm>
            <a:off x="2105038" y="1099054"/>
            <a:ext cx="9393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PROMETHEUS.</a:t>
            </a:r>
            <a:r>
              <a:rPr lang="en-US" sz="2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Близько 100 безкоштовних онлайн-курсів, серед яких курси підготовки до ЗНО, англійської мови та освіти сучасного вчителя.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4" descr="edera_logo">
            <a:extLst>
              <a:ext uri="{FF2B5EF4-FFF2-40B4-BE49-F238E27FC236}">
                <a16:creationId xmlns="" xmlns:a16="http://schemas.microsoft.com/office/drawing/2014/main" id="{3135D4E1-6EC1-4DCA-AA65-DCF43161E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34" y="1968127"/>
            <a:ext cx="1428750" cy="84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0092D66-AC48-4F18-964F-597C4D628DF7}"/>
              </a:ext>
            </a:extLst>
          </p:cNvPr>
          <p:cNvSpPr txBox="1"/>
          <p:nvPr/>
        </p:nvSpPr>
        <p:spPr>
          <a:xfrm>
            <a:off x="2105039" y="1883377"/>
            <a:ext cx="9393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ED-ERA. </a:t>
            </a:r>
            <a:r>
              <a:rPr lang="uk-UA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Проєкт, який створює безкоштовні онлайн-курси </a:t>
            </a:r>
            <a:r>
              <a:rPr lang="uk-UA" sz="20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та </a:t>
            </a:r>
            <a:r>
              <a:rPr lang="uk-UA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освітній контент широкого спектра з використанням 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IT (</a:t>
            </a:r>
            <a:r>
              <a:rPr lang="uk-UA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історія, математика, права людини, англійська мова, біологія)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Picture 6" descr="ilearn_logo">
            <a:extLst>
              <a:ext uri="{FF2B5EF4-FFF2-40B4-BE49-F238E27FC236}">
                <a16:creationId xmlns="" xmlns:a16="http://schemas.microsoft.com/office/drawing/2014/main" id="{1B31886C-2A86-447F-879B-1B0EDC45C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1" y="3001756"/>
            <a:ext cx="1380728" cy="72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81EA98F-D898-491A-A44A-2B322F23D3F5}"/>
              </a:ext>
            </a:extLst>
          </p:cNvPr>
          <p:cNvSpPr txBox="1"/>
          <p:nvPr/>
        </p:nvSpPr>
        <p:spPr>
          <a:xfrm>
            <a:off x="2105039" y="2972212"/>
            <a:ext cx="90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iLEARN. </a:t>
            </a:r>
            <a:r>
              <a:rPr lang="ru-RU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Онлайн курси з основних предметів ЗНО, вебінари з найкращими репетиторами, тести, подкасти, матеріали для самопідготовки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Picture 12" descr="Міжнародний проект «Матіфік в Україні» | Сайт &quot;У світі математики&quot;">
            <a:extLst>
              <a:ext uri="{FF2B5EF4-FFF2-40B4-BE49-F238E27FC236}">
                <a16:creationId xmlns="" xmlns:a16="http://schemas.microsoft.com/office/drawing/2014/main" id="{8C670343-4EE7-432F-B39F-C72072068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1" y="3920647"/>
            <a:ext cx="1428750" cy="60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Місце для вмісту 2">
            <a:extLst>
              <a:ext uri="{FF2B5EF4-FFF2-40B4-BE49-F238E27FC236}">
                <a16:creationId xmlns="" xmlns:a16="http://schemas.microsoft.com/office/drawing/2014/main" id="{2ABBD25D-7F17-4E7C-83AF-EAC099AC16C9}"/>
              </a:ext>
            </a:extLst>
          </p:cNvPr>
          <p:cNvSpPr txBox="1">
            <a:spLocks/>
          </p:cNvSpPr>
          <p:nvPr/>
        </p:nvSpPr>
        <p:spPr>
          <a:xfrm>
            <a:off x="2105038" y="3722723"/>
            <a:ext cx="9919948" cy="31352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міжнародний освітній проєкт з математики, який працює в усьому світі на різних мовах та відзначений світовими нагородами. Матіфік надає сучасний освітній електронний контент для вивчення математики у 1 – 6-х класах в ігровій формі.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електронний ресурс, на якому подано  тексти та подкасти з тем фізики, хімії, біології, технологій, космосу та медицини.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електронна платформа вивчення мови і перекладу тексту, що має платний та безкоштовний види акаунтів. Сервіс розроблений так, що за мірою проходження уроків користувачі допомагають перекладати веб-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сайти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статті та інші документи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" name="Picture 10" descr="Подкасти - КУНШТ">
            <a:extLst>
              <a:ext uri="{FF2B5EF4-FFF2-40B4-BE49-F238E27FC236}">
                <a16:creationId xmlns="" xmlns:a16="http://schemas.microsoft.com/office/drawing/2014/main" id="{B615B7AF-97FF-4CB0-B820-B1E5A7E2A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0" y="4813160"/>
            <a:ext cx="1447330" cy="75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5 советов Duolingo по эффективному изучению языков">
            <a:extLst>
              <a:ext uri="{FF2B5EF4-FFF2-40B4-BE49-F238E27FC236}">
                <a16:creationId xmlns="" xmlns:a16="http://schemas.microsoft.com/office/drawing/2014/main" id="{A317EC39-D637-40AB-9C68-6698424B0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1" y="5758881"/>
            <a:ext cx="1447330" cy="72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" y="-196524"/>
            <a:ext cx="12192001" cy="695498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162838" y="867704"/>
            <a:ext cx="4359058" cy="28276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Платформи для дистанційного навчання</a:t>
            </a:r>
          </a:p>
          <a:p>
            <a:pPr algn="ctr"/>
            <a:endParaRPr lang="uk-UA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1896" y="-96316"/>
            <a:ext cx="7670104" cy="37856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>
                <a:latin typeface="Calibri"/>
              </a:rPr>
              <a:t>Moodle має у своєму інструментарії:</a:t>
            </a:r>
          </a:p>
          <a:p>
            <a:pPr marL="228600" lvl="0" indent="-228600" fontAlgn="base">
              <a:spcAft>
                <a:spcPct val="0"/>
              </a:spcAft>
              <a:buFont typeface="Arial" charset="0"/>
              <a:buChar char="•"/>
            </a:pPr>
            <a:r>
              <a:rPr lang="ru-RU" sz="2400" dirty="0">
                <a:latin typeface="Calibri"/>
              </a:rPr>
              <a:t>форми </a:t>
            </a:r>
            <a:r>
              <a:rPr lang="ru-RU" sz="2400" dirty="0" smtClean="0">
                <a:latin typeface="Calibri"/>
              </a:rPr>
              <a:t>здачі </a:t>
            </a:r>
            <a:r>
              <a:rPr lang="ru-RU" sz="2400" dirty="0">
                <a:latin typeface="Calibri"/>
              </a:rPr>
              <a:t>завдань;</a:t>
            </a:r>
          </a:p>
          <a:p>
            <a:pPr marL="228600" lvl="0" indent="-228600" fontAlgn="base">
              <a:spcAft>
                <a:spcPct val="0"/>
              </a:spcAft>
              <a:buFont typeface="Arial" charset="0"/>
              <a:buChar char="•"/>
            </a:pPr>
            <a:r>
              <a:rPr lang="ru-RU" sz="2400" dirty="0">
                <a:latin typeface="Calibri"/>
              </a:rPr>
              <a:t>дискусійні форуми;</a:t>
            </a:r>
          </a:p>
          <a:p>
            <a:pPr marL="228600" lvl="0" indent="-228600" fontAlgn="base">
              <a:spcAft>
                <a:spcPct val="0"/>
              </a:spcAft>
              <a:buFont typeface="Arial" charset="0"/>
              <a:buChar char="•"/>
            </a:pPr>
            <a:r>
              <a:rPr lang="ru-RU" sz="2400" dirty="0">
                <a:latin typeface="Calibri"/>
              </a:rPr>
              <a:t>завантаження файлів;</a:t>
            </a:r>
          </a:p>
          <a:p>
            <a:pPr marL="228600" lvl="0" indent="-228600" fontAlgn="base">
              <a:spcAft>
                <a:spcPct val="0"/>
              </a:spcAft>
              <a:buFont typeface="Arial" charset="0"/>
              <a:buChar char="•"/>
            </a:pPr>
            <a:r>
              <a:rPr lang="ru-RU" sz="2400" dirty="0">
                <a:latin typeface="Calibri"/>
              </a:rPr>
              <a:t>журнал оцінювання;</a:t>
            </a:r>
          </a:p>
          <a:p>
            <a:pPr marL="228600" lvl="0" indent="-228600" fontAlgn="base">
              <a:spcAft>
                <a:spcPct val="0"/>
              </a:spcAft>
              <a:buFont typeface="Arial" charset="0"/>
              <a:buChar char="•"/>
            </a:pPr>
            <a:r>
              <a:rPr lang="ru-RU" sz="2400" dirty="0">
                <a:latin typeface="Calibri"/>
              </a:rPr>
              <a:t>обмін повідомленнями;</a:t>
            </a:r>
          </a:p>
          <a:p>
            <a:pPr marL="228600" lvl="0" indent="-228600" fontAlgn="base">
              <a:spcAft>
                <a:spcPct val="0"/>
              </a:spcAft>
              <a:buFont typeface="Arial" charset="0"/>
              <a:buChar char="•"/>
            </a:pPr>
            <a:r>
              <a:rPr lang="ru-RU" sz="2400" dirty="0">
                <a:latin typeface="Calibri"/>
              </a:rPr>
              <a:t>календар подій;</a:t>
            </a:r>
          </a:p>
          <a:p>
            <a:pPr marL="228600" lvl="0" indent="-228600" fontAlgn="base">
              <a:spcAft>
                <a:spcPct val="0"/>
              </a:spcAft>
              <a:buFont typeface="Arial" charset="0"/>
              <a:buChar char="•"/>
            </a:pPr>
            <a:r>
              <a:rPr lang="ru-RU" sz="2400" dirty="0">
                <a:latin typeface="Calibri"/>
              </a:rPr>
              <a:t>новини та анонси;</a:t>
            </a:r>
          </a:p>
          <a:p>
            <a:pPr marL="228600" lvl="0" indent="-228600" fontAlgn="base">
              <a:spcAft>
                <a:spcPct val="0"/>
              </a:spcAft>
              <a:buFont typeface="Arial" charset="0"/>
              <a:buChar char="•"/>
            </a:pPr>
            <a:r>
              <a:rPr lang="ru-RU" sz="2400" dirty="0" smtClean="0">
                <a:latin typeface="Calibri"/>
              </a:rPr>
              <a:t>онлайн-тестування</a:t>
            </a:r>
            <a:r>
              <a:rPr lang="ru-RU" sz="2400" dirty="0">
                <a:latin typeface="Calibri"/>
              </a:rPr>
              <a:t>;</a:t>
            </a:r>
          </a:p>
          <a:p>
            <a:pPr marL="228600" lvl="0" indent="-228600" fontAlgn="base">
              <a:spcAft>
                <a:spcPct val="0"/>
              </a:spcAft>
              <a:buFont typeface="Arial" charset="0"/>
              <a:buChar char="•"/>
            </a:pPr>
            <a:r>
              <a:rPr lang="ru-RU" sz="2400" dirty="0" smtClean="0">
                <a:latin typeface="Calibri"/>
              </a:rPr>
              <a:t>Вікі-ресурси</a:t>
            </a:r>
            <a:endParaRPr lang="ru-RU" sz="2400" dirty="0">
              <a:latin typeface="Calibri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521896" y="3689336"/>
            <a:ext cx="7670104" cy="316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Google Classroom –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 сервіс, що пов’язує Google Docs, Google Drive і Gmail, дозволяє організувати онлайн-навчання, використовуючи відео-, текстову та графічну інформацію. Учитель має змогу проводити тестування, контролювати, систематизувати, оцінювати діяльність, переглядати результати виконання вправ, застосовувати різні форми оцінювання, коментувати та організовувати ефективне спілкування з учнями в режимі реального часу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67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" y="-196524"/>
            <a:ext cx="12192001" cy="69549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3" name="Шестиугольник 2"/>
          <p:cNvSpPr/>
          <p:nvPr/>
        </p:nvSpPr>
        <p:spPr>
          <a:xfrm>
            <a:off x="125260" y="867704"/>
            <a:ext cx="4396636" cy="28276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Платформи для дистанційного навчання</a:t>
            </a:r>
          </a:p>
          <a:p>
            <a:pPr algn="ctr"/>
            <a:endParaRPr lang="uk-UA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4521896" y="-196524"/>
            <a:ext cx="7670104" cy="283951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Zoom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сервіс для проведення відео-конференцій та онлайн-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зустрічей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Відеоконференції можна проводити також за допомогою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Microsoft Teams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Google Meet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Skype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тощо.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ClassDojo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простий інструмент для оцінювання роботи класу в режимі реального часу.</a:t>
            </a:r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4521896" y="2642992"/>
            <a:ext cx="7670104" cy="4215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Classtime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платформа для створення інтерактивних навчальних додатків, яка дозволяє вести аналітику освітнього процесу і реалізовувати стратегії індивідуального підходу. Є бібліотека ресурсів, а також можливість створювати запитання. Принцип роботи такий: учитель розробляє інтерактивний навчальний матеріал з певної теми (можна використовувати матеріали з бібліотеки), учні отримують доступ до навчального матеріалу і розпочинають роботу, вчитель у режимі реального часу відслідковує прогрес кожного учня.</a:t>
            </a:r>
          </a:p>
        </p:txBody>
      </p:sp>
    </p:spTree>
    <p:extLst>
      <p:ext uri="{BB962C8B-B14F-4D97-AF65-F5344CB8AC3E}">
        <p14:creationId xmlns:p14="http://schemas.microsoft.com/office/powerpoint/2010/main" val="2804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" y="-196524"/>
            <a:ext cx="12192001" cy="69549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3" name="Шестиугольник 2"/>
          <p:cNvSpPr/>
          <p:nvPr/>
        </p:nvSpPr>
        <p:spPr>
          <a:xfrm>
            <a:off x="100208" y="867704"/>
            <a:ext cx="4421688" cy="28276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Платформи для дистанційного навчання</a:t>
            </a:r>
          </a:p>
          <a:p>
            <a:pPr algn="ctr"/>
            <a:endParaRPr lang="uk-UA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4521896" y="-196524"/>
            <a:ext cx="7670104" cy="283951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uk-UA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LearningApps.org</a:t>
            </a: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онлайн-сервіс, який дозволяє створювати інтерактивні вправи. Їх можна використовувати в роботі з інтерактивною дошкою або як індивідуальні вправи для учнів.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4521896" y="2642992"/>
            <a:ext cx="7670104" cy="4215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Відео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інтернеті доступні досить багато відеороликів, які розкривають теми шкільної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програми, зокрема канал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Міністерства освіти України </a:t>
            </a: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www.youtube.com/c/MONUKRAINE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курси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платформ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Prometheus </a:t>
            </a:r>
            <a:r>
              <a:rPr lang="en-US" dirty="0">
                <a:latin typeface="Arial" pitchFamily="34" charset="0"/>
                <a:cs typeface="Arial" pitchFamily="34" charset="0"/>
                <a:hlinkClick r:id="rId4"/>
              </a:rPr>
              <a:t>https://prometheus.org.ua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EdEra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  <a:hlinkClick r:id="rId5"/>
              </a:rPr>
              <a:t>https://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5"/>
              </a:rPr>
              <a:t>www.ed-era.com/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інші джерела.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Цифровими інструментами роботи з відео є, наприклад, сервіс </a:t>
            </a:r>
            <a:r>
              <a:rPr lang="en-US" dirty="0">
                <a:latin typeface="Arial" pitchFamily="34" charset="0"/>
                <a:cs typeface="Arial" pitchFamily="34" charset="0"/>
                <a:hlinkClick r:id="rId6"/>
              </a:rPr>
              <a:t>https://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6"/>
              </a:rPr>
              <a:t>screencast-o-matic.com/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запису скрінкастів, </a:t>
            </a:r>
            <a:r>
              <a:rPr lang="en-US" dirty="0">
                <a:latin typeface="Arial" pitchFamily="34" charset="0"/>
                <a:cs typeface="Arial" pitchFamily="34" charset="0"/>
                <a:hlinkClick r:id="rId7"/>
              </a:rPr>
              <a:t>https://edpuzzle.com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7"/>
              </a:rPr>
              <a:t>/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створення інтерактивних відео з запитаннями, вбудованими в хід ролика, </a:t>
            </a:r>
            <a:r>
              <a:rPr lang="en-US" dirty="0">
                <a:latin typeface="Arial" pitchFamily="34" charset="0"/>
                <a:cs typeface="Arial" pitchFamily="34" charset="0"/>
                <a:hlinkClick r:id="rId8"/>
              </a:rPr>
              <a:t>https://www.youtube.com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8"/>
              </a:rPr>
              <a:t>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розміщення власних роликів та надання до них доступу через інтернет.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" y="-196524"/>
            <a:ext cx="12192001" cy="69549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3" name="Шестиугольник 2"/>
          <p:cNvSpPr/>
          <p:nvPr/>
        </p:nvSpPr>
        <p:spPr>
          <a:xfrm>
            <a:off x="162838" y="867704"/>
            <a:ext cx="4359058" cy="28276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Платформи для дистанційного навчання</a:t>
            </a:r>
          </a:p>
          <a:p>
            <a:pPr algn="ctr"/>
            <a:endParaRPr lang="uk-UA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4521896" y="-196524"/>
            <a:ext cx="7670104" cy="297730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Окрім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відеороликів, об’єктами цифрової творчості учнів можуть бути: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карти понять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latin typeface="Arial" pitchFamily="34" charset="0"/>
                <a:cs typeface="Arial" pitchFamily="34" charset="0"/>
                <a:hlinkClick r:id="rId3"/>
              </a:rPr>
              <a:t>https://www.mindmeister.com/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комікси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>
                <a:latin typeface="Arial" pitchFamily="34" charset="0"/>
                <a:cs typeface="Arial" pitchFamily="34" charset="0"/>
                <a:hlinkClick r:id="rId4"/>
              </a:rPr>
              <a:t>https://www.storyboardthat.com/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блоги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>
                <a:latin typeface="Arial" pitchFamily="34" charset="0"/>
                <a:cs typeface="Arial" pitchFamily="34" charset="0"/>
                <a:hlinkClick r:id="rId5"/>
              </a:rPr>
              <a:t>https://www.blogger.com/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>
                <a:latin typeface="Arial" pitchFamily="34" charset="0"/>
                <a:cs typeface="Arial" pitchFamily="34" charset="0"/>
                <a:hlinkClick r:id="rId6"/>
              </a:rPr>
              <a:t>https://scratch.mit.edu/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інфографіка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>
                <a:latin typeface="Arial" pitchFamily="34" charset="0"/>
                <a:cs typeface="Arial" pitchFamily="34" charset="0"/>
                <a:hlinkClick r:id="rId7"/>
              </a:rPr>
              <a:t>https://www.canva.com/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анотовані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зображення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latin typeface="Arial" pitchFamily="34" charset="0"/>
                <a:cs typeface="Arial" pitchFamily="34" charset="0"/>
                <a:hlinkClick r:id="rId8"/>
              </a:rPr>
              <a:t>https</a:t>
            </a:r>
            <a:r>
              <a:rPr lang="ru-RU" sz="2000" dirty="0">
                <a:latin typeface="Arial" pitchFamily="34" charset="0"/>
                <a:cs typeface="Arial" pitchFamily="34" charset="0"/>
                <a:hlinkClick r:id="rId8"/>
              </a:rPr>
              <a:t>://www.thinglink.com/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флеш-картки, власні тести тощо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4521896" y="2780778"/>
            <a:ext cx="7670104" cy="40772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Цікавим може бути завдання створити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уявну сторінку в соціальній мережі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персонажа книги (так званий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фейкбук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9"/>
              </a:rPr>
              <a:t>https</a:t>
            </a:r>
            <a:r>
              <a:rPr lang="ru-RU" dirty="0">
                <a:latin typeface="Arial" pitchFamily="34" charset="0"/>
                <a:cs typeface="Arial" pitchFamily="34" charset="0"/>
                <a:hlinkClick r:id="rId9"/>
              </a:rPr>
              <a:t>://www.classtools.net/FB/home-page</a:t>
            </a:r>
            <a:r>
              <a:rPr lang="ru-RU" dirty="0">
                <a:latin typeface="Arial" pitchFamily="34" charset="0"/>
                <a:cs typeface="Arial" pitchFamily="34" charset="0"/>
              </a:rPr>
              <a:t>)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або переказати сюжет історії, використовуючи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емотикони-</a:t>
            </a: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смайли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68627"/>
            <a:ext cx="10972800" cy="870825"/>
          </a:xfr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Інструментарій дистанційного навчання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330576" y="1085671"/>
            <a:ext cx="3066541" cy="818285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ести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97052" y="1085671"/>
            <a:ext cx="3298412" cy="818285"/>
          </a:xfrm>
          <a:prstGeom prst="ellipse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ідео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14191" y="2362333"/>
            <a:ext cx="3261768" cy="772583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Флеш-карти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97052" y="3432521"/>
            <a:ext cx="3298412" cy="770615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омікси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597052" y="4380016"/>
            <a:ext cx="3156559" cy="793233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Онлайн-дошки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597052" y="5461718"/>
            <a:ext cx="3298412" cy="763718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рограми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4191" y="3435626"/>
            <a:ext cx="3365727" cy="767511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нфографіка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330575" y="4298596"/>
            <a:ext cx="3112089" cy="874653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арти понять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4191" y="1222772"/>
            <a:ext cx="3261767" cy="818971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Електроні підручники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01874" y="4483427"/>
            <a:ext cx="3056351" cy="852661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Анотовані зображення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597052" y="2270588"/>
            <a:ext cx="3298412" cy="864328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Аудіо-, відео-уроки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330576" y="2125208"/>
            <a:ext cx="3066541" cy="868389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Блоги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330576" y="3256766"/>
            <a:ext cx="3066541" cy="834221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Презентації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46059" y="147918"/>
            <a:ext cx="6745941" cy="6710082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47919"/>
            <a:ext cx="12192000" cy="67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46059" y="147918"/>
            <a:ext cx="6745941" cy="6710082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Форма організації освітнього процесу, учасники якого віддалені один від одного і взаємодіють за допомогою сучасних цифрових технологій</a:t>
            </a:r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24350" y="1403105"/>
            <a:ext cx="7746625" cy="5136776"/>
          </a:xfrm>
          <a:prstGeom prst="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dirty="0" smtClean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uk-UA" sz="2800" b="1" dirty="0" smtClean="0">
                <a:solidFill>
                  <a:prstClr val="black"/>
                </a:solidFill>
              </a:rPr>
              <a:t>                                    </a:t>
            </a:r>
            <a:endParaRPr lang="uk-UA" sz="28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" y="147918"/>
            <a:ext cx="12192001" cy="67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212943" y="1026942"/>
            <a:ext cx="4459266" cy="2940147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Головне завдання дистанційного </a:t>
            </a:r>
            <a:endParaRPr lang="uk-U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4146" y="-96981"/>
            <a:ext cx="5347854" cy="6954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розвиток творчих та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інтелектуальних здібностей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дитини за допомогою відкритого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вільного використання всіх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освітніх ресурсів і програм,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водночас, доступних в Інтернеті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Онлайн-сервіси для вчителів | Ukr.school.Мережа сайтів ЗОШ, позашкільних  НЗ, гімназій, ліцеї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87" y="3632548"/>
            <a:ext cx="5556547" cy="322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46059" y="147918"/>
            <a:ext cx="6745941" cy="6710082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Форма організації освітнього процесу, учасники якого віддалені один від одного і взаємодіють за допомогою сучасних цифрових технологій</a:t>
            </a:r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24350" y="1403105"/>
            <a:ext cx="7746625" cy="5136776"/>
          </a:xfrm>
          <a:prstGeom prst="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dirty="0" smtClean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uk-UA" sz="2800" b="1" dirty="0" smtClean="0">
                <a:solidFill>
                  <a:prstClr val="black"/>
                </a:solidFill>
              </a:rPr>
              <a:t>                                    </a:t>
            </a:r>
            <a:endParaRPr lang="uk-UA" sz="2800" b="1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" y="147918"/>
            <a:ext cx="12192001" cy="67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46059" y="147918"/>
            <a:ext cx="6745941" cy="6710082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Форма організації освітнього процесу, учасники якого віддалені один від одного і взаємодіють за допомогою сучасних цифрових технологій</a:t>
            </a:r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24350" y="1403105"/>
            <a:ext cx="7746625" cy="5136776"/>
          </a:xfrm>
          <a:prstGeom prst="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dirty="0" smtClean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uk-UA" sz="2800" b="1" dirty="0" smtClean="0">
                <a:solidFill>
                  <a:prstClr val="black"/>
                </a:solidFill>
              </a:rPr>
              <a:t>                                    </a:t>
            </a:r>
            <a:endParaRPr lang="uk-UA" sz="28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47918"/>
            <a:ext cx="12192000" cy="67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147918"/>
            <a:ext cx="12192001" cy="6710082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24350" y="1403105"/>
            <a:ext cx="7746625" cy="5136776"/>
          </a:xfrm>
          <a:prstGeom prst="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dirty="0" smtClean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uk-UA" sz="2800" b="1" dirty="0" smtClean="0">
                <a:solidFill>
                  <a:prstClr val="black"/>
                </a:solidFill>
              </a:rPr>
              <a:t>                                    </a:t>
            </a:r>
            <a:endParaRPr lang="uk-UA" sz="28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192903"/>
            <a:ext cx="12192001" cy="89101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uk-UA" sz="1100" b="1" i="0" dirty="0" smtClean="0">
              <a:solidFill>
                <a:srgbClr val="339966"/>
              </a:solidFill>
              <a:effectLst/>
              <a:latin typeface="verdana" panose="020B0604030504040204" pitchFamily="34" charset="0"/>
            </a:endParaRPr>
          </a:p>
          <a:p>
            <a:pPr marL="108000"/>
            <a:r>
              <a:rPr lang="en-US" sz="2400" b="1" i="0" dirty="0" smtClean="0">
                <a:effectLst/>
                <a:latin typeface="verdana" panose="020B0604030504040204" pitchFamily="34" charset="0"/>
              </a:rPr>
              <a:t>                                     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КОРИСНІ ПОСИЛАННЯ</a:t>
            </a:r>
            <a:b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Навчання вдома: практичні поради для вчителів від психологині Світлани Ройз </a:t>
            </a:r>
            <a:r>
              <a:rPr lang="en-US" sz="2000" b="0" i="0" u="none" strike="noStrike" dirty="0" smtClean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https://nus.org.ua/articles/navchannya-vdoma-praktychni-porady-dlya-vchyteliv-vid-psyhologyni-svitlany-rojz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 технічно організувати дистанційне навчання — покрокова інструкція </a:t>
            </a:r>
            <a:r>
              <a:rPr lang="en-US" sz="2000" b="0" i="0" u="none" strike="noStrike" dirty="0" smtClean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https://nus.org.ua/articles/yak-tehnichno-organizuvaty-dystantsijne-navchannya-pokrokova-instruktsiya/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uk-UA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інструментів для дистанційного навчання — добірка НУШ </a:t>
            </a:r>
            <a:r>
              <a:rPr lang="en-US" sz="2000" b="0" i="0" u="none" strike="noStrike" dirty="0" smtClean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https://nus.org.ua/articles/30-instrumentv-dlya-dystantsijnogo-navchannya-dobirka-nush/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Практики та підходи до дистанційного навчання — рекомендації для вчителів </a:t>
            </a:r>
            <a:r>
              <a:rPr lang="en-US" sz="2000" b="0" i="0" u="none" strike="noStrike" dirty="0" smtClean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https://nus.org.ua/articles/praktyky-ta-pidhody-do-dystantsijnogo-navchannya-rekomendatsiyi-dlya-vchyteliv/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Чотири сервіси, які допоможуть організувати дистанційне навчання </a:t>
            </a:r>
            <a:r>
              <a:rPr lang="en-US" sz="2000" b="0" i="0" u="none" strike="noStrike" dirty="0" smtClean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https://nus.org.ua/articles/chotyry-servisy-yaki-dopomozhut-organizuvaty-dystantsijne-navchannya/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 працювати в 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Google-</a:t>
            </a:r>
            <a:r>
              <a:rPr lang="uk-UA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класі: покрокова інструкція </a:t>
            </a:r>
            <a:r>
              <a:rPr lang="en-US" sz="2000" b="0" i="0" u="none" strike="noStrike" dirty="0" smtClean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https://nus.org.ua/articles/yak-pratsyuvaty-v-google-klas-pokrokova-instruktsiya/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 використовувати 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uk-UA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дистанційному навчанні </a:t>
            </a:r>
            <a:r>
              <a:rPr lang="en-US" sz="2000" b="0" i="0" u="none" strike="noStrike" dirty="0" smtClean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https://nus.org.ua/articles/yak-vykorystovuvaty-youtube-u-dystantsijnijnomu-navchanni/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0" i="0" dirty="0" smtClean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Дистанційне навчання в 3–4 класах: інструкції, приклади уроків та комунікації з батьками </a:t>
            </a:r>
            <a:r>
              <a:rPr lang="en-US" b="0" i="0" u="none" strike="noStrike" dirty="0" smtClean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https://nus.org.ua/articles/dystantsijne-navchannya-v-3-4-klasi-instruktsiyi-pryklady-urokiv-ta-komunikatsiyi-z-batkamy/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b="0" i="0" dirty="0">
              <a:solidFill>
                <a:srgbClr val="323232"/>
              </a:solidFill>
              <a:effectLst/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3116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3393" y="1277656"/>
            <a:ext cx="11026708" cy="5223686"/>
          </a:xfr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Стаття з кодами для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mozaBook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mozaWeb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інструкціями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зі створення онлайн-уроків.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Оглядовий освітній серіал «Карантин: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онлайн-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сервіси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вчителів».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Організація роботи з хмарною платформою для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проведення онлайн відеоконференцій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вебінарів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ZOOM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Путівник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щодо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Google Classroom: як організувати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навчальний процес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віртуальному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просторі.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Як організувати дистанційну освіту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власноруч.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Освітній процес в умовах карантину: роз'яснення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МОН.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Технічні особливості організації дистанційного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навчання.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Як провести віртуальний урок: покрокова інструкція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лайфхаки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вчителів з усього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світу.</a:t>
            </a:r>
            <a:endParaRPr lang="uk-UA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833" y="10584"/>
            <a:ext cx="10972800" cy="1181787"/>
          </a:xfrm>
          <a:solidFill>
            <a:schemeClr val="accen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>
                <a:latin typeface="Arial" pitchFamily="34" charset="0"/>
                <a:cs typeface="Arial" pitchFamily="34" charset="0"/>
              </a:rPr>
              <a:t>Перелік корисних матеріалів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Научитесь делать качественные сайты | Google для веб-мастеров – Google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Научитесь делать качественные сайты | Google для веб-мастеров – Google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Научитесь делать качественные сайты | Google для веб-мастеров – Google"/>
          <p:cNvSpPr>
            <a:spLocks noChangeAspect="1" noChangeArrowheads="1"/>
          </p:cNvSpPr>
          <p:nvPr/>
        </p:nvSpPr>
        <p:spPr bwMode="auto">
          <a:xfrm>
            <a:off x="613833" y="2137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 descr="Научитесь делать качественные сайты | Google для веб-мастеров – Google"/>
          <p:cNvSpPr>
            <a:spLocks noChangeAspect="1" noChangeArrowheads="1"/>
          </p:cNvSpPr>
          <p:nvPr/>
        </p:nvSpPr>
        <p:spPr bwMode="auto">
          <a:xfrm>
            <a:off x="817033" y="4169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0" descr="Научитесь делать качественные сайты | Google для веб-мастеров – Google"/>
          <p:cNvSpPr>
            <a:spLocks noChangeAspect="1" noChangeArrowheads="1"/>
          </p:cNvSpPr>
          <p:nvPr/>
        </p:nvSpPr>
        <p:spPr bwMode="auto">
          <a:xfrm>
            <a:off x="1020233" y="6201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89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63460" y="-96982"/>
            <a:ext cx="7628541" cy="6954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indent="-323850" algn="just">
              <a:buClr>
                <a:srgbClr val="FFFFFF"/>
              </a:buClr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en-US" altLang="x-non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altLang="x-non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Взаємодія всіх учасників освітнього процесу — один з найважливіших факторів успішного функціонування будь-якої шкільної спільноти. В умовах дистанційного навчання, коли вчителі й учні не можуть бути поруч, взаємодія між усіма учасниками освітнього процесу</a:t>
            </a:r>
            <a:r>
              <a:rPr lang="en-US" altLang="x-non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x-non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(адміністрацією школи, вчителями, учнями та батьками) </a:t>
            </a:r>
            <a:r>
              <a:rPr lang="uk-UA" altLang="x-non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набуває особливої важливості</a:t>
            </a:r>
            <a:r>
              <a:rPr lang="uk-UA" altLang="x-non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uk-UA" altLang="x-non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3885BF61-A2EB-407D-BD33-FC9AF914FE08}"/>
              </a:ext>
            </a:extLst>
          </p:cNvPr>
          <p:cNvSpPr txBox="1">
            <a:spLocks noChangeArrowheads="1"/>
          </p:cNvSpPr>
          <p:nvPr/>
        </p:nvSpPr>
        <p:spPr>
          <a:xfrm>
            <a:off x="7992571" y="6040947"/>
            <a:ext cx="6868764" cy="6805718"/>
          </a:xfrm>
          <a:prstGeom prst="rect">
            <a:avLst/>
          </a:prstGeom>
        </p:spPr>
        <p:txBody>
          <a:bodyPr vert="horz" lIns="91440" tIns="21336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1800" indent="-323850">
              <a:spcAft>
                <a:spcPts val="1063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ru-RU" altLang="x-none" sz="2800" dirty="0" smtClean="0">
                <a:cs typeface="Angsana New" panose="02020603050405020304" pitchFamily="18" charset="-34"/>
              </a:rPr>
              <a:t>  </a:t>
            </a:r>
            <a:endParaRPr lang="ru-RU" alt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5021" b="2688"/>
          <a:stretch/>
        </p:blipFill>
        <p:spPr>
          <a:xfrm>
            <a:off x="0" y="391887"/>
            <a:ext cx="456346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290286"/>
            <a:ext cx="12192000" cy="65904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31800" indent="-323850" algn="just">
              <a:spcAft>
                <a:spcPts val="1063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uk-UA" altLang="x-none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3885BF61-A2EB-407D-BD33-FC9AF914FE08}"/>
              </a:ext>
            </a:extLst>
          </p:cNvPr>
          <p:cNvSpPr txBox="1">
            <a:spLocks noChangeArrowheads="1"/>
          </p:cNvSpPr>
          <p:nvPr/>
        </p:nvSpPr>
        <p:spPr>
          <a:xfrm>
            <a:off x="7992571" y="6040947"/>
            <a:ext cx="6868764" cy="6805718"/>
          </a:xfrm>
          <a:prstGeom prst="rect">
            <a:avLst/>
          </a:prstGeom>
        </p:spPr>
        <p:txBody>
          <a:bodyPr vert="horz" lIns="91440" tIns="21336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1800" indent="-323850">
              <a:spcAft>
                <a:spcPts val="1063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ru-RU" altLang="x-none" sz="2800" dirty="0" smtClean="0">
                <a:cs typeface="Angsana New" panose="02020603050405020304" pitchFamily="18" charset="-34"/>
              </a:rPr>
              <a:t>  </a:t>
            </a:r>
            <a:endParaRPr lang="ru-RU" alt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981199" y="703414"/>
            <a:ext cx="8229600" cy="1952700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algn="ctr">
              <a:buClr>
                <a:srgbClr val="FFFFFF"/>
              </a:buClr>
              <a:buSzPct val="45000"/>
              <a:buFont typeface="Wingdings 2" pitchFamily="18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uk-UA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 батьків — створити умови, щоб дитина могла навчатися вдома</a:t>
            </a:r>
            <a:r>
              <a:rPr lang="en-US" alt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alt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 algn="ctr">
              <a:buClr>
                <a:srgbClr val="FFFFFF"/>
              </a:buClr>
              <a:buSzPct val="45000"/>
              <a:buFont typeface="Wingdings 2" pitchFamily="18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uk-UA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 вчителів — навчати і забезпечувати зворотній зв'язок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alt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Родители должны осознать тяжелый труд учителей - российский журналист -  Білімді Ел - Образованная стра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8" y="2868622"/>
            <a:ext cx="5326742" cy="354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vushka-sidit-za-kompjuterom (500x333, 37Kb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89" y="2869121"/>
            <a:ext cx="5325992" cy="354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:\Фони\презентації,картинки\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9420" y="-2664582"/>
            <a:ext cx="6858000" cy="1218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9200" y="5711868"/>
            <a:ext cx="9954016" cy="955916"/>
          </a:xfrm>
        </p:spPr>
        <p:txBody>
          <a:bodyPr lIns="0" rIns="0" bIns="0"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uk-UA" sz="5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5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5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за увагу!</a:t>
            </a:r>
            <a:endParaRPr lang="ru-RU" sz="5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156" name="Місце для вмісту 2"/>
          <p:cNvSpPr>
            <a:spLocks noGrp="1"/>
          </p:cNvSpPr>
          <p:nvPr>
            <p:ph idx="4294967295"/>
          </p:nvPr>
        </p:nvSpPr>
        <p:spPr>
          <a:xfrm>
            <a:off x="4271797" y="188641"/>
            <a:ext cx="7488832" cy="5544615"/>
          </a:xfrm>
        </p:spPr>
        <p:txBody>
          <a:bodyPr>
            <a:normAutofit/>
          </a:bodyPr>
          <a:lstStyle/>
          <a:p>
            <a:pPr marL="273050" indent="-273050" eaLnBrk="1" hangingPunct="1">
              <a:buFont typeface="Wingdings" pitchFamily="2" charset="2"/>
              <a:buNone/>
            </a:pPr>
            <a:r>
              <a:rPr lang="ru-RU" dirty="0"/>
              <a:t>	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8" y="4254960"/>
            <a:ext cx="2986669" cy="252001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72016" y="313740"/>
            <a:ext cx="8229600" cy="7806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dirty="0" smtClean="0"/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ятайте !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826701" y="900970"/>
            <a:ext cx="8229600" cy="4623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uk-UA" sz="3600" b="1" dirty="0" smtClean="0"/>
              <a:t>    Ситуація з карантином є стресовою як для вчителів та учнів,</a:t>
            </a:r>
            <a:r>
              <a:rPr lang="en-US" sz="3600" b="1" dirty="0" smtClean="0"/>
              <a:t> </a:t>
            </a:r>
            <a:r>
              <a:rPr lang="uk-UA" sz="3600" b="1" dirty="0" smtClean="0"/>
              <a:t>так і для батьків. Тому важливо розуміти і чути одне одного, домовлятися про комфортні правила взаємодії.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uk-UA" sz="3600" b="1" dirty="0" smtClean="0"/>
              <a:t>     </a:t>
            </a:r>
            <a:r>
              <a:rPr lang="uk-UA" sz="3600" b="1" i="1" dirty="0" smtClean="0">
                <a:solidFill>
                  <a:srgbClr val="FF0000"/>
                </a:solidFill>
              </a:rPr>
              <a:t>Бережіть своє фізичне та психічне здоров</a:t>
            </a:r>
            <a:r>
              <a:rPr lang="en-US" sz="3600" b="1" i="1" dirty="0" smtClean="0">
                <a:solidFill>
                  <a:srgbClr val="FF0000"/>
                </a:solidFill>
              </a:rPr>
              <a:t>’</a:t>
            </a:r>
            <a:r>
              <a:rPr lang="uk-UA" sz="3600" b="1" i="1" dirty="0" smtClean="0">
                <a:solidFill>
                  <a:srgbClr val="FF0000"/>
                </a:solidFill>
              </a:rPr>
              <a:t>я!!!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-2" y="984738"/>
            <a:ext cx="4396637" cy="3266049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дистанційного</a:t>
            </a:r>
            <a:endParaRPr lang="uk-U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3236" y="-96981"/>
            <a:ext cx="8118764" cy="3546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3236" y="3380509"/>
            <a:ext cx="8118764" cy="3546763"/>
          </a:xfrm>
          <a:prstGeom prst="rect">
            <a:avLst/>
          </a:prstGeom>
          <a:solidFill>
            <a:srgbClr val="FAF9D9"/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513118" y="407401"/>
            <a:ext cx="7239000" cy="1423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spcBef>
                <a:spcPct val="0"/>
              </a:spcBef>
              <a:buFont typeface="Wingdings 3" pitchFamily="18" charset="2"/>
              <a:buNone/>
            </a:pPr>
            <a:r>
              <a:rPr lang="uk-UA" alt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Дистанційне навчання – багатовимірна система процесів навчання і зв’язку</a:t>
            </a:r>
          </a:p>
          <a:p>
            <a:pPr marL="273050" indent="-273050">
              <a:spcBef>
                <a:spcPct val="0"/>
              </a:spcBef>
              <a:buFont typeface="Wingdings" pitchFamily="2" charset="2"/>
              <a:buNone/>
            </a:pPr>
            <a:r>
              <a:rPr lang="uk-UA" alt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(За</a:t>
            </a:r>
            <a:r>
              <a:rPr lang="uk-UA" altLang="ru-RU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теорією автономії та незалежності Рудольфа Елінга)</a:t>
            </a:r>
            <a:r>
              <a:rPr lang="uk-UA" alt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/>
            <a:endParaRPr lang="uk-UA" altLang="ru-RU" sz="3000" dirty="0" smtClean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18869736"/>
              </p:ext>
            </p:extLst>
          </p:nvPr>
        </p:nvGraphicFramePr>
        <p:xfrm>
          <a:off x="4770438" y="3428846"/>
          <a:ext cx="6981680" cy="349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64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95498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9" name="Шестиугольник 8"/>
          <p:cNvSpPr/>
          <p:nvPr/>
        </p:nvSpPr>
        <p:spPr>
          <a:xfrm>
            <a:off x="100209" y="886265"/>
            <a:ext cx="4246324" cy="2897944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Технології дистанційного навчання</a:t>
            </a:r>
            <a:endParaRPr lang="uk-U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181121"/>
              </p:ext>
            </p:extLst>
          </p:nvPr>
        </p:nvGraphicFramePr>
        <p:xfrm>
          <a:off x="4346532" y="0"/>
          <a:ext cx="7845468" cy="6954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82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382588" y="998806"/>
            <a:ext cx="3809583" cy="2825048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Дистанційне навчання</a:t>
            </a:r>
            <a:endParaRPr lang="uk-U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7824" y="-70340"/>
            <a:ext cx="7552765" cy="69283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            </a:t>
            </a:r>
            <a:endParaRPr lang="ru-RU" sz="2400" i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3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08" y="4214320"/>
            <a:ext cx="4396636" cy="253720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67825" y="3831"/>
            <a:ext cx="7552764" cy="1374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Організація дистанційного навчання у сфері загальної середньої освіти регулюється:</a:t>
            </a:r>
            <a:endParaRPr lang="uk-UA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021784"/>
              </p:ext>
            </p:extLst>
          </p:nvPr>
        </p:nvGraphicFramePr>
        <p:xfrm>
          <a:off x="4567825" y="1447589"/>
          <a:ext cx="7552764" cy="5303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685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6982"/>
            <a:ext cx="12192001" cy="695498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225468" y="984738"/>
            <a:ext cx="4065175" cy="3266049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Дистанційне </a:t>
            </a:r>
          </a:p>
          <a:p>
            <a:pPr algn="ctr"/>
            <a: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3236" y="-96981"/>
            <a:ext cx="8118764" cy="3546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ПЕДАГОГІЧНА РАДА схвалює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використання конкретних інформаційно-телекомунікаційних систем (електронних освітніх платформ), комунікаційних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онлайн-сервісів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та інструментів, за допомогою яких організовується освітній процес під час дистанційного навчання. У рамках таких єдиних підходів педагогічні працівники, користуючись академічною свободою, можуть обирати форми, методи і засоби дистанційного навчання.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3236" y="3380509"/>
            <a:ext cx="8118764" cy="3546763"/>
          </a:xfrm>
          <a:prstGeom prst="rect">
            <a:avLst/>
          </a:prstGeom>
          <a:solidFill>
            <a:srgbClr val="FAF9D9"/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Організація освітнього процесу під час дистанційного навчання може передбачати навчальні (у тому числі практичні, лабораторні) заняття, корекційно-розвиткові заняття, вебінари,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онлайн-форуми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та конференції, самостійну роботу, дослідницьку, пошукову, проєктну діяльність, навчальні ігри, консультації та інші форми організації освітнього процесу, визначені освітньою програмою закладу освіти (навчальними програмами з окремих предметів (інтегрованих курсів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)). 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3298</Words>
  <Application>Microsoft Office PowerPoint</Application>
  <PresentationFormat>Произвольный</PresentationFormat>
  <Paragraphs>425</Paragraphs>
  <Slides>56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Дистанційне навчання учнів 5 – 11-х класів</vt:lpstr>
      <vt:lpstr>Рекомендації для вчителів  щодо проведення онлайн-уроків</vt:lpstr>
      <vt:lpstr>Рекомендації для вчителів  щодо проведення онлайн-уроків</vt:lpstr>
      <vt:lpstr>Рекомендації для вчителів  щодо проведення онлайн-уроків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форми онлайн-комунікації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Інструментарій дистанційного навчання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Перелік корисних матеріалів</vt:lpstr>
      <vt:lpstr>Презентация PowerPoint</vt:lpstr>
      <vt:lpstr>Презентация PowerPoint</vt:lpstr>
      <vt:lpstr> 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Alina</cp:lastModifiedBy>
  <cp:revision>297</cp:revision>
  <dcterms:created xsi:type="dcterms:W3CDTF">2020-10-22T06:06:13Z</dcterms:created>
  <dcterms:modified xsi:type="dcterms:W3CDTF">2021-05-20T06:32:14Z</dcterms:modified>
</cp:coreProperties>
</file>