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55"/>
  </p:notesMasterIdLst>
  <p:sldIdLst>
    <p:sldId id="260" r:id="rId2"/>
    <p:sldId id="263" r:id="rId3"/>
    <p:sldId id="357" r:id="rId4"/>
    <p:sldId id="371" r:id="rId5"/>
    <p:sldId id="372" r:id="rId6"/>
    <p:sldId id="373" r:id="rId7"/>
    <p:sldId id="374" r:id="rId8"/>
    <p:sldId id="375" r:id="rId9"/>
    <p:sldId id="376" r:id="rId10"/>
    <p:sldId id="358" r:id="rId11"/>
    <p:sldId id="354" r:id="rId12"/>
    <p:sldId id="359" r:id="rId13"/>
    <p:sldId id="360" r:id="rId14"/>
    <p:sldId id="361" r:id="rId15"/>
    <p:sldId id="296" r:id="rId16"/>
    <p:sldId id="312" r:id="rId17"/>
    <p:sldId id="362" r:id="rId18"/>
    <p:sldId id="367" r:id="rId19"/>
    <p:sldId id="356" r:id="rId20"/>
    <p:sldId id="370" r:id="rId21"/>
    <p:sldId id="369" r:id="rId22"/>
    <p:sldId id="320" r:id="rId23"/>
    <p:sldId id="363" r:id="rId24"/>
    <p:sldId id="364" r:id="rId25"/>
    <p:sldId id="324" r:id="rId26"/>
    <p:sldId id="365" r:id="rId27"/>
    <p:sldId id="340" r:id="rId28"/>
    <p:sldId id="377" r:id="rId29"/>
    <p:sldId id="378" r:id="rId30"/>
    <p:sldId id="379" r:id="rId31"/>
    <p:sldId id="380" r:id="rId32"/>
    <p:sldId id="366" r:id="rId33"/>
    <p:sldId id="381" r:id="rId34"/>
    <p:sldId id="382" r:id="rId35"/>
    <p:sldId id="401" r:id="rId36"/>
    <p:sldId id="383" r:id="rId37"/>
    <p:sldId id="402" r:id="rId38"/>
    <p:sldId id="384" r:id="rId39"/>
    <p:sldId id="385" r:id="rId40"/>
    <p:sldId id="386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00CC"/>
    <a:srgbClr val="9933FF"/>
    <a:srgbClr val="CC0000"/>
    <a:srgbClr val="FAB9AE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-1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E4F7ECD-B053-4423-9623-A75240D6647A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0BB8D3E-555E-46EE-A583-62749A3D8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FDD6C-420A-4B40-8A8E-A2A19C02ADC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12192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2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8705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5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705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C6FD1-8877-41A3-90F9-8C59B40A9C48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EC412-23F3-4A73-827D-9CF36B9FE6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F744-2988-420F-A9A9-25E3E709F0D5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9AFDE-C0F0-46E0-BB58-6EDFD3A9B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213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A6279-DFF5-43AA-9ED9-FD79FDE4B982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1A50B-A6C8-4915-B9C2-8880BB7EC4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4102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63E32-F746-46D5-B1E3-0A2ACA2A6177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2CFA7-CAD9-411A-846B-61B68C399A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0368B-A973-4EA2-BFF7-00D7B599A989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94495-6CB7-4706-8AD6-7025CA4675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6BF62-9327-4737-97FB-16019A3237BF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03DBB-C4ED-4FA8-8B5A-8C9ADB910E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9B0EA-F54C-4D19-B623-E66AC03B847E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C702-8514-47FF-A3BD-99EA382F7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F0824-CEF0-4466-ADA1-6DD39267502D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35C0-E2D9-45B5-82B5-0A3F4A7CC7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7AD9-2BDF-4C5B-9833-BB3FCB93AB41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F2AEF-EEB3-49B9-A7FB-997E04374C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81282-1EA8-437C-8F67-8810B580F4C5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A7A7F-BD5F-4B0D-A562-2953E8DA82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5438A-828A-4099-9732-F2A2D74C667B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6700-ABCC-4859-8DA6-4FBF515E8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9A9E0-BCFB-4195-937B-A9D1914917CF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AE8D1-BAA8-407C-BB47-E4A6718E67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438400"/>
            <a:ext cx="12192000" cy="4046538"/>
            <a:chOff x="0" y="1536"/>
            <a:chExt cx="5760" cy="2549"/>
          </a:xfrm>
        </p:grpSpPr>
        <p:sp>
          <p:nvSpPr>
            <p:cNvPr id="86019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020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021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022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023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024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025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026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2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027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028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029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030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031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032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033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8603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603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B7953AD0-A6A9-4BD8-9CEC-11903E3F09DC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8603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603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41C0AE1-79C2-455E-9DE6-BC1BF67585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603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2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2751138"/>
          </a:xfrm>
        </p:spPr>
        <p:txBody>
          <a:bodyPr anchorCtr="0"/>
          <a:lstStyle/>
          <a:p>
            <a:pPr eaLnBrk="1" hangingPunct="1">
              <a:defRPr/>
            </a:pPr>
            <a:r>
              <a:rPr lang="uk-UA" sz="3200" b="0" i="1" smtClean="0">
                <a:solidFill>
                  <a:srgbClr val="FFFFFF"/>
                </a:solidFill>
                <a:latin typeface="Georgia" pitchFamily="18" charset="0"/>
              </a:rPr>
              <a:t>Інтегровано-бінарний урок-проєкт із зарубіжної та української літератури із психологічним супроводом </a:t>
            </a: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38200" y="2624138"/>
            <a:ext cx="11022013" cy="355282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sz="4000" dirty="0">
                <a:solidFill>
                  <a:srgbClr val="FFFF00"/>
                </a:solidFill>
              </a:rPr>
              <a:t>                                                                 </a:t>
            </a:r>
            <a:r>
              <a:rPr lang="ru-RU" sz="4000" b="1" i="1" dirty="0" err="1">
                <a:solidFill>
                  <a:srgbClr val="FF0000"/>
                </a:solidFill>
                <a:latin typeface="Georgia" pitchFamily="18" charset="0"/>
              </a:rPr>
              <a:t>Сильне</a:t>
            </a:r>
            <a:r>
              <a:rPr lang="ru-RU" sz="4000" b="1" i="1" dirty="0">
                <a:solidFill>
                  <a:srgbClr val="FF0000"/>
                </a:solidFill>
                <a:latin typeface="Georgia" pitchFamily="18" charset="0"/>
              </a:rPr>
              <a:t>, </a:t>
            </a:r>
          </a:p>
          <a:p>
            <a:pPr marL="0" indent="0" algn="r" eaLnBrk="1" hangingPunct="1">
              <a:lnSpc>
                <a:spcPct val="80000"/>
              </a:lnSpc>
              <a:buFontTx/>
              <a:buNone/>
              <a:defRPr/>
            </a:pPr>
            <a:r>
              <a:rPr lang="ru-RU" sz="4000" b="1" i="1" dirty="0">
                <a:solidFill>
                  <a:srgbClr val="FF0000"/>
                </a:solidFill>
                <a:latin typeface="Georgia" pitchFamily="18" charset="0"/>
              </a:rPr>
              <a:t>як </a:t>
            </a:r>
            <a:r>
              <a:rPr lang="uk-UA" sz="4000" b="1" i="1" dirty="0">
                <a:solidFill>
                  <a:srgbClr val="FF0000"/>
                </a:solidFill>
                <a:latin typeface="Georgia" pitchFamily="18" charset="0"/>
              </a:rPr>
              <a:t>смерть, кохання </a:t>
            </a:r>
          </a:p>
          <a:p>
            <a:pPr marL="0" indent="0" algn="r" eaLnBrk="1" hangingPunct="1">
              <a:lnSpc>
                <a:spcPct val="80000"/>
              </a:lnSpc>
              <a:buFontTx/>
              <a:buNone/>
              <a:defRPr/>
            </a:pPr>
            <a:r>
              <a:rPr lang="uk-UA" sz="4000" b="1" i="1" dirty="0">
                <a:solidFill>
                  <a:srgbClr val="FF0000"/>
                </a:solidFill>
                <a:latin typeface="Georgia" pitchFamily="18" charset="0"/>
              </a:rPr>
              <a:t>в творах О. Купріна </a:t>
            </a:r>
          </a:p>
          <a:p>
            <a:pPr marL="0" indent="0" algn="r" eaLnBrk="1" hangingPunct="1">
              <a:lnSpc>
                <a:spcPct val="80000"/>
              </a:lnSpc>
              <a:buFontTx/>
              <a:buNone/>
              <a:defRPr/>
            </a:pPr>
            <a:r>
              <a:rPr lang="uk-UA" sz="4000" b="1" i="1" dirty="0">
                <a:solidFill>
                  <a:srgbClr val="FF0000"/>
                </a:solidFill>
                <a:latin typeface="Georgia" pitchFamily="18" charset="0"/>
              </a:rPr>
              <a:t>«Гранатовий браслет» та </a:t>
            </a:r>
          </a:p>
          <a:p>
            <a:pPr marL="0" indent="0" algn="r" eaLnBrk="1" hangingPunct="1">
              <a:lnSpc>
                <a:spcPct val="80000"/>
              </a:lnSpc>
              <a:buFontTx/>
              <a:buNone/>
              <a:defRPr/>
            </a:pPr>
            <a:r>
              <a:rPr lang="uk-UA" sz="4000" b="1" i="1" dirty="0">
                <a:solidFill>
                  <a:srgbClr val="FF0000"/>
                </a:solidFill>
                <a:latin typeface="Georgia" pitchFamily="18" charset="0"/>
              </a:rPr>
              <a:t>Гр. Тютюнника </a:t>
            </a:r>
          </a:p>
          <a:p>
            <a:pPr marL="0" indent="0" algn="r" eaLnBrk="1" hangingPunct="1">
              <a:lnSpc>
                <a:spcPct val="80000"/>
              </a:lnSpc>
              <a:buFontTx/>
              <a:buNone/>
              <a:defRPr/>
            </a:pPr>
            <a:r>
              <a:rPr lang="uk-UA" sz="4000" b="1" i="1" dirty="0">
                <a:solidFill>
                  <a:srgbClr val="FF0000"/>
                </a:solidFill>
                <a:latin typeface="Georgia" pitchFamily="18" charset="0"/>
              </a:rPr>
              <a:t>«Три зозулі з поклоном»</a:t>
            </a:r>
            <a:endParaRPr lang="ru-RU" sz="40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/>
              <a:t>Життєве кредо</a:t>
            </a:r>
            <a:endParaRPr lang="ru-RU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dirty="0"/>
              <a:t>,,Ми знаємо, що любов сильна, як смерть; зате крихка, як скло.</a:t>
            </a:r>
            <a:r>
              <a:rPr lang="en-US" dirty="0"/>
              <a:t>”</a:t>
            </a:r>
            <a:endParaRPr lang="uk-UA" dirty="0"/>
          </a:p>
          <a:p>
            <a:pPr algn="r" eaLnBrk="1" hangingPunct="1">
              <a:buFontTx/>
              <a:buNone/>
              <a:defRPr/>
            </a:pPr>
            <a:r>
              <a:rPr lang="uk-UA" dirty="0"/>
              <a:t>Гі де Мопассан, французький письменник</a:t>
            </a:r>
            <a:endParaRPr lang="en-US" dirty="0"/>
          </a:p>
          <a:p>
            <a:pPr eaLnBrk="1" hangingPunct="1">
              <a:buFontTx/>
              <a:buNone/>
              <a:defRPr/>
            </a:pPr>
            <a:endParaRPr lang="en-US" dirty="0"/>
          </a:p>
          <a:p>
            <a:pPr algn="ctr" eaLnBrk="1" hangingPunct="1">
              <a:buFontTx/>
              <a:buNone/>
              <a:defRPr/>
            </a:pPr>
            <a:r>
              <a:rPr lang="uk-UA" dirty="0"/>
              <a:t>,, Є вічна загадка любові</a:t>
            </a:r>
            <a:r>
              <a:rPr lang="en-US" dirty="0"/>
              <a:t>”</a:t>
            </a:r>
          </a:p>
          <a:p>
            <a:pPr algn="r" eaLnBrk="1" hangingPunct="1">
              <a:buFontTx/>
              <a:buNone/>
              <a:defRPr/>
            </a:pPr>
            <a:r>
              <a:rPr lang="uk-UA" dirty="0"/>
              <a:t>Гр. Тютюнник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5400" y="1071563"/>
            <a:ext cx="4389438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300" y="796925"/>
            <a:ext cx="28448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9050" y="3989388"/>
            <a:ext cx="2847975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55000" y="122238"/>
            <a:ext cx="2846388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88" y="4435475"/>
            <a:ext cx="2846387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30650" y="339725"/>
            <a:ext cx="3940175" cy="857250"/>
          </a:xfrm>
        </p:spPr>
        <p:txBody>
          <a:bodyPr anchorCtr="0">
            <a:normAutofit fontScale="90000"/>
          </a:bodyPr>
          <a:lstStyle/>
          <a:p>
            <a:pPr eaLnBrk="1" hangingPunct="1">
              <a:defRPr/>
            </a:pPr>
            <a:r>
              <a:rPr lang="uk-UA" sz="4000" i="1">
                <a:solidFill>
                  <a:srgbClr val="002060"/>
                </a:solidFill>
                <a:latin typeface="Georgia" pitchFamily="18" charset="0"/>
              </a:rPr>
              <a:t>Асоціатиий кущ</a:t>
            </a:r>
            <a:endParaRPr lang="ru-RU" sz="4000" i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5608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78825" y="2279650"/>
            <a:ext cx="3268663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>
                <a:solidFill>
                  <a:srgbClr val="FAB9AE"/>
                </a:solidFill>
              </a:rPr>
              <a:t>Можливі відповіді</a:t>
            </a:r>
            <a:endParaRPr lang="ru-RU">
              <a:solidFill>
                <a:srgbClr val="FAB9AE"/>
              </a:solidFill>
            </a:endParaRPr>
          </a:p>
        </p:txBody>
      </p:sp>
      <p:sp>
        <p:nvSpPr>
          <p:cNvPr id="190526" name="Rectangle 6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1600200"/>
            <a:ext cx="5410200" cy="4495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sz="2800"/>
              <a:t>     </a:t>
            </a:r>
            <a:r>
              <a:rPr lang="uk-UA" sz="3600" b="1" i="1"/>
              <a:t>Щастя, радість, родина, турбота, сім</a:t>
            </a:r>
            <a:r>
              <a:rPr lang="en-US" sz="3600" b="1" i="1"/>
              <a:t>’</a:t>
            </a:r>
            <a:r>
              <a:rPr lang="uk-UA" sz="3600" b="1" i="1"/>
              <a:t>я </a:t>
            </a:r>
            <a:r>
              <a:rPr lang="en-US" sz="3600" b="1" i="1"/>
              <a:t>,</a:t>
            </a:r>
            <a:r>
              <a:rPr lang="uk-UA" sz="3600" b="1" i="1"/>
              <a:t> взаєморозуміння</a:t>
            </a:r>
            <a:endParaRPr lang="ru-RU" sz="3600" b="1" i="1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588125" y="1600200"/>
            <a:ext cx="4576763" cy="4495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909638" y="147638"/>
            <a:ext cx="10972801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>
                <a:solidFill>
                  <a:srgbClr val="FAB9AE"/>
                </a:solidFill>
              </a:rPr>
              <a:t>Опис браслета</a:t>
            </a:r>
            <a:endParaRPr lang="ru-RU" dirty="0">
              <a:solidFill>
                <a:srgbClr val="FAB9AE"/>
              </a:solidFill>
            </a:endParaRP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22288"/>
            <a:ext cx="4164013" cy="4495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sz="2400" dirty="0"/>
              <a:t>,, Він був золотий</a:t>
            </a:r>
            <a:r>
              <a:rPr lang="en-US" sz="2400" dirty="0"/>
              <a:t>,</a:t>
            </a:r>
            <a:r>
              <a:rPr lang="uk-UA" sz="2400" dirty="0"/>
              <a:t> низькопробний</a:t>
            </a:r>
            <a:r>
              <a:rPr lang="en-US" sz="2400" dirty="0"/>
              <a:t>,</a:t>
            </a:r>
            <a:r>
              <a:rPr lang="uk-UA" sz="2400" dirty="0"/>
              <a:t> дуже товстий</a:t>
            </a:r>
            <a:r>
              <a:rPr lang="en-US" sz="2400" dirty="0"/>
              <a:t>,</a:t>
            </a:r>
            <a:r>
              <a:rPr lang="uk-UA" sz="2400" dirty="0"/>
              <a:t> але дутий і із зовнішнього боку весь суцільно вкритий невеликими старовинними</a:t>
            </a:r>
            <a:r>
              <a:rPr lang="en-US" sz="2400" dirty="0"/>
              <a:t>,</a:t>
            </a:r>
            <a:r>
              <a:rPr lang="uk-UA" sz="2400" dirty="0"/>
              <a:t>погано відшліфованими гранатами…Кожен завбільшки з горошину.</a:t>
            </a:r>
            <a:r>
              <a:rPr lang="en-US" sz="2400" dirty="0"/>
              <a:t>’’</a:t>
            </a:r>
            <a:endParaRPr lang="ru-RU" sz="2400" dirty="0"/>
          </a:p>
        </p:txBody>
      </p:sp>
      <p:pic>
        <p:nvPicPr>
          <p:cNvPr id="2765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8613" y="422275"/>
            <a:ext cx="51435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5525" y="3217863"/>
            <a:ext cx="5751513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92088" y="288925"/>
            <a:ext cx="10972801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dirty="0"/>
              <a:t>Особливість назви новели Гр. Тютюнника </a:t>
            </a:r>
            <a:r>
              <a:rPr lang="en-US" sz="4000" dirty="0"/>
              <a:t>,,</a:t>
            </a:r>
            <a:r>
              <a:rPr lang="uk-UA" sz="4000" dirty="0"/>
              <a:t>Три зозулі з поклоном</a:t>
            </a:r>
            <a:r>
              <a:rPr lang="en-US" sz="4000" dirty="0"/>
              <a:t>’’</a:t>
            </a:r>
            <a:endParaRPr lang="ru-RU" sz="4000" dirty="0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8750" y="1614488"/>
            <a:ext cx="8239125" cy="4495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sz="4000" dirty="0"/>
              <a:t>Своєрідне привітання:</a:t>
            </a:r>
            <a:r>
              <a:rPr lang="en-US" sz="4000" dirty="0"/>
              <a:t> ,,</a:t>
            </a:r>
            <a:r>
              <a:rPr lang="uk-UA" sz="4000" dirty="0"/>
              <a:t>Три зозулі з поклоном</a:t>
            </a:r>
            <a:r>
              <a:rPr lang="en-US" sz="4000" dirty="0"/>
              <a:t>” </a:t>
            </a:r>
            <a:r>
              <a:rPr lang="uk-UA" sz="4000" b="1" u="sng" dirty="0"/>
              <a:t>означало:</a:t>
            </a:r>
            <a:r>
              <a:rPr lang="uk-UA" sz="4000" dirty="0"/>
              <a:t> ,,</a:t>
            </a:r>
            <a:r>
              <a:rPr lang="uk-UA" sz="4000" dirty="0" err="1">
                <a:solidFill>
                  <a:srgbClr val="CC0000"/>
                </a:solidFill>
              </a:rPr>
              <a:t>Забудь</a:t>
            </a:r>
            <a:r>
              <a:rPr lang="uk-UA" sz="4000" dirty="0">
                <a:solidFill>
                  <a:srgbClr val="CC0000"/>
                </a:solidFill>
              </a:rPr>
              <a:t> ,покинь ,залиш мене, відпусти</a:t>
            </a:r>
            <a:r>
              <a:rPr lang="uk-UA" sz="4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sz="4000" dirty="0"/>
              <a:t>”</a:t>
            </a:r>
            <a:r>
              <a:rPr lang="uk-UA" sz="4000" dirty="0"/>
              <a:t> Оскільки зозуля гнізда не мостить, то таким чином людина мала зрозуміти ,що її кохання приречене ,тому треба забути, розлюбити.</a:t>
            </a:r>
            <a:r>
              <a:rPr lang="en-US" sz="4000" dirty="0"/>
              <a:t>”</a:t>
            </a:r>
            <a:endParaRPr lang="ru-RU" sz="4000" dirty="0"/>
          </a:p>
        </p:txBody>
      </p:sp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5400000">
            <a:off x="7255266" y="1478136"/>
            <a:ext cx="5454161" cy="4419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114925" y="228600"/>
            <a:ext cx="6872288" cy="6483350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ru-RU" sz="4500" i="1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sz="3600" i="1">
                <a:solidFill>
                  <a:srgbClr val="002060"/>
                </a:solidFill>
                <a:latin typeface="Georgia" pitchFamily="18" charset="0"/>
              </a:rPr>
              <a:t>Ми можемо позбутися хвороб за допомогою ліків, та єдині ліки від самотності, відчаю та безнадійності – це любов. У світі багато людей, які вмирають від голоду, та ще більше тих, хто вмирає чрез те, що їм не вистачає любові»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uk-UA" sz="3600" i="1" u="sng">
                <a:solidFill>
                  <a:srgbClr val="FF0000"/>
                </a:solidFill>
                <a:latin typeface="Georgia" pitchFamily="18" charset="0"/>
              </a:rPr>
              <a:t>Матір Тереза</a:t>
            </a:r>
            <a:endParaRPr lang="ru-RU" sz="3600" i="1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2969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14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8200" y="142875"/>
            <a:ext cx="10515600" cy="1325563"/>
          </a:xfrm>
        </p:spPr>
        <p:txBody>
          <a:bodyPr anchorCtr="0">
            <a:normAutofit fontScale="90000"/>
          </a:bodyPr>
          <a:lstStyle/>
          <a:p>
            <a:pPr eaLnBrk="1" hangingPunct="1">
              <a:defRPr/>
            </a:pPr>
            <a:r>
              <a:rPr lang="uk-UA" sz="2800" b="0" i="1">
                <a:latin typeface="Georgia" pitchFamily="18" charset="0"/>
              </a:rPr>
              <a:t>Епіграф нашого уроку не потребує коментарів, але спонукає до глибоких роздумів. Діти, поміркуйте та дайте відповіді на непрості, але вічні питання.</a:t>
            </a:r>
            <a:endParaRPr lang="ru-RU" sz="2800" b="0" i="1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 eaLnBrk="1" hangingPunct="1">
              <a:buFontTx/>
              <a:buNone/>
              <a:defRPr/>
            </a:pPr>
            <a:r>
              <a:rPr lang="uk-UA" sz="3000" b="1" i="1" dirty="0">
                <a:solidFill>
                  <a:srgbClr val="002060"/>
                </a:solidFill>
                <a:latin typeface="Georgia" pitchFamily="18" charset="0"/>
              </a:rPr>
              <a:t>Що подаровано абсолютно кожній людині?</a:t>
            </a:r>
          </a:p>
          <a:p>
            <a:pPr marL="0" indent="0" algn="just" eaLnBrk="1" hangingPunct="1">
              <a:buFontTx/>
              <a:buNone/>
              <a:defRPr/>
            </a:pPr>
            <a:endParaRPr lang="uk-UA" sz="3000" b="1" i="1" dirty="0">
              <a:solidFill>
                <a:srgbClr val="002060"/>
              </a:solidFill>
              <a:latin typeface="Georgia" pitchFamily="18" charset="0"/>
            </a:endParaRPr>
          </a:p>
          <a:p>
            <a:pPr marL="0" indent="0" algn="just" eaLnBrk="1" hangingPunct="1">
              <a:buFontTx/>
              <a:buNone/>
              <a:defRPr/>
            </a:pPr>
            <a:r>
              <a:rPr lang="uk-UA" sz="3000" b="1" i="1" dirty="0">
                <a:solidFill>
                  <a:srgbClr val="002060"/>
                </a:solidFill>
                <a:latin typeface="Georgia" pitchFamily="18" charset="0"/>
              </a:rPr>
              <a:t>Що допомагає людині орієнтуватися в цьому світі?</a:t>
            </a:r>
          </a:p>
          <a:p>
            <a:pPr marL="0" indent="0" algn="just" eaLnBrk="1" hangingPunct="1">
              <a:buFontTx/>
              <a:buNone/>
              <a:defRPr/>
            </a:pPr>
            <a:endParaRPr lang="uk-UA" sz="3000" b="1" i="1" dirty="0">
              <a:solidFill>
                <a:srgbClr val="002060"/>
              </a:solidFill>
              <a:latin typeface="Georgia" pitchFamily="18" charset="0"/>
            </a:endParaRPr>
          </a:p>
          <a:p>
            <a:pPr marL="0" indent="0" algn="just" eaLnBrk="1" hangingPunct="1">
              <a:buFontTx/>
              <a:buNone/>
              <a:defRPr/>
            </a:pPr>
            <a:r>
              <a:rPr lang="uk-UA" sz="3000" b="1" i="1" dirty="0">
                <a:solidFill>
                  <a:srgbClr val="002060"/>
                </a:solidFill>
                <a:latin typeface="Georgia" pitchFamily="18" charset="0"/>
              </a:rPr>
              <a:t>Що допомагає нам знайти себе?</a:t>
            </a:r>
          </a:p>
          <a:p>
            <a:pPr marL="0" indent="0" algn="just" eaLnBrk="1" hangingPunct="1">
              <a:buFontTx/>
              <a:buNone/>
              <a:defRPr/>
            </a:pPr>
            <a:endParaRPr lang="uk-UA" sz="3000" b="1" i="1" dirty="0">
              <a:solidFill>
                <a:srgbClr val="002060"/>
              </a:solidFill>
              <a:latin typeface="Georgia" pitchFamily="18" charset="0"/>
            </a:endParaRPr>
          </a:p>
          <a:p>
            <a:pPr marL="0" indent="0" algn="just" eaLnBrk="1" hangingPunct="1">
              <a:buFontTx/>
              <a:buNone/>
              <a:defRPr/>
            </a:pPr>
            <a:r>
              <a:rPr lang="uk-UA" sz="3000" b="1" i="1" dirty="0">
                <a:solidFill>
                  <a:srgbClr val="002060"/>
                </a:solidFill>
                <a:latin typeface="Georgia" pitchFamily="18" charset="0"/>
              </a:rPr>
              <a:t>Що визначає життєвий шлях людини?</a:t>
            </a:r>
          </a:p>
          <a:p>
            <a:pPr marL="0" indent="0" algn="just" eaLnBrk="1" hangingPunct="1">
              <a:buFontTx/>
              <a:buNone/>
              <a:defRPr/>
            </a:pPr>
            <a:endParaRPr lang="uk-UA" sz="3000" b="1" i="1" dirty="0">
              <a:solidFill>
                <a:srgbClr val="002060"/>
              </a:solidFill>
              <a:latin typeface="Georgia" pitchFamily="18" charset="0"/>
            </a:endParaRPr>
          </a:p>
          <a:p>
            <a:pPr marL="0" indent="0" algn="just" eaLnBrk="1" hangingPunct="1">
              <a:buFontTx/>
              <a:buNone/>
              <a:defRPr/>
            </a:pPr>
            <a:r>
              <a:rPr lang="uk-UA" sz="3000" b="1" i="1" dirty="0">
                <a:solidFill>
                  <a:srgbClr val="002060"/>
                </a:solidFill>
                <a:latin typeface="Georgia" pitchFamily="18" charset="0"/>
              </a:rPr>
              <a:t>Що дає нам сили в цьому житті?</a:t>
            </a:r>
          </a:p>
          <a:p>
            <a:pPr marL="0" indent="0" algn="just" eaLnBrk="1" hangingPunct="1">
              <a:buFontTx/>
              <a:buNone/>
              <a:defRPr/>
            </a:pPr>
            <a:endParaRPr lang="uk-UA" sz="3000" b="1" i="1" dirty="0">
              <a:solidFill>
                <a:srgbClr val="002060"/>
              </a:solidFill>
              <a:latin typeface="Georgia" pitchFamily="18" charset="0"/>
            </a:endParaRPr>
          </a:p>
          <a:p>
            <a:pPr marL="0" indent="0" eaLnBrk="1" hangingPunct="1">
              <a:buFontTx/>
              <a:buNone/>
              <a:defRPr/>
            </a:pPr>
            <a:endParaRPr lang="ru-RU" sz="3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34475" y="1350963"/>
            <a:ext cx="1417638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1313" y="3306763"/>
            <a:ext cx="1849437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21638" y="4229100"/>
            <a:ext cx="19256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523538" y="2516188"/>
            <a:ext cx="15811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>
                <a:solidFill>
                  <a:srgbClr val="CC0000"/>
                </a:solidFill>
              </a:rPr>
              <a:t>Головне почуття</a:t>
            </a:r>
            <a:endParaRPr lang="ru-RU">
              <a:solidFill>
                <a:srgbClr val="CC0000"/>
              </a:solidFill>
            </a:endParaRP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uk-UA" sz="6000" b="1" dirty="0">
                <a:solidFill>
                  <a:srgbClr val="9933FF"/>
                </a:solidFill>
              </a:rPr>
              <a:t>Кохання</a:t>
            </a:r>
            <a:endParaRPr lang="ru-RU" sz="6000" b="1" dirty="0">
              <a:solidFill>
                <a:srgbClr val="9933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/>
              <a:t>Олександр Купрін у своїй творчості висвітлював різні теми. Але була одна</a:t>
            </a:r>
            <a:r>
              <a:rPr lang="en-US"/>
              <a:t>, </a:t>
            </a:r>
            <a:r>
              <a:rPr lang="uk-UA"/>
              <a:t>до якої зверталися </a:t>
            </a:r>
            <a:r>
              <a:rPr lang="en-US"/>
              <a:t>,</a:t>
            </a:r>
            <a:r>
              <a:rPr lang="uk-UA"/>
              <a:t>як до святині – тема кохання. Особливу силу  </a:t>
            </a:r>
            <a:r>
              <a:rPr lang="en-US"/>
              <a:t>,,</a:t>
            </a:r>
            <a:r>
              <a:rPr lang="uk-UA"/>
              <a:t>Гранатовому браслету </a:t>
            </a:r>
            <a:r>
              <a:rPr lang="en-US"/>
              <a:t>‘’</a:t>
            </a:r>
            <a:r>
              <a:rPr lang="uk-UA"/>
              <a:t>надає те </a:t>
            </a:r>
            <a:r>
              <a:rPr lang="en-US"/>
              <a:t>,</a:t>
            </a:r>
            <a:r>
              <a:rPr lang="uk-UA"/>
              <a:t>що в ньому кохання зображено як несподіваний подарунок – всежертовний і поетичний </a:t>
            </a:r>
            <a:r>
              <a:rPr lang="en-US"/>
              <a:t>,</a:t>
            </a:r>
            <a:r>
              <a:rPr lang="uk-UA"/>
              <a:t>який освітлює життя.</a:t>
            </a:r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651250" y="274638"/>
            <a:ext cx="7931150" cy="1143000"/>
          </a:xfrm>
        </p:spPr>
        <p:txBody>
          <a:bodyPr anchorCtr="0">
            <a:normAutofit/>
          </a:bodyPr>
          <a:lstStyle/>
          <a:p>
            <a:pPr eaLnBrk="1" hangingPunct="1">
              <a:defRPr/>
            </a:pPr>
            <a:r>
              <a:rPr lang="uk-UA" sz="5400" i="1">
                <a:solidFill>
                  <a:srgbClr val="FF0000"/>
                </a:solidFill>
                <a:latin typeface="Georgia" pitchFamily="18" charset="0"/>
              </a:rPr>
              <a:t>Мета уроку:</a:t>
            </a:r>
            <a:endParaRPr lang="ru-RU" sz="5400" i="1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465513" y="1287463"/>
            <a:ext cx="8394700" cy="47402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Здійснити порівняльний аналіз творів О. Купріна і Гр. Тютюнника, визначити філософську концепцію кохання в кожному з нас ;</a:t>
            </a:r>
          </a:p>
          <a:p>
            <a:pPr eaLnBrk="1" hangingPunct="1">
              <a:defRPr/>
            </a:pPr>
            <a:r>
              <a:rPr lang="uk-UA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Розвивати дослідницькі здібності і критичне мислення школярів;</a:t>
            </a:r>
          </a:p>
          <a:p>
            <a:pPr eaLnBrk="1" hangingPunct="1">
              <a:defRPr/>
            </a:pPr>
            <a:r>
              <a:rPr lang="uk-UA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Виховувати повагу до високих людських почуттів, прагнення знайти в житті справжнє, чисте кохання.</a:t>
            </a: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748463" y="61388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sz="3600"/>
              <a:t>Доброта</a:t>
            </a:r>
            <a:r>
              <a:rPr lang="en-US" sz="3600"/>
              <a:t>,</a:t>
            </a:r>
            <a:r>
              <a:rPr lang="uk-UA" sz="3600"/>
              <a:t> самовіданність</a:t>
            </a:r>
            <a:r>
              <a:rPr lang="en-US" sz="3600"/>
              <a:t>,</a:t>
            </a:r>
            <a:r>
              <a:rPr lang="uk-UA" sz="3600"/>
              <a:t> милосердя – провідні теми його творчості. Разом з іншими загальнолюдськими цінностями Гр. Тютюнник оспівав високе почуття </a:t>
            </a:r>
            <a:r>
              <a:rPr lang="en-US" sz="3600"/>
              <a:t>,</a:t>
            </a:r>
            <a:r>
              <a:rPr lang="uk-UA" sz="3600"/>
              <a:t>яке рухає життя на землі і ймення йому – Любов. </a:t>
            </a:r>
            <a:r>
              <a:rPr lang="en-US" sz="3600"/>
              <a:t>,,</a:t>
            </a:r>
            <a:r>
              <a:rPr lang="uk-UA" sz="3600"/>
              <a:t>Три зозулі з поклоном </a:t>
            </a:r>
            <a:r>
              <a:rPr lang="en-US" sz="3600"/>
              <a:t>‘’</a:t>
            </a:r>
            <a:r>
              <a:rPr lang="uk-UA" sz="3600"/>
              <a:t>– дивовижної краси новела </a:t>
            </a:r>
            <a:r>
              <a:rPr lang="en-US" sz="3600"/>
              <a:t>,</a:t>
            </a:r>
            <a:r>
              <a:rPr lang="uk-UA" sz="3600"/>
              <a:t>присвячена </a:t>
            </a:r>
            <a:r>
              <a:rPr lang="en-US" sz="3600"/>
              <a:t>,,</a:t>
            </a:r>
            <a:r>
              <a:rPr lang="uk-UA" sz="3600"/>
              <a:t>любові всевишній.</a:t>
            </a:r>
            <a:r>
              <a:rPr lang="en-US" sz="3600"/>
              <a:t>’’</a:t>
            </a:r>
            <a:endParaRPr lang="ru-RU" sz="3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800" i="1">
                <a:latin typeface="Georgia" pitchFamily="18" charset="0"/>
              </a:rPr>
              <a:t>Доброта, самовідданість, милосердя – провідні теми творчості Григора Тютюнника. Разом з іншими загальнолюдськими цінностями він оспівав велике почуття, яке рухає життя на землі, і ймення йому – Любов.  «Три зозулі з поклоном» - дивовижної краси новела, присвячена </a:t>
            </a:r>
            <a:r>
              <a:rPr lang="uk-UA" sz="2800" i="1" u="sng">
                <a:solidFill>
                  <a:srgbClr val="FF0000"/>
                </a:solidFill>
                <a:latin typeface="Georgia" pitchFamily="18" charset="0"/>
              </a:rPr>
              <a:t>«любові всевишній»</a:t>
            </a:r>
            <a:r>
              <a:rPr lang="uk-UA" sz="2800" i="1">
                <a:latin typeface="Georgia" pitchFamily="18" charset="0"/>
              </a:rPr>
              <a:t>.</a:t>
            </a:r>
            <a:endParaRPr lang="ru-RU" sz="2800" i="1">
              <a:latin typeface="Georgia" pitchFamily="18" charset="0"/>
            </a:endParaRPr>
          </a:p>
        </p:txBody>
      </p:sp>
      <p:pic>
        <p:nvPicPr>
          <p:cNvPr id="10" name="Місце для вмісту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191375" y="1600200"/>
            <a:ext cx="3371850" cy="4495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38200" y="288925"/>
            <a:ext cx="10515600" cy="42640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uk-UA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Олександр Купрін та Григір Тютюнник – письменники-гуманісти, письменники-реалісти, їм притаманні:</a:t>
            </a:r>
          </a:p>
          <a:p>
            <a:pPr marL="0" indent="0" eaLnBrk="1" hangingPunct="1">
              <a:buFontTx/>
              <a:buNone/>
              <a:defRPr/>
            </a:pPr>
            <a:r>
              <a:rPr lang="uk-UA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-правдивість;</a:t>
            </a:r>
          </a:p>
          <a:p>
            <a:pPr marL="0" indent="0" eaLnBrk="1" hangingPunct="1">
              <a:buFontTx/>
              <a:buNone/>
              <a:defRPr/>
            </a:pPr>
            <a:r>
              <a:rPr lang="uk-UA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-почуття міри й такту;</a:t>
            </a:r>
          </a:p>
          <a:p>
            <a:pPr marL="0" indent="0" eaLnBrk="1" hangingPunct="1">
              <a:buFontTx/>
              <a:buNone/>
              <a:defRPr/>
            </a:pPr>
            <a:r>
              <a:rPr lang="uk-UA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-інтерес до внутрішнього світу людини;</a:t>
            </a:r>
          </a:p>
          <a:p>
            <a:pPr marL="0" indent="0" eaLnBrk="1" hangingPunct="1">
              <a:buFontTx/>
              <a:buNone/>
              <a:defRPr/>
            </a:pPr>
            <a:r>
              <a:rPr lang="uk-UA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-біль за людину, її страждання, її приниження та безпорадність.</a:t>
            </a:r>
          </a:p>
          <a:p>
            <a:pPr marL="0" indent="0" eaLnBrk="1" hangingPunct="1">
              <a:buFontTx/>
              <a:buNone/>
              <a:defRPr/>
            </a:pPr>
            <a:endParaRPr lang="ru-RU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7891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1438" y="4127500"/>
            <a:ext cx="26003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1300" y="4127500"/>
            <a:ext cx="2478088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Двойная стрелка влево/вправо 8"/>
          <p:cNvSpPr/>
          <p:nvPr/>
        </p:nvSpPr>
        <p:spPr>
          <a:xfrm>
            <a:off x="2236788" y="4767263"/>
            <a:ext cx="2462212" cy="4857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Рисунок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5400000">
            <a:off x="8693882" y="2908910"/>
            <a:ext cx="3903785" cy="2927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i="1"/>
              <a:t>Основні риси реалізму</a:t>
            </a:r>
            <a:endParaRPr lang="ru-RU" i="1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4000" i="1"/>
              <a:t>Соціальна зумовленість життя людини</a:t>
            </a:r>
            <a:r>
              <a:rPr lang="en-US" sz="4000" i="1"/>
              <a:t>;</a:t>
            </a:r>
            <a:endParaRPr lang="uk-UA" sz="4000" i="1"/>
          </a:p>
          <a:p>
            <a:pPr eaLnBrk="1" hangingPunct="1">
              <a:defRPr/>
            </a:pPr>
            <a:r>
              <a:rPr lang="uk-UA" sz="4000" i="1"/>
              <a:t>Змалювання згубного впливу антигуманного світу на вчинки і долю людини</a:t>
            </a:r>
            <a:r>
              <a:rPr lang="en-US" sz="4000" i="1"/>
              <a:t>;</a:t>
            </a:r>
            <a:endParaRPr lang="ru-RU" sz="4000" i="1"/>
          </a:p>
          <a:p>
            <a:pPr eaLnBrk="1" hangingPunct="1">
              <a:defRPr/>
            </a:pPr>
            <a:r>
              <a:rPr lang="uk-UA" sz="4000" i="1"/>
              <a:t>Історизм у відтворенні явищ дійсності</a:t>
            </a:r>
            <a:r>
              <a:rPr lang="en-US" sz="4000" i="1"/>
              <a:t>;</a:t>
            </a:r>
          </a:p>
          <a:p>
            <a:pPr eaLnBrk="1" hangingPunct="1">
              <a:defRPr/>
            </a:pPr>
            <a:r>
              <a:rPr lang="uk-UA" sz="4000" i="1"/>
              <a:t>Гуманізм, співчуття  і протест проти всіх форм соціального і духовного поневолення.</a:t>
            </a:r>
            <a:endParaRPr lang="ru-RU" sz="4000" i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/>
              <a:t>Основні риси модернізму</a:t>
            </a:r>
            <a:endParaRPr lang="ru-RU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600"/>
              <a:t>Особлива увага до внутрішнього світу особистості.</a:t>
            </a:r>
          </a:p>
          <a:p>
            <a:pPr eaLnBrk="1" hangingPunct="1">
              <a:defRPr/>
            </a:pPr>
            <a:r>
              <a:rPr lang="uk-UA" sz="3600"/>
              <a:t>Проголошення самоцінності людини та мистецтва.</a:t>
            </a:r>
          </a:p>
          <a:p>
            <a:pPr eaLnBrk="1" hangingPunct="1">
              <a:defRPr/>
            </a:pPr>
            <a:r>
              <a:rPr lang="uk-UA" sz="3600"/>
              <a:t>Розуміння літератури як найвищого знання, що здатне проникнути у найінтимніші глибини існування особистості і одухотворити світ.</a:t>
            </a:r>
          </a:p>
          <a:p>
            <a:pPr eaLnBrk="1" hangingPunct="1">
              <a:defRPr/>
            </a:pPr>
            <a:r>
              <a:rPr lang="uk-UA" sz="3600"/>
              <a:t>Новий психологізм – пізнання героєм вищих істин,и духовних цінностей.</a:t>
            </a:r>
          </a:p>
          <a:p>
            <a:pPr eaLnBrk="1" hangingPunct="1">
              <a:buFontTx/>
              <a:buNone/>
              <a:defRPr/>
            </a:pPr>
            <a:endParaRPr lang="ru-RU" sz="3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19912" y="342751"/>
            <a:ext cx="10847832" cy="2235559"/>
          </a:xfrm>
        </p:spPr>
        <p:txBody>
          <a:bodyPr numCol="2" rtlCol="0">
            <a:normAutofit fontScale="77500" lnSpcReduction="20000"/>
          </a:bodyPr>
          <a:lstStyle/>
          <a:p>
            <a:pPr marL="0" indent="0"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uk-UA" sz="2800" i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Надвечірнім простором солоним,</a:t>
            </a:r>
          </a:p>
          <a:p>
            <a:pPr marL="0" indent="0"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uk-UA" sz="2800" i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Подолавши даль гірких років,</a:t>
            </a:r>
          </a:p>
          <a:p>
            <a:pPr marL="0" indent="0"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uk-UA" sz="2800" i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Три зозулі прилетять з поклоном</a:t>
            </a:r>
          </a:p>
          <a:p>
            <a:pPr marL="0" indent="0"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uk-UA" sz="2800" i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До квітчасто чистих рушників.</a:t>
            </a:r>
          </a:p>
          <a:p>
            <a:pPr marL="0" indent="0"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endParaRPr lang="uk-UA" sz="2800" i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endParaRPr lang="uk-UA" sz="2800" i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uk-UA" sz="2800" i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І душа здригнеться рушниково,</a:t>
            </a:r>
          </a:p>
          <a:p>
            <a:pPr marL="0" indent="0"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uk-UA" sz="2800" i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І дитинність вирветься з оков,</a:t>
            </a:r>
          </a:p>
          <a:p>
            <a:pPr marL="0" indent="0"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uk-UA" sz="2800" i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Як джерельце Григорове слово – </a:t>
            </a:r>
          </a:p>
          <a:p>
            <a:pPr marL="0" indent="0"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uk-UA" sz="2800" i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 первозданним іменем: </a:t>
            </a:r>
            <a:r>
              <a:rPr lang="uk-UA" sz="2800" i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Любов.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endParaRPr lang="ru-RU" sz="2800" i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endParaRPr lang="ru-RU" sz="2800" kern="1200" dirty="0"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r="26019" b="27236"/>
          <a:stretch/>
        </p:blipFill>
        <p:spPr>
          <a:xfrm>
            <a:off x="7016750" y="2465388"/>
            <a:ext cx="4778375" cy="3630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b="61239"/>
          <a:stretch/>
        </p:blipFill>
        <p:spPr>
          <a:xfrm>
            <a:off x="1135063" y="2465388"/>
            <a:ext cx="5881687" cy="323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8" name="Rectangle 10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/>
              <a:t>Короткі факти</a:t>
            </a:r>
            <a:endParaRPr lang="ru-RU"/>
          </a:p>
        </p:txBody>
      </p:sp>
      <p:sp>
        <p:nvSpPr>
          <p:cNvPr id="227339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1600200"/>
            <a:ext cx="54102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2800" b="1" dirty="0"/>
              <a:t>1865, 20 </a:t>
            </a:r>
            <a:r>
              <a:rPr lang="ru-RU" sz="2800" b="1" dirty="0" err="1"/>
              <a:t>січня</a:t>
            </a:r>
            <a:r>
              <a:rPr lang="ru-RU" sz="2800" b="1" dirty="0"/>
              <a:t> – в </a:t>
            </a:r>
            <a:r>
              <a:rPr lang="ru-RU" sz="2800" b="1" dirty="0" err="1"/>
              <a:t>селі</a:t>
            </a:r>
            <a:r>
              <a:rPr lang="ru-RU" sz="2800" b="1" dirty="0"/>
              <a:t> </a:t>
            </a:r>
            <a:r>
              <a:rPr lang="ru-RU" sz="2800" b="1" dirty="0" err="1"/>
              <a:t>Солонім</a:t>
            </a:r>
            <a:r>
              <a:rPr lang="ru-RU" sz="2800" b="1" dirty="0"/>
              <a:t> на </a:t>
            </a:r>
            <a:r>
              <a:rPr lang="ru-RU" sz="2800" b="1" dirty="0" err="1"/>
              <a:t>Харківщині</a:t>
            </a:r>
            <a:r>
              <a:rPr lang="ru-RU" sz="2800" b="1" dirty="0"/>
              <a:t> </a:t>
            </a:r>
            <a:r>
              <a:rPr lang="ru-RU" sz="2800" b="1" dirty="0" err="1"/>
              <a:t>народився</a:t>
            </a:r>
            <a:r>
              <a:rPr lang="ru-RU" sz="2800" b="1" dirty="0"/>
              <a:t> князь Михайло Туган-</a:t>
            </a:r>
            <a:r>
              <a:rPr lang="ru-RU" sz="2800" b="1" dirty="0" err="1"/>
              <a:t>Барановський</a:t>
            </a:r>
            <a:r>
              <a:rPr lang="ru-RU" sz="2800" b="1" dirty="0"/>
              <a:t>, </a:t>
            </a:r>
            <a:r>
              <a:rPr lang="ru-RU" sz="2800" b="1" dirty="0" err="1"/>
              <a:t>економіст</a:t>
            </a:r>
            <a:r>
              <a:rPr lang="ru-RU" sz="2800" b="1" dirty="0"/>
              <a:t> </a:t>
            </a:r>
            <a:r>
              <a:rPr lang="ru-RU" sz="2800" b="1" dirty="0" err="1"/>
              <a:t>світового</a:t>
            </a:r>
            <a:r>
              <a:rPr lang="ru-RU" sz="2800" b="1" dirty="0"/>
              <a:t> </a:t>
            </a:r>
            <a:r>
              <a:rPr lang="ru-RU" sz="2800" b="1" dirty="0" err="1"/>
              <a:t>рівня</a:t>
            </a:r>
            <a:r>
              <a:rPr lang="ru-RU" sz="2800" b="1" dirty="0"/>
              <a:t>, автор </a:t>
            </a:r>
            <a:r>
              <a:rPr lang="ru-RU" sz="2800" b="1" dirty="0" err="1"/>
              <a:t>першого</a:t>
            </a:r>
            <a:r>
              <a:rPr lang="ru-RU" sz="2800" b="1" dirty="0"/>
              <a:t> </a:t>
            </a:r>
            <a:r>
              <a:rPr lang="ru-RU" sz="2800" b="1" dirty="0" err="1"/>
              <a:t>підручника</a:t>
            </a:r>
            <a:r>
              <a:rPr lang="ru-RU" sz="2800" b="1" dirty="0"/>
              <a:t> з </a:t>
            </a:r>
            <a:r>
              <a:rPr lang="ru-RU" sz="2800" b="1" dirty="0" err="1"/>
              <a:t>політекономії</a:t>
            </a:r>
            <a:r>
              <a:rPr lang="ru-RU" sz="2800" b="1" dirty="0"/>
              <a:t>, </a:t>
            </a:r>
            <a:r>
              <a:rPr lang="ru-RU" sz="2800" b="1" dirty="0" err="1"/>
              <a:t>генеральний</a:t>
            </a:r>
            <a:r>
              <a:rPr lang="ru-RU" sz="2800" b="1" dirty="0"/>
              <a:t> </a:t>
            </a:r>
            <a:r>
              <a:rPr lang="ru-RU" sz="2800" b="1" dirty="0" err="1"/>
              <a:t>секретар</a:t>
            </a:r>
            <a:r>
              <a:rPr lang="ru-RU" sz="2800" b="1" dirty="0"/>
              <a:t> </a:t>
            </a:r>
            <a:r>
              <a:rPr lang="ru-RU" sz="2800" b="1" dirty="0" err="1"/>
              <a:t>фінансів</a:t>
            </a:r>
            <a:r>
              <a:rPr lang="ru-RU" sz="2800" b="1" dirty="0"/>
              <a:t> </a:t>
            </a:r>
            <a:r>
              <a:rPr lang="ru-RU" sz="2800" b="1" dirty="0" err="1"/>
              <a:t>Центральної</a:t>
            </a:r>
            <a:r>
              <a:rPr lang="ru-RU" sz="2800" b="1" dirty="0"/>
              <a:t> Ради, один </a:t>
            </a:r>
            <a:r>
              <a:rPr lang="ru-RU" sz="2800" b="1" dirty="0" err="1"/>
              <a:t>із</a:t>
            </a:r>
            <a:r>
              <a:rPr lang="ru-RU" sz="2800" b="1" dirty="0"/>
              <a:t> </a:t>
            </a:r>
            <a:r>
              <a:rPr lang="ru-RU" sz="2800" b="1" dirty="0" err="1"/>
              <a:t>фундаторів</a:t>
            </a:r>
            <a:r>
              <a:rPr lang="ru-RU" sz="2800" b="1" dirty="0"/>
              <a:t> </a:t>
            </a:r>
            <a:r>
              <a:rPr lang="ru-RU" sz="2800" b="1" dirty="0" err="1"/>
              <a:t>Української</a:t>
            </a:r>
            <a:r>
              <a:rPr lang="ru-RU" sz="2800" b="1" dirty="0"/>
              <a:t> </a:t>
            </a:r>
            <a:r>
              <a:rPr lang="ru-RU" sz="2800" b="1" dirty="0" err="1"/>
              <a:t>Академії</a:t>
            </a:r>
            <a:r>
              <a:rPr lang="ru-RU" sz="2800" b="1" dirty="0"/>
              <a:t> наук. </a:t>
            </a:r>
            <a:r>
              <a:rPr lang="ru-RU" sz="2800" dirty="0"/>
              <a:t> </a:t>
            </a:r>
          </a:p>
        </p:txBody>
      </p:sp>
      <p:sp>
        <p:nvSpPr>
          <p:cNvPr id="41987" name="AutoShape 16" descr="ol91579536625Ejr"/>
          <p:cNvSpPr>
            <a:spLocks noChangeAspect="1" noChangeArrowheads="1"/>
          </p:cNvSpPr>
          <p:nvPr/>
        </p:nvSpPr>
        <p:spPr bwMode="auto">
          <a:xfrm>
            <a:off x="144463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41988" name="AutoShape 18" descr="ol91579536625Ejr"/>
          <p:cNvSpPr>
            <a:spLocks noChangeAspect="1" noChangeArrowheads="1"/>
          </p:cNvSpPr>
          <p:nvPr/>
        </p:nvSpPr>
        <p:spPr bwMode="auto">
          <a:xfrm>
            <a:off x="144463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41989" name="AutoShape 20" descr="ol91579536625Ejr"/>
          <p:cNvSpPr>
            <a:spLocks noChangeAspect="1" noChangeArrowheads="1"/>
          </p:cNvSpPr>
          <p:nvPr/>
        </p:nvSpPr>
        <p:spPr bwMode="auto">
          <a:xfrm>
            <a:off x="144463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pic>
        <p:nvPicPr>
          <p:cNvPr id="41990" name="Picture 21" descr="ol91579536625Ej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221538" y="1397000"/>
            <a:ext cx="3924300" cy="4699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49238" y="603567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100" i="1">
                <a:solidFill>
                  <a:srgbClr val="CC0000"/>
                </a:solidFill>
                <a:latin typeface="Georgia" pitchFamily="18" charset="0"/>
              </a:rPr>
              <a:t>Історія створення новели «Три зозулі з поклоном»</a:t>
            </a:r>
            <a:endParaRPr lang="ru-RU" sz="3100" i="1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just" eaLnBrk="1" hangingPunct="1">
              <a:lnSpc>
                <a:spcPct val="97000"/>
              </a:lnSpc>
              <a:buFontTx/>
              <a:buNone/>
              <a:defRPr/>
            </a:pPr>
            <a:r>
              <a:rPr lang="uk-UA" sz="2400" i="1">
                <a:latin typeface="Georgia" pitchFamily="18" charset="0"/>
                <a:ea typeface="Calibri" pitchFamily="34" charset="0"/>
                <a:cs typeface="Times New Roman" pitchFamily="18" charset="0"/>
              </a:rPr>
              <a:t>1976 р. до Ірпінського будинку творчості завітав сліпий  бандурист. Серед пісень, які він виконував, найбільше вразила одна – «Летіла зозуля через мою хату». Йшлося в ній не просто про нещасливе кохання, а й про вічне, непереборне ніким і нічим людське страждання.  Григір  Тютюнник ураз підхопився і побіг до себе в кімнату, де відразу ж узявся до роботи. Так народилася новела «Три зозулі з поклоном». </a:t>
            </a:r>
            <a:endParaRPr lang="ru-RU" sz="2400" i="1"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endParaRPr lang="ru-RU" sz="240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4035" name="Рисунок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41288"/>
            <a:ext cx="1347788" cy="1806576"/>
          </a:xfrm>
        </p:spPr>
      </p:pic>
      <p:pic>
        <p:nvPicPr>
          <p:cNvPr id="4403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3775" y="996950"/>
            <a:ext cx="4238625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i="1">
                <a:latin typeface="Georgia" pitchFamily="18" charset="0"/>
              </a:rPr>
              <a:t>У своєму щоденнику новеліст записав: «Я виношую ще один жіночий образ. Образ жінки, котра дуже любила мого батька… І якщо доля дасть мені таланту… Якщо поталанить щось написати – воздам хвалу жінці й красі».</a:t>
            </a:r>
            <a:endParaRPr lang="ru-RU" i="1"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149" r="22490" b="9538"/>
          <a:stretch/>
        </p:blipFill>
        <p:spPr>
          <a:xfrm>
            <a:off x="6172200" y="2084388"/>
            <a:ext cx="5410200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i="1"/>
              <a:t>Обладнання</a:t>
            </a:r>
            <a:endParaRPr lang="ru-RU" i="1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sz="4800" i="1"/>
              <a:t>    Портрети О Купріна і Гр. Тютюнника;  аудіозаписи народної пісні </a:t>
            </a:r>
            <a:r>
              <a:rPr lang="en-US" sz="4800" i="1"/>
              <a:t>,,</a:t>
            </a:r>
            <a:r>
              <a:rPr lang="uk-UA" sz="4800" i="1"/>
              <a:t> Летіла зозуля через мою хату</a:t>
            </a:r>
            <a:r>
              <a:rPr lang="en-US" sz="4800" i="1"/>
              <a:t>’’,</a:t>
            </a:r>
            <a:r>
              <a:rPr lang="uk-UA" sz="4800" i="1"/>
              <a:t>  музика Бетховена;  плакати про кохання.</a:t>
            </a:r>
            <a:endParaRPr lang="ru-RU" sz="4800" i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200" i="1">
                <a:solidFill>
                  <a:srgbClr val="CC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Історія створення оповідання О. Купріна «Гранатовий браслет»</a:t>
            </a:r>
            <a:r>
              <a:rPr lang="ru-RU" sz="4300">
                <a:solidFill>
                  <a:srgbClr val="CC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300">
                <a:solidFill>
                  <a:srgbClr val="CC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sz="4300">
              <a:solidFill>
                <a:srgbClr val="CC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6175" y="1417638"/>
            <a:ext cx="7085013" cy="4495800"/>
          </a:xfrm>
        </p:spPr>
        <p:txBody>
          <a:bodyPr/>
          <a:lstStyle/>
          <a:p>
            <a:pPr algn="just" eaLnBrk="1" hangingPunct="1">
              <a:lnSpc>
                <a:spcPct val="97000"/>
              </a:lnSpc>
              <a:buFontTx/>
              <a:buNone/>
              <a:defRPr/>
            </a:pPr>
            <a:r>
              <a:rPr lang="uk-UA" sz="2800" i="1" dirty="0">
                <a:solidFill>
                  <a:schemeClr val="folHlink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Персонажі «Гранатового браслета» мали реальних прототипів. Письменник використав факти з сімейної хроніки князів </a:t>
            </a:r>
            <a:r>
              <a:rPr lang="uk-UA" sz="2800" i="1" dirty="0" err="1">
                <a:solidFill>
                  <a:schemeClr val="folHlink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Туган</a:t>
            </a:r>
            <a:r>
              <a:rPr lang="uk-UA" sz="2800" i="1" dirty="0">
                <a:solidFill>
                  <a:schemeClr val="folHlink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-Барановських. Та письменник узагальнив їх, надав їм трагізму. І події твору відбуваються не в Петербурзі, а в улюбленій Купріним Одесі. </a:t>
            </a:r>
            <a:endParaRPr lang="ru-RU" sz="2800" i="1" dirty="0">
              <a:solidFill>
                <a:schemeClr val="folHlink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2800" i="1" dirty="0">
              <a:solidFill>
                <a:schemeClr val="folHlink"/>
              </a:solidFill>
              <a:ea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endParaRPr lang="ru-RU" sz="28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608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93800"/>
            <a:ext cx="4089400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sz="2800" i="1" dirty="0">
                <a:latin typeface="Georgia" pitchFamily="18" charset="0"/>
              </a:rPr>
              <a:t>У оповідання О. Купріна «Гранатовий браслет» незвичний епіграф. Замість традиційної цитати - назва частини музичного твору: </a:t>
            </a:r>
            <a:r>
              <a:rPr lang="uk-UA" sz="2800" i="1" u="sng" dirty="0">
                <a:solidFill>
                  <a:srgbClr val="FF0000"/>
                </a:solidFill>
                <a:latin typeface="Georgia" pitchFamily="18" charset="0"/>
              </a:rPr>
              <a:t>“L. </a:t>
            </a:r>
            <a:r>
              <a:rPr lang="uk-UA" sz="2800" i="1" u="sng" dirty="0" err="1">
                <a:solidFill>
                  <a:srgbClr val="FF0000"/>
                </a:solidFill>
                <a:latin typeface="Georgia" pitchFamily="18" charset="0"/>
              </a:rPr>
              <a:t>van</a:t>
            </a:r>
            <a:r>
              <a:rPr lang="uk-UA" sz="2800" i="1" u="sng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sz="2800" i="1" u="sng" dirty="0" err="1">
                <a:solidFill>
                  <a:srgbClr val="FF0000"/>
                </a:solidFill>
                <a:latin typeface="Georgia" pitchFamily="18" charset="0"/>
              </a:rPr>
              <a:t>Beethoven</a:t>
            </a:r>
            <a:r>
              <a:rPr lang="uk-UA" sz="2800" i="1" u="sng" dirty="0">
                <a:solidFill>
                  <a:srgbClr val="FF0000"/>
                </a:solidFill>
                <a:latin typeface="Georgia" pitchFamily="18" charset="0"/>
              </a:rPr>
              <a:t>. 2 </a:t>
            </a:r>
            <a:r>
              <a:rPr lang="uk-UA" sz="2800" i="1" u="sng" dirty="0" err="1">
                <a:solidFill>
                  <a:srgbClr val="FF0000"/>
                </a:solidFill>
                <a:latin typeface="Georgia" pitchFamily="18" charset="0"/>
              </a:rPr>
              <a:t>Son</a:t>
            </a:r>
            <a:r>
              <a:rPr lang="uk-UA" sz="2800" i="1" u="sng" dirty="0">
                <a:solidFill>
                  <a:srgbClr val="FF0000"/>
                </a:solidFill>
                <a:latin typeface="Georgia" pitchFamily="18" charset="0"/>
              </a:rPr>
              <a:t>. (</a:t>
            </a:r>
            <a:r>
              <a:rPr lang="uk-UA" sz="2800" i="1" u="sng" dirty="0" err="1">
                <a:solidFill>
                  <a:srgbClr val="FF0000"/>
                </a:solidFill>
                <a:latin typeface="Georgia" pitchFamily="18" charset="0"/>
              </a:rPr>
              <a:t>op</a:t>
            </a:r>
            <a:r>
              <a:rPr lang="uk-UA" sz="2800" i="1" u="sng" dirty="0">
                <a:solidFill>
                  <a:srgbClr val="FF0000"/>
                </a:solidFill>
                <a:latin typeface="Georgia" pitchFamily="18" charset="0"/>
              </a:rPr>
              <a:t>. 2. №2). </a:t>
            </a:r>
            <a:r>
              <a:rPr lang="uk-UA" sz="2800" i="1" u="sng" dirty="0" err="1">
                <a:solidFill>
                  <a:srgbClr val="FF0000"/>
                </a:solidFill>
                <a:latin typeface="Georgia" pitchFamily="18" charset="0"/>
              </a:rPr>
              <a:t>Largo</a:t>
            </a:r>
            <a:r>
              <a:rPr lang="uk-UA" sz="2800" i="1" u="sng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sz="2800" i="1" u="sng" dirty="0" err="1">
                <a:solidFill>
                  <a:srgbClr val="FF0000"/>
                </a:solidFill>
                <a:latin typeface="Georgia" pitchFamily="18" charset="0"/>
              </a:rPr>
              <a:t>Appassionato</a:t>
            </a:r>
            <a:r>
              <a:rPr lang="uk-UA" sz="2800" i="1" u="sng" dirty="0">
                <a:solidFill>
                  <a:srgbClr val="FF0000"/>
                </a:solidFill>
                <a:latin typeface="Georgia" pitchFamily="18" charset="0"/>
              </a:rPr>
              <a:t>”. 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i="1" u="sng" dirty="0">
                <a:solidFill>
                  <a:srgbClr val="FF0000"/>
                </a:solidFill>
                <a:latin typeface="Georgia" pitchFamily="18" charset="0"/>
              </a:rPr>
              <a:t>Largo Appassionato </a:t>
            </a:r>
            <a:r>
              <a:rPr lang="en-US" sz="2800" i="1" dirty="0">
                <a:latin typeface="Georgia" pitchFamily="18" charset="0"/>
              </a:rPr>
              <a:t>- </a:t>
            </a:r>
            <a:r>
              <a:rPr lang="uk-UA" sz="2800" i="1" dirty="0">
                <a:latin typeface="Georgia" pitchFamily="18" charset="0"/>
              </a:rPr>
              <a:t>музичний термін, який указує на темп і характер виконання твору.</a:t>
            </a:r>
            <a:endParaRPr lang="ru-RU" sz="2800" i="1" dirty="0"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138" y="1900238"/>
            <a:ext cx="5410200" cy="334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4000"/>
              <a:t>Яка роль музики у повісті </a:t>
            </a:r>
            <a:r>
              <a:rPr lang="en-US" sz="4000"/>
              <a:t>,,</a:t>
            </a:r>
            <a:r>
              <a:rPr lang="uk-UA" sz="4000"/>
              <a:t>Гранатовий браслет</a:t>
            </a:r>
            <a:r>
              <a:rPr lang="en-US" sz="4000"/>
              <a:t>’’</a:t>
            </a:r>
            <a:r>
              <a:rPr lang="uk-UA" sz="4000"/>
              <a:t>?</a:t>
            </a:r>
            <a:endParaRPr lang="ru-RU" sz="4000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/>
              <a:t>Символом втраченого кохання  є червона троянда </a:t>
            </a:r>
            <a:r>
              <a:rPr lang="en-US"/>
              <a:t>.</a:t>
            </a:r>
            <a:r>
              <a:rPr lang="uk-UA"/>
              <a:t> Жива квітка </a:t>
            </a:r>
            <a:r>
              <a:rPr lang="en-US"/>
              <a:t>,</a:t>
            </a:r>
            <a:r>
              <a:rPr lang="uk-UA"/>
              <a:t> яку Віра Миколаївна</a:t>
            </a:r>
            <a:r>
              <a:rPr lang="en-US"/>
              <a:t> </a:t>
            </a:r>
            <a:r>
              <a:rPr lang="uk-UA"/>
              <a:t> зірвала і запхала в маленьку кишеню </a:t>
            </a:r>
            <a:r>
              <a:rPr lang="en-US"/>
              <a:t>,</a:t>
            </a:r>
            <a:r>
              <a:rPr lang="uk-UA"/>
              <a:t>тобто вбила кохання і принесла мерцю. Музика Бетховена допомогла їй відчути красу і силу чистого великого почуття Желткова.</a:t>
            </a:r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>
                <a:latin typeface="Georgia" pitchFamily="18" charset="0"/>
              </a:rPr>
              <a:t>Григір Тютюнник написав епіграф-посвяту: </a:t>
            </a:r>
            <a:r>
              <a:rPr lang="uk-UA" sz="2400" i="1" u="sng">
                <a:solidFill>
                  <a:srgbClr val="FF0000"/>
                </a:solidFill>
                <a:latin typeface="Georgia" pitchFamily="18" charset="0"/>
              </a:rPr>
              <a:t>«Любові Всевишній присвячується».</a:t>
            </a:r>
            <a:r>
              <a:rPr lang="uk-UA" sz="2400" i="1">
                <a:latin typeface="Georgia" pitchFamily="18" charset="0"/>
              </a:rPr>
              <a:t> 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>
                <a:latin typeface="Georgia" pitchFamily="18" charset="0"/>
              </a:rPr>
              <a:t>Він зумів піднести над усім грішним і земним саме любов (додавши слово всевишня), адже любити, на думку Гр. Тютюнника, - це найвище призначення людини: </a:t>
            </a:r>
            <a:r>
              <a:rPr lang="uk-UA" sz="2400" b="1" i="1" u="sng">
                <a:solidFill>
                  <a:srgbClr val="FF0000"/>
                </a:solidFill>
                <a:latin typeface="Georgia" pitchFamily="18" charset="0"/>
              </a:rPr>
              <a:t>«Мало бачити. Мало - розуміти. Немає загадки таланту. Є вічна загадка Любові».</a:t>
            </a:r>
            <a:endParaRPr lang="ru-RU" sz="2400" b="1" i="1" u="sng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9154" name="Рисунок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3474"/>
          <a:stretch>
            <a:fillRect/>
          </a:stretch>
        </p:blipFill>
        <p:spPr>
          <a:xfrm>
            <a:off x="6275388" y="1600200"/>
            <a:ext cx="5203825" cy="44958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/>
              <a:t>Лист Желткова Вірі Миколаївні</a:t>
            </a:r>
            <a:endParaRPr lang="ru-RU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3600" i="1">
                <a:latin typeface="Georgia" pitchFamily="18" charset="0"/>
              </a:rPr>
              <a:t>Яка глибина любові, самопожертви і самозречення звучить у листах Желткова: </a:t>
            </a:r>
            <a:r>
              <a:rPr lang="uk-UA" sz="3600" i="1">
                <a:solidFill>
                  <a:srgbClr val="002060"/>
                </a:solidFill>
                <a:latin typeface="Georgia" pitchFamily="18" charset="0"/>
              </a:rPr>
              <a:t>«Я не винен, Віро Миколаївно, що богу було бажано послати мені, як величезне щастя, кохання до Вас. Сталося так, що мене в житті ніщо не цікавить: ні політика, ні наука, ні філософія, ні турбота про майбутнє щастя людей — для мене все життя втілюється лише у Вас…</a:t>
            </a:r>
            <a:endParaRPr lang="ru-RU" sz="360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2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04813"/>
            <a:ext cx="10972800" cy="4495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i="1" dirty="0">
                <a:solidFill>
                  <a:srgbClr val="CC0000"/>
                </a:solidFill>
                <a:latin typeface="Georgia" pitchFamily="18" charset="0"/>
              </a:rPr>
              <a:t>Михайло пише Соні:</a:t>
            </a:r>
            <a:r>
              <a:rPr lang="uk-UA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 </a:t>
            </a:r>
            <a:r>
              <a:rPr lang="uk-UA" i="1" dirty="0">
                <a:solidFill>
                  <a:schemeClr val="folHlink"/>
                </a:solidFill>
                <a:latin typeface="Georgia" pitchFamily="18" charset="0"/>
              </a:rPr>
              <a:t>«Не суди мене гірко. Але я ніколи нікому не казав неправди і зараз не скажу: я чую щодня, що десь тут коло мене ходить Марфина душа нещасна, Соню, сходи до неї і скажи, що я послав їй… три зозулі з поклоном, та не знаю, чи перелетять вони Сибір </a:t>
            </a:r>
            <a:r>
              <a:rPr lang="uk-UA" i="1" dirty="0" err="1">
                <a:solidFill>
                  <a:schemeClr val="folHlink"/>
                </a:solidFill>
                <a:latin typeface="Georgia" pitchFamily="18" charset="0"/>
              </a:rPr>
              <a:t>неісходиму</a:t>
            </a:r>
            <a:r>
              <a:rPr lang="uk-UA" i="1" dirty="0">
                <a:solidFill>
                  <a:schemeClr val="folHlink"/>
                </a:solidFill>
                <a:latin typeface="Georgia" pitchFamily="18" charset="0"/>
              </a:rPr>
              <a:t>, а чи впадуть од морозу. Сходи, моя єдина у світі Соню! Може, вона покличе свою душу назад, і тоді до мене хоч на хвильку прийде забуття. Обіймаю тебе і несу на руках колиску з сином, доки й житиму».</a:t>
            </a:r>
            <a:r>
              <a:rPr lang="uk-UA" i="1" dirty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uk-UA" i="1" dirty="0">
                <a:solidFill>
                  <a:srgbClr val="002060"/>
                </a:solidFill>
                <a:latin typeface="Georgia" pitchFamily="18" charset="0"/>
              </a:rPr>
            </a:br>
            <a:endParaRPr lang="ru-RU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2600" i="1">
                <a:solidFill>
                  <a:schemeClr val="folHlink"/>
                </a:solidFill>
                <a:latin typeface="Georgia" pitchFamily="18" charset="0"/>
              </a:rPr>
              <a:t>Не випадково письменники дають імена своїм героям, які  точно відповідають персонажам і   допомагають розкрити їхні образи</a:t>
            </a:r>
            <a:endParaRPr lang="ru-RU" sz="2600" i="1">
              <a:solidFill>
                <a:schemeClr val="folHlink"/>
              </a:solidFill>
              <a:latin typeface="Georgia" pitchFamily="18" charset="0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10000"/>
              </a:lnSpc>
              <a:buFontTx/>
              <a:buNone/>
              <a:defRPr/>
            </a:pPr>
            <a:r>
              <a:rPr lang="uk-UA" sz="2800" i="1">
                <a:solidFill>
                  <a:srgbClr val="CC0000"/>
                </a:solidFill>
                <a:latin typeface="Georgia" pitchFamily="18" charset="0"/>
              </a:rPr>
              <a:t>Михайло </a:t>
            </a:r>
            <a:r>
              <a:rPr lang="uk-UA" sz="2800">
                <a:solidFill>
                  <a:srgbClr val="CC0000"/>
                </a:solidFill>
                <a:latin typeface="Georgia" pitchFamily="18" charset="0"/>
              </a:rPr>
              <a:t>→</a:t>
            </a:r>
            <a:r>
              <a:rPr lang="uk-UA" sz="2800">
                <a:latin typeface="Georgia" pitchFamily="18" charset="0"/>
              </a:rPr>
              <a:t>  правильний, урівноважений, чуйний, з ним легко </a:t>
            </a:r>
          </a:p>
          <a:p>
            <a:pPr algn="just" eaLnBrk="1" hangingPunct="1">
              <a:lnSpc>
                <a:spcPct val="110000"/>
              </a:lnSpc>
              <a:buFontTx/>
              <a:buNone/>
              <a:defRPr/>
            </a:pPr>
            <a:r>
              <a:rPr lang="uk-UA" sz="2800">
                <a:latin typeface="Georgia" pitchFamily="18" charset="0"/>
              </a:rPr>
              <a:t>спілкуватися, душа компанії, вірний чоловік, що кохає свою </a:t>
            </a:r>
          </a:p>
          <a:p>
            <a:pPr algn="just" eaLnBrk="1" hangingPunct="1">
              <a:lnSpc>
                <a:spcPct val="110000"/>
              </a:lnSpc>
              <a:buFontTx/>
              <a:buNone/>
              <a:defRPr/>
            </a:pPr>
            <a:r>
              <a:rPr lang="uk-UA" sz="2800">
                <a:latin typeface="Georgia" pitchFamily="18" charset="0"/>
              </a:rPr>
              <a:t>дружину, делікатно ставиться до почуттів Марфи.</a:t>
            </a:r>
          </a:p>
          <a:p>
            <a:pPr algn="just" eaLnBrk="1" hangingPunct="1">
              <a:lnSpc>
                <a:spcPct val="110000"/>
              </a:lnSpc>
              <a:buFontTx/>
              <a:buNone/>
              <a:defRPr/>
            </a:pPr>
            <a:r>
              <a:rPr lang="uk-UA" sz="2800" i="1">
                <a:solidFill>
                  <a:srgbClr val="CC0000"/>
                </a:solidFill>
                <a:latin typeface="Georgia" pitchFamily="18" charset="0"/>
              </a:rPr>
              <a:t>Софія</a:t>
            </a:r>
            <a:r>
              <a:rPr lang="uk-UA" sz="2800">
                <a:solidFill>
                  <a:srgbClr val="CC0000"/>
                </a:solidFill>
                <a:latin typeface="Georgia" pitchFamily="18" charset="0"/>
              </a:rPr>
              <a:t> →</a:t>
            </a:r>
            <a:r>
              <a:rPr lang="uk-UA" sz="2800">
                <a:latin typeface="Georgia" pitchFamily="18" charset="0"/>
              </a:rPr>
              <a:t> мудра жінка, ніжна,  делікатна, добра, готова прийти </a:t>
            </a:r>
          </a:p>
          <a:p>
            <a:pPr algn="just" eaLnBrk="1" hangingPunct="1">
              <a:lnSpc>
                <a:spcPct val="110000"/>
              </a:lnSpc>
              <a:buFontTx/>
              <a:buNone/>
              <a:defRPr/>
            </a:pPr>
            <a:r>
              <a:rPr lang="uk-UA" sz="2800">
                <a:latin typeface="Georgia" pitchFamily="18" charset="0"/>
              </a:rPr>
              <a:t>на допомогу, сильна, чесна,  співчуває суперниці.</a:t>
            </a:r>
          </a:p>
          <a:p>
            <a:pPr algn="just" eaLnBrk="1" hangingPunct="1">
              <a:lnSpc>
                <a:spcPct val="110000"/>
              </a:lnSpc>
              <a:buFontTx/>
              <a:buNone/>
              <a:defRPr/>
            </a:pPr>
            <a:r>
              <a:rPr lang="uk-UA" sz="2800" i="1">
                <a:solidFill>
                  <a:srgbClr val="CC0000"/>
                </a:solidFill>
                <a:latin typeface="Georgia" pitchFamily="18" charset="0"/>
              </a:rPr>
              <a:t>Марфа</a:t>
            </a:r>
            <a:r>
              <a:rPr lang="uk-UA" sz="2800">
                <a:solidFill>
                  <a:srgbClr val="CC0000"/>
                </a:solidFill>
                <a:latin typeface="Georgia" pitchFamily="18" charset="0"/>
              </a:rPr>
              <a:t> →</a:t>
            </a:r>
            <a:r>
              <a:rPr lang="uk-UA" sz="2800">
                <a:latin typeface="Georgia" pitchFamily="18" charset="0"/>
              </a:rPr>
              <a:t> однолюбка, емоційна,  відчайдушна у своєму коханні, безнадійно закохана, але не  претендує на чуже щастя, страждає </a:t>
            </a:r>
          </a:p>
          <a:p>
            <a:pPr algn="just" eaLnBrk="1" hangingPunct="1">
              <a:lnSpc>
                <a:spcPct val="110000"/>
              </a:lnSpc>
              <a:buFontTx/>
              <a:buNone/>
              <a:defRPr/>
            </a:pPr>
            <a:r>
              <a:rPr lang="uk-UA" sz="2800">
                <a:latin typeface="Georgia" pitchFamily="18" charset="0"/>
              </a:rPr>
              <a:t>через нероздільне кохання</a:t>
            </a:r>
          </a:p>
          <a:p>
            <a:pPr eaLnBrk="1" hangingPunct="1">
              <a:buFontTx/>
              <a:buNone/>
              <a:defRPr/>
            </a:pPr>
            <a:endParaRPr lang="ru-RU" sz="2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2800" b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800" b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ерегуки змісту твору О. Купріна з біблійними мотивами та Божими заповідями</a:t>
            </a:r>
            <a:r>
              <a:rPr lang="ru-RU" sz="1800" b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b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sz="1800" b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sz="36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У творі О. Купріна процитовано кілька біблійних думок. Найчастіше повторюється фраза </a:t>
            </a:r>
            <a:r>
              <a:rPr lang="uk-UA" sz="3600" b="1" i="1">
                <a:solidFill>
                  <a:srgbClr val="FF0000"/>
                </a:solidFill>
                <a:latin typeface="Georgia" pitchFamily="18" charset="0"/>
              </a:rPr>
              <a:t>«Нехай святиться ім’я Твоє». </a:t>
            </a:r>
            <a:r>
              <a:rPr lang="uk-UA" sz="36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Прощається Желтков з коханою словами </a:t>
            </a:r>
            <a:r>
              <a:rPr lang="uk-UA" sz="3600" b="1" i="1">
                <a:solidFill>
                  <a:srgbClr val="FF0000"/>
                </a:solidFill>
                <a:latin typeface="Georgia" pitchFamily="18" charset="0"/>
              </a:rPr>
              <a:t>«Дай Боже Вам щастя, і хай ніщо тимчасове й житейське не тривожить Вашу прекрасну душу».</a:t>
            </a:r>
            <a:endParaRPr lang="ru-RU" sz="3600" b="1" i="1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0" i="1">
                <a:solidFill>
                  <a:srgbClr val="FF0000"/>
                </a:solidFill>
                <a:latin typeface="Georgia" pitchFamily="18" charset="0"/>
              </a:rPr>
              <a:t>Міжпредметні зв’язки:</a:t>
            </a:r>
            <a:endParaRPr lang="ru-RU" b="0" i="1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uk-UA" sz="4800" i="1" dirty="0">
                <a:latin typeface="Georgia" pitchFamily="18" charset="0"/>
              </a:rPr>
              <a:t>Зарубіжна та українська літератури, психологія, образотворче мистецтво, музика.</a:t>
            </a:r>
            <a:endParaRPr lang="ru-RU" sz="4800" i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-249238" y="109538"/>
            <a:ext cx="10972801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b="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Роль народних пісень і вірувань у творі «Три зозулі з поклоном».</a:t>
            </a:r>
            <a:endParaRPr lang="ru-RU" sz="3200" b="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80400" cy="240982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i="1" dirty="0">
                <a:solidFill>
                  <a:schemeClr val="folHlink"/>
                </a:solidFill>
                <a:latin typeface="Georgia" pitchFamily="18" charset="0"/>
              </a:rPr>
              <a:t>Сосну </a:t>
            </a:r>
            <a:r>
              <a:rPr lang="uk-UA" i="1" dirty="0">
                <a:latin typeface="Georgia" pitchFamily="18" charset="0"/>
              </a:rPr>
              <a:t>вважали надгробним деревом, тому «татова сосна» - натяк на те, що чекає </a:t>
            </a:r>
            <a:r>
              <a:rPr lang="uk-UA" i="1" dirty="0" err="1">
                <a:latin typeface="Georgia" pitchFamily="18" charset="0"/>
              </a:rPr>
              <a:t>оповідачевого</a:t>
            </a:r>
            <a:r>
              <a:rPr lang="uk-UA" i="1" dirty="0">
                <a:latin typeface="Georgia" pitchFamily="18" charset="0"/>
              </a:rPr>
              <a:t> батька в  майбутньому. Водночас це і спроба лишити по собі слід на рідній землі.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2800" dirty="0"/>
          </a:p>
        </p:txBody>
      </p:sp>
      <p:pic>
        <p:nvPicPr>
          <p:cNvPr id="5632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1763" y="-365125"/>
            <a:ext cx="3938587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" y="3790950"/>
            <a:ext cx="4132263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Прямокутник 3"/>
          <p:cNvSpPr>
            <a:spLocks noChangeArrowheads="1"/>
          </p:cNvSpPr>
          <p:nvPr/>
        </p:nvSpPr>
        <p:spPr bwMode="auto">
          <a:xfrm>
            <a:off x="4194175" y="3894138"/>
            <a:ext cx="738822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</a:pPr>
            <a:endParaRPr lang="uk-UA" i="1">
              <a:latin typeface="Georgia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uk-UA" sz="2800" i="1">
                <a:solidFill>
                  <a:schemeClr val="folHlink"/>
                </a:solidFill>
                <a:latin typeface="Georgia" pitchFamily="18" charset="0"/>
              </a:rPr>
              <a:t>Зозуля</a:t>
            </a:r>
            <a:r>
              <a:rPr lang="uk-UA" sz="2800" i="1">
                <a:latin typeface="Georgia" pitchFamily="18" charset="0"/>
              </a:rPr>
              <a:t> - одна з найприкметніших «міфічних» пташок. В уявленні українців зозуля – багатозначний символ. Вона уособлює сум, тугу за минулим життям, за красою, страждання, перетворення жінки на птаху, віщунку життя, пробудження природи.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2400" i="1">
                <a:latin typeface="Georgia" pitchFamily="18" charset="0"/>
              </a:rPr>
              <a:t>Твори О. Купріна та Гр. Тютюнника цікавили художників своїм трагізмом, а образи головних героїв оживали на картинах відомих митців.</a:t>
            </a:r>
            <a:br>
              <a:rPr lang="uk-UA" sz="2400" i="1">
                <a:latin typeface="Georgia" pitchFamily="18" charset="0"/>
              </a:rPr>
            </a:br>
            <a:r>
              <a:rPr lang="uk-UA" sz="3200" i="1">
                <a:solidFill>
                  <a:srgbClr val="FF0000"/>
                </a:solidFill>
                <a:latin typeface="Georgia" pitchFamily="18" charset="0"/>
              </a:rPr>
              <a:t>Художник В. Якубич</a:t>
            </a:r>
            <a:endParaRPr lang="ru-RU" sz="3200" i="1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975" y="1600200"/>
            <a:ext cx="296545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638" y="1600200"/>
            <a:ext cx="2981325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200" i="1">
                <a:solidFill>
                  <a:srgbClr val="C00000"/>
                </a:solidFill>
                <a:latin typeface="Georgia" pitchFamily="18" charset="0"/>
              </a:rPr>
              <a:t>Художник П. Пінкисевич                   Художник В.                 Конопкин</a:t>
            </a:r>
            <a:endParaRPr lang="ru-RU" sz="3200" i="1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43100" y="1600200"/>
            <a:ext cx="2741613" cy="4495800"/>
          </a:xfrm>
        </p:spPr>
      </p:pic>
      <p:pic>
        <p:nvPicPr>
          <p:cNvPr id="8" name="Місце для вмісту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261225" y="1820863"/>
            <a:ext cx="3230563" cy="40544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8938" y="190500"/>
            <a:ext cx="6588125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b="0" i="1" dirty="0">
                <a:solidFill>
                  <a:srgbClr val="FF0000"/>
                </a:solidFill>
                <a:latin typeface="Georgia" pitchFamily="18" charset="0"/>
              </a:rPr>
              <a:t>Поетична п’ятихвилинка</a:t>
            </a:r>
            <a:endParaRPr lang="ru-RU" b="0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6086475" cy="44958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b="1" i="1" dirty="0">
                <a:solidFill>
                  <a:schemeClr val="folHlink"/>
                </a:solidFill>
                <a:latin typeface="Georgia" pitchFamily="18" charset="0"/>
              </a:rPr>
              <a:t>Люблю. Без пам’яті люблю...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b="1" i="1" dirty="0">
                <a:solidFill>
                  <a:schemeClr val="folHlink"/>
                </a:solidFill>
                <a:latin typeface="Georgia" pitchFamily="18" charset="0"/>
              </a:rPr>
              <a:t>Хай, може, більше проклинаю.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b="1" i="1" dirty="0">
                <a:solidFill>
                  <a:schemeClr val="folHlink"/>
                </a:solidFill>
                <a:latin typeface="Georgia" pitchFamily="18" charset="0"/>
              </a:rPr>
              <a:t>Я знаю - сам себе гублю,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b="1" i="1" dirty="0">
                <a:solidFill>
                  <a:schemeClr val="folHlink"/>
                </a:solidFill>
                <a:latin typeface="Georgia" pitchFamily="18" charset="0"/>
              </a:rPr>
              <a:t>Але не можу і кохаю...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b="1" i="1" dirty="0">
                <a:solidFill>
                  <a:schemeClr val="folHlink"/>
                </a:solidFill>
                <a:latin typeface="Georgia" pitchFamily="18" charset="0"/>
              </a:rPr>
              <a:t>Хто ти? Ти квітка без краси,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b="1" i="1" dirty="0">
                <a:solidFill>
                  <a:schemeClr val="folHlink"/>
                </a:solidFill>
                <a:latin typeface="Georgia" pitchFamily="18" charset="0"/>
              </a:rPr>
              <a:t>Ти літній ранок без проміння</a:t>
            </a:r>
            <a:r>
              <a:rPr lang="uk-UA" sz="2400" b="1" i="1" dirty="0">
                <a:latin typeface="Georgia" pitchFamily="18" charset="0"/>
              </a:rPr>
              <a:t>, 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b="1" i="1" dirty="0">
                <a:latin typeface="Georgia" pitchFamily="18" charset="0"/>
              </a:rPr>
              <a:t>Ти в щасті жити не даси 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b="1" i="1" dirty="0">
                <a:latin typeface="Georgia" pitchFamily="18" charset="0"/>
              </a:rPr>
              <a:t>З душею, повною каміння.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b="1" i="1" dirty="0">
                <a:latin typeface="Georgia" pitchFamily="18" charset="0"/>
              </a:rPr>
              <a:t>І  все ж люблю! За що люблю,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b="1" i="1" dirty="0">
                <a:latin typeface="Georgia" pitchFamily="18" charset="0"/>
              </a:rPr>
              <a:t>І сам не бачу і не знаю...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b="1" i="1" dirty="0">
                <a:latin typeface="Georgia" pitchFamily="18" charset="0"/>
              </a:rPr>
              <a:t>Я знаю - сам себе гублю,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b="1" i="1" dirty="0">
                <a:latin typeface="Georgia" pitchFamily="18" charset="0"/>
              </a:rPr>
              <a:t>Але не можу і кохаю.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b="1" i="1" dirty="0">
                <a:latin typeface="Georgia" pitchFamily="18" charset="0"/>
              </a:rPr>
              <a:t>                                           Олександр Олесь </a:t>
            </a:r>
          </a:p>
          <a:p>
            <a:pPr eaLnBrk="1" hangingPunct="1">
              <a:buFontTx/>
              <a:buNone/>
              <a:defRPr/>
            </a:pPr>
            <a:endParaRPr lang="ru-RU" sz="2800" dirty="0"/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977063" y="0"/>
            <a:ext cx="4821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249238"/>
            <a:ext cx="6096000" cy="64182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 dirty="0">
                <a:solidFill>
                  <a:srgbClr val="9933FF"/>
                </a:solidFill>
                <a:latin typeface="Georgia" pitchFamily="18" charset="0"/>
              </a:rPr>
              <a:t>Вас так ніхто не любить. Я один.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 dirty="0">
                <a:solidFill>
                  <a:srgbClr val="9933FF"/>
                </a:solidFill>
                <a:latin typeface="Georgia" pitchFamily="18" charset="0"/>
              </a:rPr>
              <a:t>Я вас люблю, як проклятий. До смерті.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 dirty="0">
                <a:solidFill>
                  <a:srgbClr val="9933FF"/>
                </a:solidFill>
                <a:latin typeface="Georgia" pitchFamily="18" charset="0"/>
              </a:rPr>
              <a:t>Земля на небі, вечір, щастя, дим,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 dirty="0">
                <a:solidFill>
                  <a:srgbClr val="9933FF"/>
                </a:solidFill>
                <a:latin typeface="Georgia" pitchFamily="18" charset="0"/>
              </a:rPr>
              <a:t>Роки і рік, сніги, водою стерті,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 dirty="0">
                <a:solidFill>
                  <a:srgbClr val="9933FF"/>
                </a:solidFill>
                <a:latin typeface="Georgia" pitchFamily="18" charset="0"/>
              </a:rPr>
              <a:t>Вони мені одне лиш: ви і ви…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 dirty="0">
                <a:solidFill>
                  <a:srgbClr val="9933FF"/>
                </a:solidFill>
                <a:latin typeface="Georgia" pitchFamily="18" charset="0"/>
              </a:rPr>
              <a:t>Димлять століття, води і народи…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 dirty="0">
                <a:solidFill>
                  <a:srgbClr val="9933FF"/>
                </a:solidFill>
                <a:latin typeface="Georgia" pitchFamily="18" charset="0"/>
              </a:rPr>
              <a:t>Моя ви пам'ять степу-ковили,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 dirty="0">
                <a:solidFill>
                  <a:srgbClr val="9933FF"/>
                </a:solidFill>
                <a:latin typeface="Georgia" pitchFamily="18" charset="0"/>
              </a:rPr>
              <a:t>Зорі червоний голос і свободи.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 dirty="0">
                <a:solidFill>
                  <a:srgbClr val="9933FF"/>
                </a:solidFill>
                <a:latin typeface="Georgia" pitchFamily="18" charset="0"/>
              </a:rPr>
              <a:t>Дивіться, гляньте: мій — то голос ваш: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 dirty="0">
                <a:solidFill>
                  <a:srgbClr val="9933FF"/>
                </a:solidFill>
                <a:latin typeface="Georgia" pitchFamily="18" charset="0"/>
              </a:rPr>
              <a:t>Як світиться він тепло на світанні…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 dirty="0">
                <a:solidFill>
                  <a:srgbClr val="9933FF"/>
                </a:solidFill>
                <a:latin typeface="Georgia" pitchFamily="18" charset="0"/>
              </a:rPr>
              <a:t>Я вас люблю, як сіль свою Сиваш,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 dirty="0">
                <a:solidFill>
                  <a:srgbClr val="9933FF"/>
                </a:solidFill>
                <a:latin typeface="Georgia" pitchFamily="18" charset="0"/>
              </a:rPr>
              <a:t>Як ліс у грудні свій листок останній.</a:t>
            </a:r>
          </a:p>
          <a:p>
            <a:pPr algn="r" eaLnBrk="1" hangingPunct="1">
              <a:lnSpc>
                <a:spcPct val="80000"/>
              </a:lnSpc>
              <a:buFontTx/>
              <a:buNone/>
              <a:defRPr/>
            </a:pPr>
            <a:r>
              <a:rPr lang="uk-UA" sz="2800" i="1" dirty="0">
                <a:latin typeface="Georgia" pitchFamily="18" charset="0"/>
              </a:rPr>
              <a:t>                                </a:t>
            </a:r>
            <a:r>
              <a:rPr lang="uk-UA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Микола Вінграновський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ru-RU" sz="2400" dirty="0"/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26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446088"/>
            <a:ext cx="5486400" cy="44958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i="1" u="sng" dirty="0">
                <a:solidFill>
                  <a:srgbClr val="FF0000"/>
                </a:solidFill>
                <a:latin typeface="Georgia" pitchFamily="18" charset="0"/>
              </a:rPr>
              <a:t>Тебе нема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Нема тебе - і світло дня зникає.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Згасає сонце золоте,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Журба гнітить, розради дух шукає,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І смуток в серцеві росте...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Нема тебе - і плаче ніч ласкава,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І з нею тихо плачу я,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І перли сліз горять у хвилях </a:t>
            </a:r>
            <a:r>
              <a:rPr lang="uk-UA" sz="2400" i="1" dirty="0" err="1">
                <a:solidFill>
                  <a:schemeClr val="folHlink"/>
                </a:solidFill>
                <a:latin typeface="Georgia" pitchFamily="18" charset="0"/>
              </a:rPr>
              <a:t>ставу</a:t>
            </a: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,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І тихих верб задумалась сім’я...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Ти геть пішов - і по вишневім цвіті 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літає </a:t>
            </a:r>
            <a:r>
              <a:rPr lang="uk-UA" sz="2400" i="1" dirty="0" err="1">
                <a:solidFill>
                  <a:schemeClr val="folHlink"/>
                </a:solidFill>
                <a:latin typeface="Georgia" pitchFamily="18" charset="0"/>
              </a:rPr>
              <a:t>тихая</a:t>
            </a: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 жура,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А  </a:t>
            </a:r>
            <a:r>
              <a:rPr lang="uk-UA" sz="2400" i="1" dirty="0" err="1">
                <a:solidFill>
                  <a:schemeClr val="folHlink"/>
                </a:solidFill>
                <a:latin typeface="Georgia" pitchFamily="18" charset="0"/>
              </a:rPr>
              <a:t>вколо</a:t>
            </a: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 трави шепчуть розмаїті,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Що мрія </a:t>
            </a:r>
            <a:r>
              <a:rPr lang="uk-UA" sz="2400" i="1" dirty="0" err="1">
                <a:solidFill>
                  <a:schemeClr val="folHlink"/>
                </a:solidFill>
                <a:latin typeface="Georgia" pitchFamily="18" charset="0"/>
              </a:rPr>
              <a:t>білая</a:t>
            </a: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 </a:t>
            </a:r>
            <a:r>
              <a:rPr lang="uk-UA" sz="2400" i="1" dirty="0" err="1">
                <a:solidFill>
                  <a:schemeClr val="folHlink"/>
                </a:solidFill>
                <a:latin typeface="Georgia" pitchFamily="18" charset="0"/>
              </a:rPr>
              <a:t>вмира</a:t>
            </a: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... 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                       Христя Алчевська</a:t>
            </a:r>
            <a:endParaRPr lang="ru-RU" sz="2400" i="1" dirty="0">
              <a:solidFill>
                <a:schemeClr val="folHlink"/>
              </a:solidFill>
              <a:latin typeface="Georgia" pitchFamily="18" charset="0"/>
            </a:endParaRPr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597650" y="0"/>
            <a:ext cx="5594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0913" y="728663"/>
            <a:ext cx="4660900" cy="55181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Не знаю, чи побачу Вас, чи ні.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А може, власне, і не в тому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справа.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А головне, що десь вдалечині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Є хтось такий, як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невтоленна спрага.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Я не покличу щастя не моє.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Луна луни туди не долітає.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Я думаю про Вас. Я знаю, що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Ви є.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Моя душа й від цього вже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світає.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i="1" dirty="0">
                <a:solidFill>
                  <a:schemeClr val="folHlink"/>
                </a:solidFill>
                <a:latin typeface="Georgia" pitchFamily="18" charset="0"/>
              </a:rPr>
              <a:t>                                     Ліна Костенко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ru-RU" sz="2800" dirty="0">
              <a:solidFill>
                <a:schemeClr val="folHlink"/>
              </a:solidFill>
            </a:endParaRPr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8425" y="611188"/>
            <a:ext cx="7300913" cy="53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784225"/>
            <a:ext cx="109728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3600" i="1">
                <a:latin typeface="Georgia" pitchFamily="18" charset="0"/>
              </a:rPr>
              <a:t>О. Купрін вважав, що кохання дається не всім і приходить на Землю зрідка, може бути «раз на тисячу років», а потім надовго зникає.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uk-UA" sz="3600" i="1">
              <a:latin typeface="Georgia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3600" i="1">
                <a:latin typeface="Georgia" pitchFamily="18" charset="0"/>
              </a:rPr>
              <a:t>Гр. Тютюнник своєю новелою доводить, що любов - почуття, незалежне від людської свідомості, волі, бажання, моралі, воно ніби дається якоюсь вищою силою, тому мусить лишатися поза осудом чи запереченням.</a:t>
            </a:r>
          </a:p>
          <a:p>
            <a:pPr eaLnBrk="1" hangingPunct="1">
              <a:buFontTx/>
              <a:buNone/>
              <a:defRPr/>
            </a:pPr>
            <a:endParaRPr lang="ru-RU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755650"/>
            <a:ext cx="10972800" cy="44958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uk-UA" sz="3600" i="1" dirty="0">
                <a:latin typeface="Georgia" pitchFamily="18" charset="0"/>
              </a:rPr>
              <a:t>«Любов багато терпить, милосердствує, любов не заздрить, любов не підноситься, не пишається, не шукає свого, не дратується, не мислить зла, не радіє неправді, а втішається істиною, все покриває, всьому вірить, на все сподівається, все </a:t>
            </a:r>
            <a:r>
              <a:rPr lang="uk-UA" sz="3600" i="1" dirty="0" err="1">
                <a:latin typeface="Georgia" pitchFamily="18" charset="0"/>
              </a:rPr>
              <a:t>переносить</a:t>
            </a:r>
            <a:r>
              <a:rPr lang="uk-UA" sz="3600" i="1" dirty="0">
                <a:latin typeface="Georgia" pitchFamily="18" charset="0"/>
              </a:rPr>
              <a:t>. Любов ніколи не закінчується...». </a:t>
            </a:r>
          </a:p>
          <a:p>
            <a:pPr eaLnBrk="1" hangingPunct="1">
              <a:buFontTx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750" y="401638"/>
            <a:ext cx="9109075" cy="555942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sz="4000" dirty="0"/>
              <a:t>Як відрізнити справжнє кохання від несправжнього? </a:t>
            </a:r>
            <a:r>
              <a:rPr lang="uk-UA" sz="4000" dirty="0" err="1"/>
              <a:t>Можливо,розібратися</a:t>
            </a:r>
            <a:r>
              <a:rPr lang="uk-UA" sz="4000" dirty="0"/>
              <a:t> в цій проблемі допоможе притча.</a:t>
            </a:r>
          </a:p>
          <a:p>
            <a:pPr eaLnBrk="1" hangingPunct="1">
              <a:buFontTx/>
              <a:buNone/>
              <a:defRPr/>
            </a:pPr>
            <a:r>
              <a:rPr lang="uk-UA" sz="4000" dirty="0"/>
              <a:t>Колись  одного мудреця запитали:</a:t>
            </a:r>
          </a:p>
          <a:p>
            <a:pPr eaLnBrk="1" hangingPunct="1">
              <a:buFontTx/>
              <a:buNone/>
              <a:defRPr/>
            </a:pPr>
            <a:r>
              <a:rPr lang="uk-UA" sz="4000" dirty="0"/>
              <a:t>-Чи знаєш ти ліки від кохання з першого погляду?</a:t>
            </a:r>
          </a:p>
          <a:p>
            <a:pPr eaLnBrk="1" hangingPunct="1">
              <a:buFontTx/>
              <a:buNone/>
              <a:defRPr/>
            </a:pPr>
            <a:r>
              <a:rPr lang="uk-UA" sz="4000" dirty="0"/>
              <a:t>- Знаю,- відповів мудрець. – Треба уважно придивитися вдруге.</a:t>
            </a:r>
            <a:endParaRPr lang="ru-RU" sz="4000" dirty="0"/>
          </a:p>
        </p:txBody>
      </p:sp>
      <p:pic>
        <p:nvPicPr>
          <p:cNvPr id="6553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3713" y="2257425"/>
            <a:ext cx="253365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200" b="0" i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Завдання творчих груп з підготовки до уроку</a:t>
            </a:r>
            <a:r>
              <a:rPr lang="ru-RU" sz="32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>
                <a:latin typeface="Times New Roman" pitchFamily="18" charset="0"/>
                <a:cs typeface="Times New Roman" pitchFamily="18" charset="0"/>
              </a:rPr>
            </a:b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 eaLnBrk="1" hangingPunct="1">
              <a:buFontTx/>
              <a:buNone/>
              <a:defRPr/>
            </a:pPr>
            <a:r>
              <a:rPr lang="uk-UA" b="1" i="1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Літературознавці:</a:t>
            </a:r>
            <a:endParaRPr lang="ru-RU" b="1" i="1">
              <a:solidFill>
                <a:srgbClr val="002060"/>
              </a:solidFill>
              <a:latin typeface="Georgia" pitchFamily="18" charset="0"/>
              <a:cs typeface="Times New Roman" pitchFamily="18" charset="0"/>
            </a:endParaRPr>
          </a:p>
          <a:p>
            <a:pPr marL="609600" indent="-609600" eaLnBrk="1" hangingPunct="1">
              <a:buFont typeface="Calibri Light"/>
              <a:buAutoNum type="arabicPeriod"/>
              <a:defRPr/>
            </a:pPr>
            <a:r>
              <a:rPr lang="uk-UA" sz="2400" i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400" i="1">
                <a:latin typeface="Georgia" pitchFamily="18" charset="0"/>
                <a:cs typeface="Times New Roman" pitchFamily="18" charset="0"/>
              </a:rPr>
              <a:t>Дослідити епоху кінця ХІХ (вплив соціальних факторів на сімейні стосунки).</a:t>
            </a:r>
          </a:p>
          <a:p>
            <a:pPr marL="609600" indent="-609600" eaLnBrk="1" hangingPunct="1">
              <a:buFont typeface="Calibri Light"/>
              <a:buAutoNum type="arabicPeriod"/>
              <a:defRPr/>
            </a:pPr>
            <a:r>
              <a:rPr lang="uk-UA" sz="2400" i="1">
                <a:latin typeface="Georgia" pitchFamily="18" charset="0"/>
                <a:cs typeface="Times New Roman" pitchFamily="18" charset="0"/>
              </a:rPr>
              <a:t> - Дослідити епоху початку ХХ століття (вплив соціальних факторів на сімейні стосунки).</a:t>
            </a:r>
          </a:p>
          <a:p>
            <a:pPr marL="609600" indent="-609600" eaLnBrk="1" hangingPunct="1">
              <a:buFont typeface="Calibri Light"/>
              <a:buAutoNum type="arabicPeriod"/>
              <a:defRPr/>
            </a:pPr>
            <a:r>
              <a:rPr lang="uk-UA" sz="2400" i="1">
                <a:latin typeface="Georgia" pitchFamily="18" charset="0"/>
                <a:cs typeface="Times New Roman" pitchFamily="18" charset="0"/>
              </a:rPr>
              <a:t>– Дослідити історію створення оповідання  О. Купріна «Гранатовий браслет».</a:t>
            </a:r>
            <a:endParaRPr lang="ru-RU" sz="2400" i="1">
              <a:latin typeface="Georgia" pitchFamily="18" charset="0"/>
              <a:cs typeface="Times New Roman" pitchFamily="18" charset="0"/>
            </a:endParaRPr>
          </a:p>
          <a:p>
            <a:pPr marL="609600" indent="-609600" eaLnBrk="1" hangingPunct="1">
              <a:buFont typeface="Calibri Light"/>
              <a:buAutoNum type="arabicPeriod"/>
              <a:defRPr/>
            </a:pPr>
            <a:r>
              <a:rPr lang="uk-UA" sz="2400" i="1">
                <a:latin typeface="Georgia" pitchFamily="18" charset="0"/>
                <a:cs typeface="Times New Roman" pitchFamily="18" charset="0"/>
              </a:rPr>
              <a:t> – Дослідити історію створення новели Гр. Тютюнника «Три зозулі з поклоном».</a:t>
            </a:r>
            <a:endParaRPr lang="ru-RU" sz="2400" i="1">
              <a:latin typeface="Georgia" pitchFamily="18" charset="0"/>
              <a:cs typeface="Times New Roman" pitchFamily="18" charset="0"/>
            </a:endParaRPr>
          </a:p>
          <a:p>
            <a:pPr marL="609600" indent="-609600" eaLnBrk="1" hangingPunct="1">
              <a:buFontTx/>
              <a:buNone/>
              <a:defRPr/>
            </a:pPr>
            <a:endParaRPr lang="ru-RU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/>
              <a:t>Розв</a:t>
            </a:r>
            <a:r>
              <a:rPr lang="en-US"/>
              <a:t>’</a:t>
            </a:r>
            <a:r>
              <a:rPr lang="uk-UA"/>
              <a:t>язання проблемного питання</a:t>
            </a:r>
            <a:endParaRPr lang="ru-RU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/>
              <a:t>Розв</a:t>
            </a:r>
            <a:r>
              <a:rPr lang="en-US"/>
              <a:t>’</a:t>
            </a:r>
            <a:r>
              <a:rPr lang="uk-UA"/>
              <a:t>язання проблемного питання.</a:t>
            </a:r>
            <a:endParaRPr lang="en-US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/>
              <a:t>Порівняти філософські концепції кохання у двох письменників.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uk-UA"/>
              <a:t>(О. Купрін: високе розуміння кохання як основи сутності людини; воно дається не всім і приходить на Землю зрідка ,може бути раз на тисячу років</a:t>
            </a:r>
            <a:r>
              <a:rPr lang="en-US"/>
              <a:t>’’</a:t>
            </a:r>
            <a:r>
              <a:rPr lang="uk-UA"/>
              <a:t>, а потім швидко зникає; однак саме воно становить сенс людського буття.  Гр. Тютюнник: любов – почуття ,незалежне від людської свідомості, волі, бажання,моралі ,воно ніби дається якоюсь вищою силою, тому мусить лишатися поза осудом чи запереченням.) </a:t>
            </a:r>
            <a:endParaRPr lang="ru-RU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/>
              <a:t>Контроль, корекція та оцінювання знань.</a:t>
            </a:r>
            <a:endParaRPr lang="ru-RU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/>
              <a:t>Узагальнення вивченого. </a:t>
            </a:r>
          </a:p>
          <a:p>
            <a:pPr eaLnBrk="1" hangingPunct="1">
              <a:defRPr/>
            </a:pPr>
            <a:r>
              <a:rPr lang="uk-UA"/>
              <a:t>Рефлексія.</a:t>
            </a:r>
            <a:r>
              <a:rPr lang="en-US"/>
              <a:t> </a:t>
            </a:r>
            <a:r>
              <a:rPr lang="uk-UA"/>
              <a:t> Метод </a:t>
            </a:r>
            <a:r>
              <a:rPr lang="en-US"/>
              <a:t>,,</a:t>
            </a:r>
            <a:r>
              <a:rPr lang="uk-UA"/>
              <a:t>Мікрофон</a:t>
            </a:r>
            <a:r>
              <a:rPr lang="en-US"/>
              <a:t>’’</a:t>
            </a:r>
          </a:p>
          <a:p>
            <a:pPr eaLnBrk="1" hangingPunct="1">
              <a:defRPr/>
            </a:pPr>
            <a:r>
              <a:rPr lang="uk-UA"/>
              <a:t>Що для вас було найцікавішим на уроці?</a:t>
            </a:r>
          </a:p>
          <a:p>
            <a:pPr eaLnBrk="1" hangingPunct="1">
              <a:defRPr/>
            </a:pPr>
            <a:r>
              <a:rPr lang="uk-UA"/>
              <a:t>Що взяли з уроку для себе?</a:t>
            </a:r>
          </a:p>
          <a:p>
            <a:pPr eaLnBrk="1" hangingPunct="1">
              <a:defRPr/>
            </a:pPr>
            <a:r>
              <a:rPr lang="uk-UA"/>
              <a:t>Про яке кохання мрієте ви? Яку роль цьому почуттю відводите у своєму житті і чим ладні заради цього пожертвувати?</a:t>
            </a:r>
            <a:endParaRPr lang="ru-RU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/>
              <a:t>Домашнє завдання</a:t>
            </a:r>
            <a:endParaRPr lang="ru-RU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/>
              <a:t>Написати вірш або есей про любов, що був би суголосним творам.</a:t>
            </a:r>
            <a:endParaRPr lang="ru-R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4000" b="0" i="1">
                <a:solidFill>
                  <a:srgbClr val="002060"/>
                </a:solidFill>
                <a:latin typeface="Georgia" pitchFamily="18" charset="0"/>
              </a:rPr>
              <a:t>Символісти:</a:t>
            </a:r>
            <a:r>
              <a:rPr lang="ru-RU" sz="4000" b="0" i="1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4000" b="0" i="1">
                <a:solidFill>
                  <a:srgbClr val="002060"/>
                </a:solidFill>
                <a:latin typeface="Georgia" pitchFamily="18" charset="0"/>
              </a:rPr>
            </a:br>
            <a:endParaRPr lang="ru-RU" sz="4000" b="0" i="1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2800" i="1">
                <a:latin typeface="Georgia" pitchFamily="18" charset="0"/>
              </a:rPr>
              <a:t>– Дослідити символіку епіграфів твору</a:t>
            </a:r>
            <a:r>
              <a:rPr lang="en-US" sz="2800" i="1">
                <a:latin typeface="Georgia" pitchFamily="18" charset="0"/>
              </a:rPr>
              <a:t> </a:t>
            </a:r>
            <a:r>
              <a:rPr lang="uk-UA" sz="2800" i="1">
                <a:latin typeface="Georgia" pitchFamily="18" charset="0"/>
              </a:rPr>
              <a:t>О.Купріна «Гранатовий браслет». та Гр.Тютюнника «Три зозулі з поклоном».</a:t>
            </a:r>
          </a:p>
          <a:p>
            <a:pPr marL="609600" indent="-6096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sz="2800" i="1">
                <a:latin typeface="Georgia" pitchFamily="18" charset="0"/>
              </a:rPr>
              <a:t>– Проаналізувати зміст листів Желткова («Гранатовий браслет») та Михайла («Три зозулі з поклоном»), як прояв рис характеру героїв.</a:t>
            </a:r>
          </a:p>
          <a:p>
            <a:pPr marL="609600" indent="-6096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sz="2800" i="1">
                <a:latin typeface="Georgia" pitchFamily="18" charset="0"/>
              </a:rPr>
              <a:t> – Дослідити символіку імен твору Гр. Тютюнника «Три зозулі з поклоном».</a:t>
            </a:r>
          </a:p>
          <a:p>
            <a:pPr marL="609600" indent="-6096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sz="2800" i="1">
                <a:latin typeface="Georgia" pitchFamily="18" charset="0"/>
              </a:rPr>
              <a:t>– Дослідити перегуки змісту твору О. Купріна з біблійними мотивами та Божими заповідями.</a:t>
            </a:r>
          </a:p>
          <a:p>
            <a:pPr marL="609600" indent="-6096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sz="2800" i="1">
                <a:latin typeface="Georgia" pitchFamily="18" charset="0"/>
              </a:rPr>
              <a:t>– Роль народних вірувань у творі «Три зозулі з поклоном».</a:t>
            </a:r>
          </a:p>
          <a:p>
            <a:pPr marL="609600" indent="-609600" eaLnBrk="1" hangingPunct="1">
              <a:buFontTx/>
              <a:buNone/>
              <a:defRPr/>
            </a:pPr>
            <a:endParaRPr lang="ru-RU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0" i="1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Мистецтвознавці:</a:t>
            </a:r>
            <a:endParaRPr lang="ru-RU" b="0" i="1">
              <a:solidFill>
                <a:srgbClr val="00206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just" eaLnBrk="1" hangingPunct="1">
              <a:lnSpc>
                <a:spcPct val="80000"/>
              </a:lnSpc>
              <a:buFont typeface="Calibri Light"/>
              <a:buAutoNum type="arabicPeriod"/>
              <a:defRPr/>
            </a:pPr>
            <a:r>
              <a:rPr lang="uk-UA">
                <a:latin typeface="Georgia" pitchFamily="18" charset="0"/>
                <a:cs typeface="Times New Roman" pitchFamily="18" charset="0"/>
              </a:rPr>
              <a:t>Дібрати твори образотворчого мистецтва, співзвучні оповіданню О. Купріна «Гранатовий браслет». Вибір аргументувати.</a:t>
            </a:r>
            <a:endParaRPr lang="ru-RU">
              <a:latin typeface="Georgia" pitchFamily="18" charset="0"/>
              <a:cs typeface="Times New Roman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  <a:buFont typeface="Calibri Light"/>
              <a:buAutoNum type="arabicPeriod"/>
              <a:defRPr/>
            </a:pPr>
            <a:r>
              <a:rPr lang="uk-UA">
                <a:latin typeface="Georgia" pitchFamily="18" charset="0"/>
                <a:cs typeface="Times New Roman" pitchFamily="18" charset="0"/>
              </a:rPr>
              <a:t> – Дібрати твори образотворчого мистецтва, співзвучні новелі Гр. Тютюнника «Три зозулі з поклоном». Вибір аргументувати.</a:t>
            </a:r>
            <a:endParaRPr lang="ru-RU">
              <a:latin typeface="Georgia" pitchFamily="18" charset="0"/>
              <a:cs typeface="Times New Roman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  <a:buFont typeface="Calibri Light"/>
              <a:buAutoNum type="arabicPeriod"/>
              <a:defRPr/>
            </a:pPr>
            <a:r>
              <a:rPr lang="uk-UA">
                <a:latin typeface="Georgia" pitchFamily="18" charset="0"/>
                <a:cs typeface="Times New Roman" pitchFamily="18" charset="0"/>
              </a:rPr>
              <a:t> - Дібрати вірші митців різних літератур, співзвучні оповіданню О. Купріна «Гранатовий браслет». Вибір аргументувати.</a:t>
            </a:r>
            <a:endParaRPr lang="ru-RU">
              <a:latin typeface="Georgia" pitchFamily="18" charset="0"/>
              <a:cs typeface="Times New Roman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  <a:buFont typeface="Calibri Light"/>
              <a:buAutoNum type="arabicPeriod"/>
              <a:defRPr/>
            </a:pPr>
            <a:r>
              <a:rPr lang="uk-UA">
                <a:latin typeface="Georgia" pitchFamily="18" charset="0"/>
                <a:cs typeface="Times New Roman" pitchFamily="18" charset="0"/>
              </a:rPr>
              <a:t> </a:t>
            </a:r>
            <a:r>
              <a:rPr lang="en-US">
                <a:latin typeface="Georgia" pitchFamily="18" charset="0"/>
                <a:cs typeface="Times New Roman" pitchFamily="18" charset="0"/>
              </a:rPr>
              <a:t>- </a:t>
            </a:r>
            <a:r>
              <a:rPr lang="uk-UA">
                <a:latin typeface="Georgia" pitchFamily="18" charset="0"/>
                <a:cs typeface="Times New Roman" pitchFamily="18" charset="0"/>
              </a:rPr>
              <a:t>Дібрати вірші митців різних літератур, співзвучні новелі Гр. Тютюнника «Три зозулі з поклоном». Вибір аргументувати.</a:t>
            </a:r>
            <a:endParaRPr lang="ru-RU">
              <a:latin typeface="Georgia" pitchFamily="18" charset="0"/>
              <a:cs typeface="Times New Roman" pitchFamily="18" charset="0"/>
            </a:endParaRPr>
          </a:p>
          <a:p>
            <a:pPr marL="609600" indent="-609600" eaLnBrk="1" hangingPunct="1">
              <a:buFontTx/>
              <a:buNone/>
              <a:defRPr/>
            </a:pPr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900" b="0" i="1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Скептики. «Я  - позиція»:</a:t>
            </a:r>
            <a:br>
              <a:rPr lang="uk-UA" sz="3900" b="0" i="1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sz="3600" b="0" i="1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/>
            </a:r>
            <a:br>
              <a:rPr lang="ru-RU" sz="3600" b="0" i="1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</a:br>
            <a:endParaRPr lang="ru-RU" sz="3600" b="0" i="1">
              <a:solidFill>
                <a:srgbClr val="00206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just" eaLnBrk="1" hangingPunct="1">
              <a:lnSpc>
                <a:spcPct val="70000"/>
              </a:lnSpc>
              <a:buFont typeface="Calibri Light"/>
              <a:buAutoNum type="arabicPeriod"/>
              <a:defRPr/>
            </a:pPr>
            <a:r>
              <a:rPr lang="uk-UA" sz="2800">
                <a:latin typeface="Georgia" pitchFamily="18" charset="0"/>
                <a:cs typeface="Times New Roman" pitchFamily="18" charset="0"/>
              </a:rPr>
              <a:t>Заперечення позиції закоханих героїв. (Желткова – «Гранатовий браслет» та Марфи – «Три зозулі з поклоном»). Навести аргументи.</a:t>
            </a:r>
            <a:endParaRPr lang="ru-RU" sz="2800">
              <a:latin typeface="Georgia" pitchFamily="18" charset="0"/>
              <a:cs typeface="Times New Roman" pitchFamily="18" charset="0"/>
            </a:endParaRPr>
          </a:p>
          <a:p>
            <a:pPr marL="609600" indent="-609600" algn="just" eaLnBrk="1" hangingPunct="1">
              <a:lnSpc>
                <a:spcPct val="70000"/>
              </a:lnSpc>
              <a:buFont typeface="Calibri Light"/>
              <a:buAutoNum type="arabicPeriod"/>
              <a:defRPr/>
            </a:pPr>
            <a:r>
              <a:rPr lang="uk-UA" sz="2800">
                <a:latin typeface="Georgia" pitchFamily="18" charset="0"/>
                <a:cs typeface="Times New Roman" pitchFamily="18" charset="0"/>
              </a:rPr>
              <a:t>– Заперечення позиції терпимості на сторінках творів  О. Купріна «Гранатовий браслет» та Гр. Тютюнника «Три зозулі з поклоном». Навести аргументи.</a:t>
            </a:r>
            <a:endParaRPr lang="ru-RU" sz="2800">
              <a:latin typeface="Georgia" pitchFamily="18" charset="0"/>
              <a:cs typeface="Times New Roman" pitchFamily="18" charset="0"/>
            </a:endParaRPr>
          </a:p>
          <a:p>
            <a:pPr marL="609600" indent="-609600" algn="just" eaLnBrk="1" hangingPunct="1">
              <a:lnSpc>
                <a:spcPct val="70000"/>
              </a:lnSpc>
              <a:buFont typeface="Calibri Light"/>
              <a:buAutoNum type="arabicPeriod"/>
              <a:defRPr/>
            </a:pPr>
            <a:r>
              <a:rPr lang="uk-UA" sz="2800">
                <a:latin typeface="Georgia" pitchFamily="18" charset="0"/>
                <a:cs typeface="Times New Roman" pitchFamily="18" charset="0"/>
              </a:rPr>
              <a:t> – Заперечення існування платонічного кохання на сторінках творів  О. Купріна «Гранатовий браслет» та Гр. Тютюнника «Три зозулі з поклоном» та у реальному житті. Навести аргументи.</a:t>
            </a:r>
            <a:endParaRPr lang="ru-RU" sz="2800">
              <a:latin typeface="Georgia" pitchFamily="18" charset="0"/>
              <a:cs typeface="Times New Roman" pitchFamily="18" charset="0"/>
            </a:endParaRPr>
          </a:p>
          <a:p>
            <a:pPr marL="609600" indent="-609600" algn="just" eaLnBrk="1" hangingPunct="1">
              <a:lnSpc>
                <a:spcPct val="70000"/>
              </a:lnSpc>
              <a:buFont typeface="Calibri Light"/>
              <a:buAutoNum type="arabicPeriod"/>
              <a:defRPr/>
            </a:pPr>
            <a:r>
              <a:rPr lang="uk-UA" sz="2800">
                <a:latin typeface="Georgia" pitchFamily="18" charset="0"/>
                <a:cs typeface="Times New Roman" pitchFamily="18" charset="0"/>
              </a:rPr>
              <a:t>– Заперечення існування справжнього, «сильного, як смерть, кохання» на сторінках творів О. Купріна «Гранатовий браслет» та Гр. Тютюнника «Три зозулі з поклоном» та у реальному житті. Навести аргументи.</a:t>
            </a:r>
            <a:endParaRPr lang="ru-RU" sz="2800">
              <a:latin typeface="Georgia" pitchFamily="18" charset="0"/>
              <a:cs typeface="Times New Roman" pitchFamily="18" charset="0"/>
            </a:endParaRPr>
          </a:p>
          <a:p>
            <a:pPr marL="609600" indent="-609600" eaLnBrk="1" hangingPunct="1">
              <a:buFontTx/>
              <a:buNone/>
              <a:defRPr/>
            </a:pPr>
            <a:endParaRPr lang="ru-RU"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4800" b="0" i="1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Психологи:</a:t>
            </a:r>
            <a:r>
              <a:rPr lang="ru-RU" sz="4800" b="0" i="1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/>
            </a:r>
            <a:br>
              <a:rPr lang="ru-RU" sz="4800" b="0" i="1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</a:br>
            <a:endParaRPr lang="ru-RU" sz="4800" b="0" i="1">
              <a:solidFill>
                <a:srgbClr val="00206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07000"/>
              </a:lnSpc>
              <a:buFontTx/>
              <a:buNone/>
              <a:defRPr/>
            </a:pPr>
            <a:r>
              <a:rPr lang="uk-UA" sz="3600">
                <a:latin typeface="Georgia" pitchFamily="18" charset="0"/>
                <a:ea typeface="Calibri" pitchFamily="34" charset="0"/>
                <a:cs typeface="Times New Roman" pitchFamily="18" charset="0"/>
              </a:rPr>
              <a:t>– Чи допустиме обговорення теми кохання на шкільних уроках? Чим шкідливий та чим корисний сьогоднішній урок?</a:t>
            </a:r>
            <a:endParaRPr lang="ru-RU"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1" hangingPunct="1">
              <a:lnSpc>
                <a:spcPct val="107000"/>
              </a:lnSpc>
              <a:buFontTx/>
              <a:buNone/>
              <a:defRPr/>
            </a:pPr>
            <a:r>
              <a:rPr lang="uk-UA" sz="3600">
                <a:latin typeface="Georgia" pitchFamily="18" charset="0"/>
                <a:ea typeface="Calibri" pitchFamily="34" charset="0"/>
                <a:cs typeface="Times New Roman" pitchFamily="18" charset="0"/>
              </a:rPr>
              <a:t> – Зробіть висновок про те, що об’єднує і що різнить героїв Купріна і Тютюнника у їхньому ставленні до любові. </a:t>
            </a:r>
          </a:p>
          <a:p>
            <a:pPr algn="just" eaLnBrk="1" hangingPunct="1">
              <a:lnSpc>
                <a:spcPct val="107000"/>
              </a:lnSpc>
              <a:buFontTx/>
              <a:buNone/>
              <a:defRPr/>
            </a:pPr>
            <a:r>
              <a:rPr lang="uk-UA" sz="3600">
                <a:latin typeface="Georgia" pitchFamily="18" charset="0"/>
                <a:ea typeface="Calibri" pitchFamily="34" charset="0"/>
                <a:cs typeface="Times New Roman" pitchFamily="18" charset="0"/>
              </a:rPr>
              <a:t>– Доповнення асоціативного куща.</a:t>
            </a:r>
            <a:endParaRPr lang="ru-RU" sz="3600"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отрудничество">
  <a:themeElements>
    <a:clrScheme name="Сотрудничество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Сотрудничество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трудничество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3787</TotalTime>
  <Words>1965</Words>
  <Application>Microsoft Office PowerPoint</Application>
  <PresentationFormat>Произвольный</PresentationFormat>
  <Paragraphs>193</Paragraphs>
  <Slides>53</Slides>
  <Notes>1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53</vt:i4>
      </vt:variant>
    </vt:vector>
  </HeadingPairs>
  <TitlesOfParts>
    <vt:vector size="61" baseType="lpstr">
      <vt:lpstr>Garamond</vt:lpstr>
      <vt:lpstr>Arial</vt:lpstr>
      <vt:lpstr>Calibri</vt:lpstr>
      <vt:lpstr>Georgia</vt:lpstr>
      <vt:lpstr>Times New Roman</vt:lpstr>
      <vt:lpstr>Calibri Light</vt:lpstr>
      <vt:lpstr>Сотрудничество</vt:lpstr>
      <vt:lpstr>Сотрудничество</vt:lpstr>
      <vt:lpstr>Інтегровано-бінарний урок-проєкт із зарубіжної та української літератури із психологічним супроводом </vt:lpstr>
      <vt:lpstr>Мета уроку:</vt:lpstr>
      <vt:lpstr>Обладнання</vt:lpstr>
      <vt:lpstr>Міжпредметні зв’язки:</vt:lpstr>
      <vt:lpstr>Завдання творчих груп з підготовки до уроку </vt:lpstr>
      <vt:lpstr>Символісти: </vt:lpstr>
      <vt:lpstr>Мистецтвознавці:</vt:lpstr>
      <vt:lpstr>Скептики. «Я  - позиція»:  </vt:lpstr>
      <vt:lpstr>Психологи: </vt:lpstr>
      <vt:lpstr>Життєве кредо</vt:lpstr>
      <vt:lpstr>Асоціатиий кущ</vt:lpstr>
      <vt:lpstr>Можливі відповіді</vt:lpstr>
      <vt:lpstr>Опис браслета</vt:lpstr>
      <vt:lpstr>Особливість назви новели Гр. Тютюнника ,,Три зозулі з поклоном’’</vt:lpstr>
      <vt:lpstr>Слайд 15</vt:lpstr>
      <vt:lpstr>Епіграф нашого уроку не потребує коментарів, але спонукає до глибоких роздумів. Діти, поміркуйте та дайте відповіді на непрості, але вічні питання.</vt:lpstr>
      <vt:lpstr>Головне почуття</vt:lpstr>
      <vt:lpstr>Слайд 18</vt:lpstr>
      <vt:lpstr>Слайд 19</vt:lpstr>
      <vt:lpstr>Слайд 20</vt:lpstr>
      <vt:lpstr>Слайд 21</vt:lpstr>
      <vt:lpstr>Слайд 22</vt:lpstr>
      <vt:lpstr>Основні риси реалізму</vt:lpstr>
      <vt:lpstr>Основні риси модернізму</vt:lpstr>
      <vt:lpstr>Слайд 25</vt:lpstr>
      <vt:lpstr>Короткі факти</vt:lpstr>
      <vt:lpstr>Слайд 27</vt:lpstr>
      <vt:lpstr>Історія створення новели «Три зозулі з поклоном»</vt:lpstr>
      <vt:lpstr>Слайд 29</vt:lpstr>
      <vt:lpstr>Історія створення оповідання О. Купріна «Гранатовий браслет» </vt:lpstr>
      <vt:lpstr>Слайд 31</vt:lpstr>
      <vt:lpstr>Яка роль музики у повісті ,,Гранатовий браслет’’?</vt:lpstr>
      <vt:lpstr>Слайд 33</vt:lpstr>
      <vt:lpstr>Лист Желткова Вірі Миколаївні</vt:lpstr>
      <vt:lpstr>Слайд 35</vt:lpstr>
      <vt:lpstr>Слайд 36</vt:lpstr>
      <vt:lpstr>Слайд 37</vt:lpstr>
      <vt:lpstr>Не випадково письменники дають імена своїм героям, які  точно відповідають персонажам і   допомагають розкрити їхні образи</vt:lpstr>
      <vt:lpstr>Перегуки змісту твору О. Купріна з біблійними мотивами та Божими заповідями </vt:lpstr>
      <vt:lpstr>Роль народних пісень і вірувань у творі «Три зозулі з поклоном».</vt:lpstr>
      <vt:lpstr>Твори О. Купріна та Гр. Тютюнника цікавили художників своїм трагізмом, а образи головних героїв оживали на картинах відомих митців. Художник В. Якубич</vt:lpstr>
      <vt:lpstr>Художник П. Пінкисевич                   Художник В.                 Конопкин</vt:lpstr>
      <vt:lpstr>Поетична п’ятихвилинка</vt:lpstr>
      <vt:lpstr>Слайд 44</vt:lpstr>
      <vt:lpstr>Слайд 45</vt:lpstr>
      <vt:lpstr>Слайд 46</vt:lpstr>
      <vt:lpstr>Слайд 47</vt:lpstr>
      <vt:lpstr>Слайд 48</vt:lpstr>
      <vt:lpstr>Слайд 49</vt:lpstr>
      <vt:lpstr>Розв’язання проблемного питання</vt:lpstr>
      <vt:lpstr>Контроль, корекція та оцінювання знань.</vt:lpstr>
      <vt:lpstr>Домашнє завдання</vt:lpstr>
      <vt:lpstr>Слайд 53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Буряк</dc:creator>
  <cp:lastModifiedBy>Admin</cp:lastModifiedBy>
  <cp:revision>188</cp:revision>
  <dcterms:created xsi:type="dcterms:W3CDTF">2019-01-24T11:15:45Z</dcterms:created>
  <dcterms:modified xsi:type="dcterms:W3CDTF">2021-05-31T11:49:00Z</dcterms:modified>
</cp:coreProperties>
</file>