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6"/>
  </p:handoutMasterIdLst>
  <p:sldIdLst>
    <p:sldId id="295" r:id="rId2"/>
    <p:sldId id="256" r:id="rId3"/>
    <p:sldId id="257" r:id="rId4"/>
    <p:sldId id="276" r:id="rId5"/>
    <p:sldId id="301" r:id="rId6"/>
    <p:sldId id="285" r:id="rId7"/>
    <p:sldId id="292" r:id="rId8"/>
    <p:sldId id="267" r:id="rId9"/>
    <p:sldId id="287" r:id="rId10"/>
    <p:sldId id="263" r:id="rId11"/>
    <p:sldId id="259" r:id="rId12"/>
    <p:sldId id="280" r:id="rId13"/>
    <p:sldId id="293" r:id="rId14"/>
    <p:sldId id="279" r:id="rId15"/>
    <p:sldId id="278" r:id="rId16"/>
    <p:sldId id="286" r:id="rId17"/>
    <p:sldId id="277" r:id="rId18"/>
    <p:sldId id="264" r:id="rId19"/>
    <p:sldId id="299" r:id="rId20"/>
    <p:sldId id="266" r:id="rId21"/>
    <p:sldId id="275" r:id="rId22"/>
    <p:sldId id="274" r:id="rId23"/>
    <p:sldId id="273" r:id="rId24"/>
    <p:sldId id="271" r:id="rId25"/>
    <p:sldId id="284" r:id="rId26"/>
    <p:sldId id="265" r:id="rId27"/>
    <p:sldId id="282" r:id="rId28"/>
    <p:sldId id="283" r:id="rId29"/>
    <p:sldId id="294" r:id="rId30"/>
    <p:sldId id="260" r:id="rId31"/>
    <p:sldId id="261" r:id="rId32"/>
    <p:sldId id="262" r:id="rId33"/>
    <p:sldId id="302" r:id="rId34"/>
    <p:sldId id="29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331" autoAdjust="0"/>
    <p:restoredTop sz="94660"/>
  </p:normalViewPr>
  <p:slideViewPr>
    <p:cSldViewPr>
      <p:cViewPr>
        <p:scale>
          <a:sx n="63" d="100"/>
          <a:sy n="63" d="100"/>
        </p:scale>
        <p:origin x="-13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700" y="-6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E34E8-99DE-4C18-9985-B53D3DCE2A02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C31F0-D228-4CA2-9718-F3FD1266DD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art.com/edit/2p5oou25ygun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art.com/edit/fjd3bclo3le9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11\Downloads\&#8470;16%20&#1057;&#1086;&#1094;&#1110;&#1072;&#1083;&#1100;&#1085;&#1086;-&#1077;&#1082;&#1086;&#1085;&#1086;&#1084;&#1110;&#1095;&#1085;&#1080;&#1081;%20&#1088;&#1086;&#1079;&#1074;&#1080;&#1090;&#1086;&#1082;.%20&#1030;&#1089;&#1090;&#1086;&#1088;&#1110;&#1103;%20&#1059;&#1082;&#1088;&#1072;&#1111;&#1085;&#1080;%209%20&#1082;&#1083;&#1072;&#1089;.%20&#1047;&#1045;&#1052;&#1051;&#1030;%20&#1059;%20&#1057;&#1050;&#1051;&#1040;&#1044;&#1030;%20&#1040;&#1042;&#1057;&#1058;&#1056;&#1054;-&#1059;&#1043;&#1054;&#1056;&#1057;&#1068;&#1050;&#1054;&#1031;%20&#1030;&#1052;&#1055;&#1045;&#1056;&#1030;&#1031;.mp4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perira1979.blogspo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MG_4250"/>
          <p:cNvPicPr>
            <a:picLocks noChangeAspect="1" noChangeArrowheads="1"/>
          </p:cNvPicPr>
          <p:nvPr/>
        </p:nvPicPr>
        <p:blipFill>
          <a:blip r:embed="rId2" cstate="print"/>
          <a:srcRect t="8958" r="25877" b="29860"/>
          <a:stretch>
            <a:fillRect/>
          </a:stretch>
        </p:blipFill>
        <p:spPr bwMode="auto">
          <a:xfrm>
            <a:off x="0" y="0"/>
            <a:ext cx="919009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43985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chemeClr val="bg2">
                    <a:lumMod val="75000"/>
                  </a:schemeClr>
                </a:solidFill>
              </a:rPr>
              <a:t>ІКТ на уроках історії, правознавства та громадянської освіти </a:t>
            </a:r>
            <a:br>
              <a:rPr lang="uk-UA" sz="3600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sz="3600" b="1" dirty="0" smtClean="0">
                <a:solidFill>
                  <a:schemeClr val="bg2">
                    <a:lumMod val="75000"/>
                  </a:schemeClr>
                </a:solidFill>
              </a:rPr>
              <a:t>                 в </a:t>
            </a:r>
            <a:r>
              <a:rPr lang="uk-UA" sz="3600" b="1" dirty="0" err="1" smtClean="0">
                <a:solidFill>
                  <a:schemeClr val="bg2">
                    <a:lumMod val="75000"/>
                  </a:schemeClr>
                </a:solidFill>
              </a:rPr>
              <a:t>КЗ</a:t>
            </a:r>
            <a:r>
              <a:rPr lang="uk-UA" sz="36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3600" b="1" dirty="0" err="1" smtClean="0">
                <a:solidFill>
                  <a:schemeClr val="bg2">
                    <a:lumMod val="75000"/>
                  </a:schemeClr>
                </a:solidFill>
              </a:rPr>
              <a:t>“Локницька</a:t>
            </a:r>
            <a:r>
              <a:rPr lang="uk-UA" sz="3600" b="1" dirty="0" smtClean="0">
                <a:solidFill>
                  <a:schemeClr val="bg2">
                    <a:lumMod val="75000"/>
                  </a:schemeClr>
                </a:solidFill>
              </a:rPr>
              <a:t> ЗОШ І-ІІІ </a:t>
            </a:r>
            <a:r>
              <a:rPr lang="uk-UA" sz="3600" b="1" dirty="0" err="1" smtClean="0">
                <a:solidFill>
                  <a:schemeClr val="bg2">
                    <a:lumMod val="75000"/>
                  </a:schemeClr>
                </a:solidFill>
              </a:rPr>
              <a:t>ступенів”</a:t>
            </a:r>
            <a:endParaRPr lang="ru-RU" sz="3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5720" y="2714620"/>
            <a:ext cx="2286016" cy="3785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285984" y="5643578"/>
            <a:ext cx="5295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Учителька історії </a:t>
            </a:r>
          </a:p>
          <a:p>
            <a:r>
              <a:rPr lang="uk-UA" sz="2400" b="1" dirty="0" err="1" smtClean="0">
                <a:solidFill>
                  <a:schemeClr val="bg1"/>
                </a:solidFill>
              </a:rPr>
              <a:t>Переходько</a:t>
            </a:r>
            <a:r>
              <a:rPr lang="uk-UA" sz="2400" b="1" dirty="0" smtClean="0">
                <a:solidFill>
                  <a:schemeClr val="bg1"/>
                </a:solidFill>
              </a:rPr>
              <a:t> Ірина Леонідівна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КРОСВОРД</a:t>
            </a:r>
            <a:endParaRPr lang="ru-RU" dirty="0"/>
          </a:p>
        </p:txBody>
      </p:sp>
      <p:pic>
        <p:nvPicPr>
          <p:cNvPr id="7170" name="Picture 2" descr="Історія Україн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14422"/>
            <a:ext cx="8235710" cy="485778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Ребуси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560074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3714752"/>
            <a:ext cx="52959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2511" y="857232"/>
            <a:ext cx="2590036" cy="104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Діаграми. Графіки.</a:t>
            </a:r>
            <a:endParaRPr lang="ru-RU" dirty="0"/>
          </a:p>
        </p:txBody>
      </p:sp>
      <p:pic>
        <p:nvPicPr>
          <p:cNvPr id="35842" name="Picture 2" descr="ПРАКТИЧНА РОБОТА № 3 “Діаграми. Вибір типу та побудова діаграм. Зображення  рядів даних” 1. Завантажити в свою папку (D:\Tutorial\9-X\прізвище) файл  “png_9klas_Lesson51_Excel_PR03.xlsx”. 2. Відкрити файл, перейти на аркуш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357298"/>
            <a:ext cx="4629150" cy="2800351"/>
          </a:xfrm>
          <a:prstGeom prst="rect">
            <a:avLst/>
          </a:prstGeom>
          <a:noFill/>
        </p:spPr>
      </p:pic>
      <p:pic>
        <p:nvPicPr>
          <p:cNvPr id="35844" name="Picture 4" descr="Зведений державний бюджет України – найбільший дефіцит прогнозують на 2020  рік » Слово і Діл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4000504"/>
            <a:ext cx="5143536" cy="265213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274638"/>
            <a:ext cx="5857916" cy="1143000"/>
          </a:xfrm>
        </p:spPr>
        <p:txBody>
          <a:bodyPr/>
          <a:lstStyle/>
          <a:p>
            <a:r>
              <a:rPr lang="uk-UA" dirty="0" smtClean="0"/>
              <a:t>Екскурсії</a:t>
            </a:r>
            <a:endParaRPr lang="ru-RU" dirty="0"/>
          </a:p>
        </p:txBody>
      </p:sp>
      <p:pic>
        <p:nvPicPr>
          <p:cNvPr id="49154" name="Picture 2" descr="https://lh3.googleusercontent.com/A8Lnf5mk6wemAQQXp7V7zM-GOqB1yQFM3sKsEjl-eNoZwxc-0YbVx7L_1xSQxxtdJn9f2htlNigtPRdyTGcLjmVzIS4RE3ugI4JLMvuTymLU4iMq5i7wfNd7TD0klQIhDfjvcs5G7CROEUQ_vYAs6XCOYrsjFZjmvfD7cXo4zdiyptng-x1EE5TSZrKd_4TBHCE6v2of0m0O6A285K8CfYyAusiCtq6FSUFkYGxUE2LOJMzUZGB-TYxG6H3t9qBkWfwdFtyVaOcNbvv10n332KDJLCwRhO19qIUo8RmOY9V8QUOwQhcf12IZ6sBY1R2qgHauaaUVv7S73YcOCbVQVL1dJ7oh7cYFDLgzuiHU4RzE4Ew4HbrP_SFIuyqN9Iw-Ep6wN6j_ufNR_liSV1vOEls5qs2WuG0H_YY3deO8RzGKFJZJWuKfInZv73pVBJgQ5QcUJg2rL5U7p-W14xR6bO6Y6lC5QIwjsLNNwXWgMLPX4O5Q0TkyEnySz_u_NkG4S4tfNDjJ__7bh4geaEop_UoqE_f9vUhIlmBVlkst4Ge6Rhvzn-YkKFyHKcy__03CC8LTYpyRQIAGIm82tdXwauchWhJBGctNhwHoGlnv7EAQol3_Hl9GCuCFtKcFiSK-tJRrlwyC0xRn9Qq0rm7PTwhZydTJqr8f3APmv15QOUvac_f9n1wGNf4Q4RngaQ9eT89KUs7fZJzFdklUSbSFkdU=w609-h812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3357562"/>
            <a:ext cx="2411014" cy="3214686"/>
          </a:xfrm>
          <a:prstGeom prst="rect">
            <a:avLst/>
          </a:prstGeom>
          <a:noFill/>
        </p:spPr>
      </p:pic>
      <p:pic>
        <p:nvPicPr>
          <p:cNvPr id="49156" name="Picture 4" descr="https://lh3.googleusercontent.com/JrJ_cVFVXbMUDkcdz7lq3AT3xgHR7zgnERTM3d35yjkqDzJ0Jfy8zvnHBc4RgAeXf5cpBFWlhIPpSbDZv9Lnb7YkGqPXhYxMxHc7emUgETvT9Dsyg6YbWNomKyAZHmGapQFo_PgciQbCGQNQJhSVEfq-SjDTwoSU-IEkBmkxovecR3aySqvcfn-BJtdlL1hgGbbmLkLB9Q9UOOnd9dfwxHIdNWbCxQJdxeegWSJU3cTv4cne1LkTkIgDRMBS4CMruUx_DXwqgJzor5XOrvi-c6U-R5MBSH-UyU6EG63ICUfLC5agKujbJX1P-QCIuRaFfaavp-PvTrJYvfqGk6zPLyRrrMtKbDEsGM3uokUYl_0KEgS0LEQKH3FOiJBWqZCHZo1aySkvB7aOLrC_m1-rDi-lXGEDDNEvDa0tAIvCNEIDZGeTpMvXzpChasUmA4fsNO1RIS2aMgJK_lb1Dr5DabHpDmDr-HW6nqto0Wfpj2qzTcHutuQir_uRP6e3JYQby_mUHLcL0P9V-_f-3N4cldYNrrrj5yhkDU_PCLDbUO33F0XUuThbCnIteBH7NsZ2YCX2VXrURgBRdjwxQTF7doSopZZjRBRjPvdNtD4cO4IOOfVKWcaswHI4Ry8sezVvAqvot-IZx2_Bb__FsJOOJFCBwe1Bahy_IF4aodSKwH9yTGf_6ILLJsr6Iy_9ZGsZ-01FmMjP5K75W0IdYgdK6dk=w609-h812-no?authuser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97" y="0"/>
            <a:ext cx="3059103" cy="4078805"/>
          </a:xfrm>
          <a:prstGeom prst="rect">
            <a:avLst/>
          </a:prstGeom>
          <a:noFill/>
        </p:spPr>
      </p:pic>
      <p:pic>
        <p:nvPicPr>
          <p:cNvPr id="49158" name="Picture 6" descr="https://lh3.googleusercontent.com/UTdQm-pUKfxGsdzopIr7ZYtgfcDSAHOQfqLgNvIqpz0xUpZbwGNOFQShtSMaCWvVQDlvSzPKk6Y1TwIEhH44rph_9m24Sp9tuX_SJmy8itWbH021nUT0lU4XO8_fPjOCnCWE9JzAgSelAv0Z7NYyJaMwUOD6wvlabxNkibP0NfHStI6l9EdAIZFyIVpS-S66nCrFbT-mkoVhPT2LLPtWlUXcCySqIYEkK_EklWA2ceSwnvf3cXCweMEFFhwkb9Z3V1th54utfBTK6cSOila067-s6A0B8YitmKuCG9NkB_QAx12QMZIv4nIyX_sw9r91LoB0EvQ0-LCs6saoLADVM-uFFyLH5e75NRpYP_nxTX2KzM0OVhNcC4GvIPZB1sztC9KTn4Va5kodKRGLMFcDfH7U-ISzcTEQKBLWt5yRwal9RJh9WRZKP14iX0nM5qqH2svY9d0uA3yTBjncAwdCFSSaJMbutzZ-ufUpPJZ4BLc7x0lL4PTm8fhwQVYCAnrTXs9zB_4dks2B63hayz56znRxbTvQzQAg4rn_ZbVkSZcofrTRcxFM1goe1i3uW3zzMneVvi5QhpsBB3T3Cd5npaiZgNeqshEi77QhNgNfkXRfZ3Ftq2gm2wao4tH7dWZp811PbokFhA2EX1wnWAu37KXvUllRlNFVMDwtzMH8rd5hSxJlRwSB5Mms_daNZTiC6p0cWOV6INBTzQj7YmB1ZeE=w1083-h812-no?authuser=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286124"/>
            <a:ext cx="4327514" cy="3244637"/>
          </a:xfrm>
          <a:prstGeom prst="rect">
            <a:avLst/>
          </a:prstGeom>
          <a:noFill/>
        </p:spPr>
      </p:pic>
      <p:pic>
        <p:nvPicPr>
          <p:cNvPr id="49160" name="Picture 8" descr="https://lh3.googleusercontent.com/RpFhbFAewnXRVl-UvB_sUh8v5rKhbe91DbGr3FCVMvqDEH-c3zkNcJIkeFJFZ7o5oZsD4fBW4nn4RQ2HUdJt8UpE1euJS6L6VtkZ68nWh2MTQHOlGU2c3P9-Fg2jE6i41Yn-5BCsN4HhiOEGnCywpGWoDAV2Xgu61LDNaSpdDnWQfPwgja7ip0A7WL4kdLFZD_rLVAWsC1iRn-9ljYfdwOicK_a1ldnX4w9WzjrpSbZgOHEd9OKRSEGqlzack-Qmd1bwY_WrQEOb6mswqMyxcx6Pz4DiiYhOPRcQcZ6k4C3A8dDf_nsCv8hcrY4olJS425-JaOIuT1siTOHt8gpdRDtY8MMCl14ycqcL0582mDea__R41pi5iKeY4s7_2sxleRboN5RiKCtxwEKZm-cQ088S6N1bgAtauqY6cirx0bmBDQl--5iQubXOIwx8jQ5s7Rv41qPwDtjqmQJcDlYY988rnNtgrJZ2yomOums2Zdf_Kzy4D0wNdGfNua2VvxC5fynlLF9NF4Odxwu7Wv2cP1wGUQ7zZXXyK9_S5MZOtOq92WxweQ_zgaKyxLc9jj2eQvhjZwB174cXy4Aj_Fp0cIHte_m14ORzNibH0UA_r4dCEAk9_oP3xj6CVcDaYNRDIPVJ64fVSznYW8cGKV5chkWpi6uz0yapena_LpSqy2XAQMMxWdGx3MRqRpRS7gGKnYrATtgJcUcZpD3LxSr7Vjc=w1083-h812-no?authuser=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3786182" cy="2838763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Карти (мапи). Картосхеми</a:t>
            </a:r>
            <a:endParaRPr lang="ru-RU" dirty="0"/>
          </a:p>
        </p:txBody>
      </p:sp>
      <p:pic>
        <p:nvPicPr>
          <p:cNvPr id="36866" name="Picture 2" descr="Презентація до уроку &quot;Гетьманщина за часів Мазепи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857232"/>
            <a:ext cx="7620007" cy="571500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uk-UA" dirty="0" smtClean="0"/>
              <a:t>Ментальні карти/інтелект-карти</a:t>
            </a:r>
            <a:endParaRPr lang="ru-RU" dirty="0"/>
          </a:p>
        </p:txBody>
      </p:sp>
      <p:pic>
        <p:nvPicPr>
          <p:cNvPr id="37890" name="Picture 2" descr="Ментальні карти технології креативності Три шляхи ведуть д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142984"/>
            <a:ext cx="8215370" cy="5572129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QR</a:t>
            </a:r>
            <a:r>
              <a:rPr lang="uk-UA" dirty="0" err="1" smtClean="0"/>
              <a:t>-коди</a:t>
            </a:r>
            <a:endParaRPr lang="ru-RU" dirty="0"/>
          </a:p>
        </p:txBody>
      </p:sp>
      <p:pic>
        <p:nvPicPr>
          <p:cNvPr id="41986" name="Picture 2" descr="E:\ФОТО\2019 телефон\IMG_20191218_094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85860"/>
            <a:ext cx="3708754" cy="4945005"/>
          </a:xfrm>
          <a:prstGeom prst="rect">
            <a:avLst/>
          </a:prstGeom>
          <a:noFill/>
        </p:spPr>
      </p:pic>
      <p:pic>
        <p:nvPicPr>
          <p:cNvPr id="29698" name="Picture 2" descr="QR-код — Вікіпеді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214422"/>
            <a:ext cx="3013079" cy="3013079"/>
          </a:xfrm>
          <a:prstGeom prst="rect">
            <a:avLst/>
          </a:prstGeom>
          <a:noFill/>
        </p:spPr>
      </p:pic>
      <p:pic>
        <p:nvPicPr>
          <p:cNvPr id="29700" name="Picture 4" descr="Как использовать QR-коды в школе? — Дидакто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3643314"/>
            <a:ext cx="2417781" cy="245624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Тести</a:t>
            </a:r>
            <a:endParaRPr lang="ru-RU" dirty="0"/>
          </a:p>
        </p:txBody>
      </p:sp>
      <p:pic>
        <p:nvPicPr>
          <p:cNvPr id="24578" name="Picture 2" descr="https://lh3.googleusercontent.com/O0JSHZPFw6HfNXg3UyH8ag4doWlc-xcSb_hPFNw-wyjEvitWwq5-1n2bxZy4Zq5RW0IB50RLL4J5-WWehZdDV-CTA_zWBcURq9izEPlZ54-4wjFfTLvOdzswA5erj4evq0d26Lk2gg1xA-3M6Mc15kBVaGqaw6Lm0LEPCvZyHZWg4nfVcbIjzVSYvJR9P1YlYUS8KgRpuhjFlE1Xx9-z45LE-u1rxyJ2u1_7GyE8-6QuQ0sJJlwxHGMNL7CqWEJS4YISyjbGpDpRhPNw7mCbKWPHaRAXgLalIHqNFCO43dOHGCohGUVqX5u3KGnx_XlfZcXHJQ1RInDiKbxXZTo9YlYUG7YgJWV2SSUQY8f6xI6fKUA9pFQ-2-qNlP1GkB5ggTsMWk6GifSn4r1DS6zoLwXrU5GCRF7qiN-wCnqw571L7Y4ihXX75Pw3iVshs7COdte9OOYBxJODAuE9J5kaj2XqFkiLANYgp8OBhwWGagq1ohVJcXVuosefqoIBh8MrnBZ-ovUMkQyEAu4WWOYSKRhcPQlArkatFtwXo2pFAGOpEM90avSm9tBSIemLbzVWLbJ6PZrzE4oq0hA6MuDrkinbBhQmQDk0ziU_rR4pilZHWlqSW67aWZFMT-lsxLL-FnPg25xXhO31H9_P2sMfTResHmbQK0q3vfMk19Y7pimQ6gJCUKKX2xO54nBAi5alzHYQs_0VqYKRE_grdusbDrE=w1083-h812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786058"/>
            <a:ext cx="4573439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142984"/>
            <a:ext cx="2836509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1142984"/>
            <a:ext cx="2286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2857496"/>
            <a:ext cx="2486008" cy="313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smtClean="0"/>
              <a:t>Хмари слів</a:t>
            </a:r>
            <a:endParaRPr lang="ru-RU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285728"/>
            <a:ext cx="2271709" cy="106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111\Downloads\ЦИВІЛІЗАЦІЯ ДОЛИНИ НІЛУ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428736"/>
            <a:ext cx="7069316" cy="475127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28860" y="6215082"/>
            <a:ext cx="3929090" cy="373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ЦИВІЛІЗАЦІЯ ДОЛИНИ НІЛУ</a:t>
            </a:r>
          </a:p>
        </p:txBody>
      </p:sp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в’язане зображення"/>
          <p:cNvPicPr>
            <a:picLocks noChangeAspect="1" noChangeArrowheads="1"/>
          </p:cNvPicPr>
          <p:nvPr/>
        </p:nvPicPr>
        <p:blipFill>
          <a:blip r:embed="rId2"/>
          <a:srcRect l="3844" r="4324" b="44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6357958"/>
            <a:ext cx="91440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sz="2300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Виберіть терміни, що відносяться до трипільської культури?</a:t>
            </a:r>
            <a:endParaRPr lang="ru-RU" sz="2300" b="1" dirty="0">
              <a:ln w="1143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C:\Users\111\Downloads\ТРИПІЛЛЯ (ВИБРАТИ)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1"/>
            <a:ext cx="4591053" cy="2786058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Учні хочуть нового, сучасного, а ми не повинні відставати, щоб бути УЧИТЕЛЯМИ…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8662" y="274639"/>
            <a:ext cx="7758138" cy="1143000"/>
          </a:xfrm>
        </p:spPr>
        <p:txBody>
          <a:bodyPr>
            <a:normAutofit/>
          </a:bodyPr>
          <a:lstStyle/>
          <a:p>
            <a:r>
              <a:rPr lang="uk-UA" sz="4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</a:rPr>
              <a:t>Розташуйте на стрічці часу</a:t>
            </a:r>
            <a:endParaRPr lang="ru-RU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/>
          <a:srcRect l="2953" t="41732" b="15748"/>
          <a:stretch>
            <a:fillRect/>
          </a:stretch>
        </p:blipFill>
        <p:spPr bwMode="auto">
          <a:xfrm>
            <a:off x="0" y="4914166"/>
            <a:ext cx="8929718" cy="194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2"/>
            <a:ext cx="55006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3"/>
              </a:rPr>
              <a:t>https://wordart.com/edit/2p5oou25ygun</a:t>
            </a:r>
            <a:r>
              <a:rPr lang="uk-UA" sz="1400" dirty="0" smtClean="0"/>
              <a:t> </a:t>
            </a:r>
            <a:endParaRPr lang="ru-RU" sz="1400" dirty="0"/>
          </a:p>
        </p:txBody>
      </p:sp>
      <p:pic>
        <p:nvPicPr>
          <p:cNvPr id="9218" name="Picture 2" descr="C:\Users\111\Downloads\стрічка часу 2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380" y="928671"/>
            <a:ext cx="8962775" cy="4141804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142852"/>
            <a:ext cx="7479792" cy="42862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uk-UA" sz="2800" b="1" dirty="0" smtClean="0"/>
              <a:t>РИМСЬКА РЕЛІГІЯ</a:t>
            </a:r>
            <a:endParaRPr lang="ru-RU" sz="2800" b="1" dirty="0"/>
          </a:p>
        </p:txBody>
      </p:sp>
      <p:pic>
        <p:nvPicPr>
          <p:cNvPr id="2050" name="Picture 2" descr="C:\Users\111\Downloads\РИМСЬКІ БОГ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857233"/>
            <a:ext cx="9158515" cy="600076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500043"/>
            <a:ext cx="8072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hlinkClick r:id="rId3"/>
              </a:rPr>
              <a:t>https://wordart.com/edit/fjd3bclo3le9</a:t>
            </a:r>
            <a:r>
              <a:rPr lang="uk-UA" sz="1400" dirty="0" smtClean="0"/>
              <a:t> - ІНТЕРАКТИВНА ХМАРА</a:t>
            </a:r>
            <a:endParaRPr lang="ru-RU" sz="14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cloud.prezentacii.org/18/09/75800/images/scree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uk-UA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Поєднайте терміни та визначення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4" name="Picture 2" descr="C:\Users\111\Downloads\Завершення становлення держави в Афінах-вибір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1" y="1000108"/>
            <a:ext cx="4000496" cy="4862673"/>
          </a:xfrm>
          <a:prstGeom prst="rect">
            <a:avLst/>
          </a:prstGeom>
          <a:noFill/>
        </p:spPr>
      </p:pic>
      <p:pic>
        <p:nvPicPr>
          <p:cNvPr id="8195" name="Picture 3" descr="C:\Users\111\Downloads\Завершення становлення держави в Афінах-2вибір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1" y="1000108"/>
            <a:ext cx="4000528" cy="4887549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1\Pictures\СЛОН.jpg"/>
          <p:cNvPicPr>
            <a:picLocks noChangeAspect="1" noChangeArrowheads="1"/>
          </p:cNvPicPr>
          <p:nvPr/>
        </p:nvPicPr>
        <p:blipFill>
          <a:blip r:embed="rId2"/>
          <a:srcRect l="9966" r="66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111\Desktop\ХМАРИ слів\індія і китай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6116" y="2862180"/>
            <a:ext cx="6000792" cy="388575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14810" y="285729"/>
            <a:ext cx="49291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Поясніть значення слів:</a:t>
            </a:r>
          </a:p>
          <a:p>
            <a:pPr>
              <a:buNone/>
            </a:pP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варіант – слова синього кольору</a:t>
            </a:r>
          </a:p>
          <a:p>
            <a:pPr>
              <a:buNone/>
            </a:pP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 варіант – слова червоного кольору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89297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ЗАКІНЧІТЬ РЕЧЕННЯ:    1. ОБ’ЄДНАВ ВЕРХНІЙ І НИЖНІЙ ЄГИПЕТ …</a:t>
            </a:r>
          </a:p>
          <a:p>
            <a:pPr>
              <a:buNone/>
            </a:pPr>
            <a:r>
              <a:rPr lang="uk-UA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            2. ЖІНКА-ФАРАОН …</a:t>
            </a:r>
          </a:p>
          <a:p>
            <a:pPr>
              <a:buNone/>
            </a:pPr>
            <a:r>
              <a:rPr lang="uk-UA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            3. НАЙБІЛЬШУ ПІРАМІДУ ЗБУДУВАВ …</a:t>
            </a:r>
          </a:p>
          <a:p>
            <a:pPr>
              <a:buNone/>
            </a:pPr>
            <a:r>
              <a:rPr lang="uk-UA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            4. ФАРАОН, СИН АТОНА …</a:t>
            </a:r>
          </a:p>
          <a:p>
            <a:pPr>
              <a:buNone/>
            </a:pPr>
            <a:r>
              <a:rPr lang="uk-UA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            5. ВОЮВАВ З ХЕТАМИ …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73414"/>
            <a:ext cx="9144000" cy="538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Під час </a:t>
            </a:r>
            <a:r>
              <a:rPr lang="uk-UA" dirty="0" err="1" smtClean="0"/>
              <a:t>фізкультхвилинок</a:t>
            </a:r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1450" y="1298575"/>
            <a:ext cx="6261100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err="1" smtClean="0"/>
              <a:t>Фішбоун</a:t>
            </a:r>
            <a:r>
              <a:rPr lang="uk-UA" dirty="0" smtClean="0"/>
              <a:t>. </a:t>
            </a:r>
            <a:r>
              <a:rPr lang="uk-UA" dirty="0" err="1" smtClean="0"/>
              <a:t>Гронування</a:t>
            </a:r>
            <a:r>
              <a:rPr lang="uk-UA" dirty="0" smtClean="0"/>
              <a:t>.  Кластер</a:t>
            </a:r>
            <a:endParaRPr lang="ru-RU" dirty="0"/>
          </a:p>
        </p:txBody>
      </p:sp>
      <p:pic>
        <p:nvPicPr>
          <p:cNvPr id="5122" name="Picture 2" descr="Лаб Mimio Stud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929066"/>
            <a:ext cx="3812126" cy="2381227"/>
          </a:xfrm>
          <a:prstGeom prst="rect">
            <a:avLst/>
          </a:prstGeom>
          <a:noFill/>
        </p:spPr>
      </p:pic>
      <p:pic>
        <p:nvPicPr>
          <p:cNvPr id="5124" name="Picture 4" descr="Hand Drawn Mind Mapping Stock Vector (Royalty Free) 295717676 | Mind map  design, Mind map art, Mind map"/>
          <p:cNvPicPr>
            <a:picLocks noChangeAspect="1" noChangeArrowheads="1"/>
          </p:cNvPicPr>
          <p:nvPr/>
        </p:nvPicPr>
        <p:blipFill>
          <a:blip r:embed="rId3"/>
          <a:srcRect b="8429"/>
          <a:stretch>
            <a:fillRect/>
          </a:stretch>
        </p:blipFill>
        <p:spPr bwMode="auto">
          <a:xfrm>
            <a:off x="5715008" y="3500438"/>
            <a:ext cx="2976566" cy="2935338"/>
          </a:xfrm>
          <a:prstGeom prst="rect">
            <a:avLst/>
          </a:prstGeom>
          <a:noFill/>
        </p:spPr>
      </p:pic>
      <p:pic>
        <p:nvPicPr>
          <p:cNvPr id="5" name="Picture 2" descr="Комунальний заклад Байковецька ЗОШ І-ІІ ст.: Метод &quot;Фішбоун&quot;. НУШ (2 клас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1142984"/>
            <a:ext cx="3667151" cy="275036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Аудіо-</a:t>
            </a:r>
            <a:r>
              <a:rPr lang="uk-UA" dirty="0" smtClean="0"/>
              <a:t> та відеоматеріали</a:t>
            </a:r>
            <a:endParaRPr lang="ru-RU" dirty="0"/>
          </a:p>
        </p:txBody>
      </p:sp>
      <p:pic>
        <p:nvPicPr>
          <p:cNvPr id="4" name="№16 Соціально-економічний розвиток. Історія України 9 клас. ЗЕМЛІ У СКЛАДІ АВСТРО-УГОРСЬКОЇ ІМПЕРІЇ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8000" y="1576388"/>
            <a:ext cx="8128000" cy="4572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Ігри. Вікторини</a:t>
            </a:r>
            <a:endParaRPr lang="ru-RU" dirty="0"/>
          </a:p>
        </p:txBody>
      </p:sp>
      <p:pic>
        <p:nvPicPr>
          <p:cNvPr id="38914" name="Picture 2" descr="C:\Users\111\Desktop\Фото Переходько\IMG_20191217_14394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00108"/>
            <a:ext cx="7965563" cy="5397468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Супровід позакласних заходів</a:t>
            </a:r>
            <a:endParaRPr lang="ru-RU" dirty="0"/>
          </a:p>
        </p:txBody>
      </p:sp>
      <p:pic>
        <p:nvPicPr>
          <p:cNvPr id="4" name="Picture 2" descr="https://lh3.googleusercontent.com/nhUD2tYSd-iQ7SP_zYg3PDMG7OE8eqa8cjzdqeGw96mcBCVqtt3ZWhnea0jQnyMbohO_G3XRZYSYZNXNCUaPMtdqk9oIH8lNU6x4IRlRSIKAQGlAY1dAw4XCqIFRU8sJUae5NsNePx-KxU4uNndxfBcAOPB8xNXccGAFpJUSEUa1H1-CV9qN_ZKGzaaL69u6vE4Qa_2EmqrCj41TneSydUZHTRl58evDUNq4qZLgQ_iIEoswTxu2E838DZaCben5IlPFxApiaZidprijWV89qx361hc78TXZZs1up8Hb6-k_EE-QyLDau3-lpTnvgSQv6DaR_NEYGxk5e11xcRXi3yZE_pEj6rV-7-9m5dQhYb-NShdIhlum0DNaSwm9SqPyawnQMINkCFhqZBl5hAZ6Bd1fyEceFKBDRj3rWkiwg5r2UGA66LAI7Lx0DfiEZX-gpVKiGC17BIaOnVkGhdWTB1csDrGKmETWqH8tlbxNbXr3lOTTw93Juhj6xKzX25CHiWcxvhuKev2D0kntKWe8ULm2sOMNWnQtIvvDsG3wRsr6Z2QiTT-lQMVssggDoBRLYaYIJSRdBPdH4DK8Wkv_iNqadJAHO6ph-jgCoGYNThPt8Fwrze6MH4zsUbJTSfGY1a-x1HVEkR1LbKcOIqzUQVw86V0Ixki6rUZPtRScgo0xf9UrEuZ4dGYKfZowCanCMwt0k5IjrUNb32nbcN_9b-g=w1083-h812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3571876"/>
            <a:ext cx="3773483" cy="2829242"/>
          </a:xfrm>
          <a:prstGeom prst="rect">
            <a:avLst/>
          </a:prstGeom>
          <a:noFill/>
        </p:spPr>
      </p:pic>
      <p:pic>
        <p:nvPicPr>
          <p:cNvPr id="5" name="Picture 2" descr="https://lh3.googleusercontent.com/lQnXsj7rtYILBrO_4Y7SX8uzswDnjlajozuwpZxhU77TBQlpAtAYxRnJQkxWVi4A3VJT1ATuNbDacmO9zkfk_z0ZO6lhKBa5Bj4BKNGHeZ66N2Y-tu3NvxB3sJ9IWYCBXWfHZ4u3LNJ68dEem8zdQr6nxNDLYXfgtqCuHBTrR0fRmSIe9t1GMYgclkHtcX3m2OV9-XiPlwZ40cC-q4yCQzjxb8TqEdF_SvUwBCBroapbCfYYiCKuyZPpEdjPYDtvuFzhneKEG9iBwEykAKXTUUKI_dgjek6Xa8gXeP4CbjYodYRFG0vkDEmu5BULlfRyx-BUA1fioeZ5Vap9zGpOtaTC4bjLe17JEkgqvnFQ7f8xGZEj-DP_cvsU2p01BvdWdt0Ow7dGO7tKJ3bisScvt4FzDIqdIvVPaSTOOdYOJ6l2fbBxbT1oqyY-13vWE7rxbUkFpCwt6tyOVgsosuXmwBi1VYmJgDlp__mJ9AGQ1aTXTg5IrTqXGIGle2pcrwFcmjZqXGKslr-ewW6tyKd_2oBWBRmPZuUY3rR_jkp2x75f778MWcaafT7r9MMGO7YFrvttsabioUCy_mOoNGmzYfP5yK9ERwFvqcT3kx3TSsUs_9Lpe1qzucFbmMkd3WTzTZ-qg9OOuUfFYlZGIMqhXv4jrieKnBjoReia-nN4I0nMXLsICkZl0mR-rJtiRe0P6reEkCnPBagGTHNNMsfHlFE=w609-h812-no?authuser=0"/>
          <p:cNvPicPr>
            <a:picLocks noChangeAspect="1" noChangeArrowheads="1"/>
          </p:cNvPicPr>
          <p:nvPr/>
        </p:nvPicPr>
        <p:blipFill>
          <a:blip r:embed="rId3"/>
          <a:srcRect t="17455" b="27229"/>
          <a:stretch>
            <a:fillRect/>
          </a:stretch>
        </p:blipFill>
        <p:spPr bwMode="auto">
          <a:xfrm>
            <a:off x="285720" y="928670"/>
            <a:ext cx="3107535" cy="2291895"/>
          </a:xfrm>
          <a:prstGeom prst="rect">
            <a:avLst/>
          </a:prstGeom>
          <a:noFill/>
        </p:spPr>
      </p:pic>
      <p:pic>
        <p:nvPicPr>
          <p:cNvPr id="6" name="Picture 2" descr="https://lh3.googleusercontent.com/IP28JjLGkXcfWlpncmK5wR6F33ggYPSxHqXwyM9H-CkLm0w8bq8V9DgmeeCT_oonPYI1TyCCxLtY9H7mYoTtTCHdJ84L0uvFUYPHS7IddalkrWCvSb0gjNi9WS1KYZOft5m33j7JFytkJUfVHDgX8koZZVSmgMHpmdHfjKI7RM0-5Z2HLfeiBV5ufM5hm9dDur-GUSVWA_iDltSNG-Os_dnvBFs_92GZgXoZnPBpRWX5Npo-vFxFfbXCHMGjJhq6rAbOYyRbXZGphM9P3TYf6XTdlB1V2qIZrFXfJhaW9m_Z_qXy9Os5korpU-NmQS8XrqdGthLQEBPoNg4Qg6WbwsVmj9IoZa6PR-PclBTWG-YQPBSpeyk4UHSUjSZRWdyQ_V-w6GlWEmDKdJpIrLN-McqGdZeGnEqcBnG-BcZj7ECgUi-LRaofBbBY6THE1zuDcwv19041xpW-sL80zmNmGXKfmamMPO7RxmA6OaR-vB5VVq2JTOf8Ue8gYFcbTcyEecU2YW4fEqauP7oXRcdl4zMPB4Y7oZEqMhVLW8zZ-GK2Zbz3PL-uZWQhGd8PVwy9mRE-jOqVGOqX0xH2X2Q7NMAltXRs1EGmKlb8-bfFu8J1JKHutYGkkoM8TJfryaeR1McJ1Tz7NfNdSK0PvZa8ZDI0L5fZ0uXo6ZP6WDfLODI3fRd57mrVLDYVqnNYMgFk7jLXGt8hK5Phm07h5E-jBZs=w1083-h812-no?authuser=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1285860"/>
            <a:ext cx="3511397" cy="2632737"/>
          </a:xfrm>
          <a:prstGeom prst="rect">
            <a:avLst/>
          </a:prstGeom>
          <a:noFill/>
        </p:spPr>
      </p:pic>
      <p:pic>
        <p:nvPicPr>
          <p:cNvPr id="7" name="Picture 2" descr="https://lh3.googleusercontent.com/4frQew2GYl0lmNK5eD2TuxcU1L4PZap3hx-zd2ZOuIwEEl0wFh-DGDTi8ahjWlSZrc4WJ-jd81RIChuutLUH5oSwMQOYCz05lslWu9SYirRZMB3kH7kgkVCkF8hKWPZYFssaYADdwy_dpRsbl91axSbE3ILUZSCW5_r6sUc5pw-0H2udd4g78A-GW9kyR_O_eIdpieCjYaLrjDbdn0ajYXuYQRmiAxDXpmJ81kVUO1pEClQ3gqbVAE4jY9-RCbMscUUtIZKiS-mCnQEjnol6lRNY1XSQM-yGeBh_ldka5mKGgmMfceiAW-bAMSX7biW_-lfVUQfVuUX_-tRFnGJgMCuwEsUvrY-5FlGxoiyuPIA40Y80WdPEEeZ8p3boCYu8AEC6CFW9Mb0w_bU5OpAhHRoqXU1S3cQZTZGGLcH8huV3QUtuqg9EBS4s0ouRwpG7iwatr9nou2AkW_W0iI34wbYdq1Zstucj0jcRstwBSRjM-8EFfZvy_bgSH8o_FTe5WOLTKacWTnlm9XloD7noj4Iu3tQmzTVaTUn9cNC5lODZMfGo3xBHZZJwAFY8X-_cOuujBMjT7EkbCAgj7FNvp_s_MT4xj6zubzhXQ-9uTdekpAXDGRsUtCCqoIMxoDo0ZcD3u1VczvUNxqRC9IPsK2cuRu24UjQQRDtWL_8tnGrlWO_ox3CyiJd19wYt3R2i26Mx3UQrfASjA5_rhXqneWg=w458-h812-no?authuser=0"/>
          <p:cNvPicPr>
            <a:picLocks noChangeAspect="1" noChangeArrowheads="1"/>
          </p:cNvPicPr>
          <p:nvPr/>
        </p:nvPicPr>
        <p:blipFill>
          <a:blip r:embed="rId5"/>
          <a:srcRect t="12567" b="12567"/>
          <a:stretch>
            <a:fillRect/>
          </a:stretch>
        </p:blipFill>
        <p:spPr bwMode="auto">
          <a:xfrm>
            <a:off x="1428728" y="2928934"/>
            <a:ext cx="2786082" cy="3705992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" y="466725"/>
            <a:ext cx="78867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l"/>
            <a:r>
              <a:rPr lang="uk-UA" sz="4000" dirty="0" smtClean="0"/>
              <a:t>Громадянська освіта - </a:t>
            </a:r>
            <a:endParaRPr lang="ru-RU" sz="4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928670"/>
            <a:ext cx="8229600" cy="142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00306"/>
            <a:ext cx="537107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4357694"/>
            <a:ext cx="5202240" cy="216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072066" y="357166"/>
            <a:ext cx="3685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https://www.citizen.in.ua/cabinet-ua</a:t>
            </a:r>
            <a:endParaRPr lang="ru-RU" dirty="0"/>
          </a:p>
        </p:txBody>
      </p:sp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42852"/>
            <a:ext cx="6958590" cy="156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52"/>
            <a:ext cx="2192771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42844" y="1643050"/>
            <a:ext cx="2443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https://www.canva.com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6608" y="5072074"/>
            <a:ext cx="6842744" cy="157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571876"/>
            <a:ext cx="7073066" cy="150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480" y="1928802"/>
            <a:ext cx="7215238" cy="152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14290"/>
            <a:ext cx="3857652" cy="164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928802"/>
            <a:ext cx="7108818" cy="153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500438"/>
            <a:ext cx="7010392" cy="151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5143512"/>
            <a:ext cx="7072330" cy="155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2852"/>
            <a:ext cx="2192771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14291"/>
            <a:ext cx="6500858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500174"/>
            <a:ext cx="6045209" cy="263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4104640"/>
            <a:ext cx="6945328" cy="253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85728"/>
            <a:ext cx="1943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Робочі кабінети на моєму </a:t>
            </a:r>
            <a:r>
              <a:rPr lang="uk-UA" dirty="0" err="1" smtClean="0"/>
              <a:t>блозі</a:t>
            </a:r>
            <a:r>
              <a:rPr lang="uk-UA" dirty="0" smtClean="0"/>
              <a:t> </a:t>
            </a:r>
            <a:br>
              <a:rPr lang="uk-UA" dirty="0" smtClean="0"/>
            </a:br>
            <a:r>
              <a:rPr lang="en-US" dirty="0" smtClean="0"/>
              <a:t> </a:t>
            </a:r>
            <a:r>
              <a:rPr lang="en-US" sz="3100" dirty="0" smtClean="0">
                <a:solidFill>
                  <a:schemeClr val="bg1"/>
                </a:solidFill>
                <a:hlinkClick r:id="rId2"/>
              </a:rPr>
              <a:t>https://perira1979.blogspot.com</a:t>
            </a:r>
            <a:r>
              <a:rPr lang="uk-UA" sz="3100" dirty="0" smtClean="0">
                <a:solidFill>
                  <a:schemeClr val="bg1"/>
                </a:solidFill>
              </a:rPr>
              <a:t> </a:t>
            </a:r>
            <a:endParaRPr lang="ru-RU" sz="31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91782" y="1285860"/>
            <a:ext cx="324885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5143" y="1285860"/>
            <a:ext cx="3047850" cy="507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" y="461963"/>
            <a:ext cx="79152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user\Рабочий стол\STORE N GO (F)\IMG_02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7025" y="188913"/>
            <a:ext cx="4773613" cy="636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1628775"/>
            <a:ext cx="3743325" cy="4968875"/>
          </a:xfrm>
        </p:spPr>
        <p:txBody>
          <a:bodyPr>
            <a:normAutofit/>
          </a:bodyPr>
          <a:lstStyle/>
          <a:p>
            <a:pPr marR="0" algn="ctr"/>
            <a:endParaRPr lang="ru-RU" sz="3600" b="1" dirty="0" smtClean="0">
              <a:solidFill>
                <a:srgbClr val="F2F2F2"/>
              </a:solidFill>
            </a:endParaRPr>
          </a:p>
          <a:p>
            <a:pPr marR="0" algn="ctr"/>
            <a:endParaRPr lang="ru-RU" sz="3600" b="1" dirty="0" smtClean="0">
              <a:solidFill>
                <a:srgbClr val="F2F2F2"/>
              </a:solidFill>
            </a:endParaRPr>
          </a:p>
          <a:p>
            <a:pPr marR="0" algn="ctr"/>
            <a:r>
              <a:rPr lang="ru-RU" sz="3600" b="1" dirty="0" smtClean="0">
                <a:solidFill>
                  <a:srgbClr val="F2F2F2"/>
                </a:solidFill>
              </a:rPr>
              <a:t>Перша </a:t>
            </a:r>
            <a:r>
              <a:rPr lang="ru-RU" sz="3600" b="1" dirty="0" err="1" smtClean="0">
                <a:solidFill>
                  <a:srgbClr val="F2F2F2"/>
                </a:solidFill>
              </a:rPr>
              <a:t>згадка</a:t>
            </a:r>
            <a:r>
              <a:rPr lang="ru-RU" sz="3600" b="1" dirty="0" smtClean="0">
                <a:solidFill>
                  <a:srgbClr val="F2F2F2"/>
                </a:solidFill>
              </a:rPr>
              <a:t> </a:t>
            </a:r>
          </a:p>
          <a:p>
            <a:pPr marR="0" algn="ctr"/>
            <a:r>
              <a:rPr lang="ru-RU" sz="3600" b="1" dirty="0" smtClean="0">
                <a:solidFill>
                  <a:srgbClr val="F2F2F2"/>
                </a:solidFill>
              </a:rPr>
              <a:t>про село </a:t>
            </a:r>
          </a:p>
          <a:p>
            <a:pPr marR="0" algn="ctr"/>
            <a:r>
              <a:rPr lang="ru-RU" sz="3600" b="1" dirty="0" err="1" smtClean="0">
                <a:solidFill>
                  <a:srgbClr val="F2F2F2"/>
                </a:solidFill>
              </a:rPr>
              <a:t>датується</a:t>
            </a:r>
            <a:r>
              <a:rPr lang="ru-RU" sz="3600" b="1" dirty="0" smtClean="0">
                <a:solidFill>
                  <a:srgbClr val="F2F2F2"/>
                </a:solidFill>
              </a:rPr>
              <a:t> </a:t>
            </a:r>
          </a:p>
          <a:p>
            <a:pPr marR="0" algn="ctr"/>
            <a:r>
              <a:rPr lang="ru-RU" sz="3600" b="1" dirty="0" smtClean="0">
                <a:solidFill>
                  <a:srgbClr val="F2F2F2"/>
                </a:solidFill>
              </a:rPr>
              <a:t>1561 роком.</a:t>
            </a:r>
          </a:p>
          <a:p>
            <a:pPr marR="0" algn="ctr"/>
            <a:r>
              <a:rPr lang="uk-UA" sz="3600" dirty="0" smtClean="0"/>
              <a:t> </a:t>
            </a:r>
            <a:endParaRPr lang="ru-RU" sz="3600" dirty="0" smtClean="0"/>
          </a:p>
          <a:p>
            <a:pPr marR="0"/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57158" y="500042"/>
            <a:ext cx="8429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err="1" smtClean="0"/>
              <a:t>“</a:t>
            </a:r>
            <a:r>
              <a:rPr lang="uk-UA" sz="4000" b="1" dirty="0" err="1" smtClean="0"/>
              <a:t>Звичайні”</a:t>
            </a:r>
            <a:r>
              <a:rPr lang="uk-UA" sz="4000" b="1" dirty="0" smtClean="0"/>
              <a:t>  </a:t>
            </a:r>
            <a:r>
              <a:rPr lang="uk-UA" sz="4000" b="1" dirty="0" smtClean="0">
                <a:solidFill>
                  <a:schemeClr val="bg1"/>
                </a:solidFill>
              </a:rPr>
              <a:t>слайди, що містять</a:t>
            </a:r>
          </a:p>
          <a:p>
            <a:r>
              <a:rPr lang="uk-UA" sz="4000" b="1" dirty="0" smtClean="0">
                <a:solidFill>
                  <a:schemeClr val="bg1"/>
                </a:solidFill>
              </a:rPr>
              <a:t>                                ілюстрацію і текст 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uk-UA" dirty="0" smtClean="0"/>
              <a:t>Портрети</a:t>
            </a:r>
            <a:endParaRPr lang="ru-RU" dirty="0"/>
          </a:p>
        </p:txBody>
      </p:sp>
      <p:pic>
        <p:nvPicPr>
          <p:cNvPr id="40962" name="Picture 2" descr="C:\Users\111\Desktop\Новая папка\0074.jpg"/>
          <p:cNvPicPr>
            <a:picLocks noChangeAspect="1" noChangeArrowheads="1"/>
          </p:cNvPicPr>
          <p:nvPr/>
        </p:nvPicPr>
        <p:blipFill>
          <a:blip r:embed="rId2"/>
          <a:srcRect t="14173" r="60630"/>
          <a:stretch>
            <a:fillRect/>
          </a:stretch>
        </p:blipFill>
        <p:spPr bwMode="auto">
          <a:xfrm>
            <a:off x="0" y="1134553"/>
            <a:ext cx="3500430" cy="5723447"/>
          </a:xfrm>
          <a:prstGeom prst="rect">
            <a:avLst/>
          </a:prstGeom>
          <a:noFill/>
        </p:spPr>
      </p:pic>
      <p:pic>
        <p:nvPicPr>
          <p:cNvPr id="40963" name="Picture 3" descr="C:\Users\111\Desktop\Новая папка\0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857364"/>
            <a:ext cx="5238786" cy="392909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Документи</a:t>
            </a:r>
            <a:endParaRPr lang="ru-RU" dirty="0"/>
          </a:p>
        </p:txBody>
      </p:sp>
      <p:pic>
        <p:nvPicPr>
          <p:cNvPr id="50178" name="Picture 2" descr="https://lh3.googleusercontent.com/w_XjLeOl3qfxDyYZ4Wv6TJnHudE9xEYeX4Uh7YJ4JgLbuhZjTaQh9AYAXXEG34ecTM9xjn48TCpX933fBc5Qy2yq4l37qkHaAcBgvQZBI0_7hPoKoQHl3P2w2EpiiqrJBH0Ka583FGrdbkd6F-tWQSJIylkyStz9fYy2EvVtWZouTuVW15s9fsXnNnNTkKKAQGzPFPb-Thhb0-EG2Psspq1Q1U0ETESuzy62FF8gJkRLAn73ddqYGinIMM3arer1ZDPER0_4SLa1h01tLXGBRpCGiidQ-VYMBaE0q8iWA3RSDNJIMrVeHO4_BDig2mhLTQPUdwkqSXstXR-vW3BArf4GNfCc2bENIyVgZJbbeaJFVzHU4ig1wYJVr1VHQJYUyWSc4_BvPauxEyuQj7og7GPAJ0NIoavJJUd4YsVSYCUJYjEQTnzCBN7HFjXKcn8ZFXiFxk-oRahDqrc4AaWJWzF0Sn4bIQSTKOSnvdcnfy2HJdl22_RO4--HAOdIMRRP45y3KofZiYBhyefZalpjGnqmPCNaxcGTP9XBaBgkHuHzrXIQanvFnrSqWsx9p8e3t_CMg3ipeNGT1lCjKx8oBoU32dt7gkskN1n1T2lmMWQzrJbApvCsXkaxtt7AG-d2JvlW47FaY0VlJXUNXRf5oKX8xiMDQpwe002CpFMPrmS6m-KsdlDej7t8iX8WmkTvQw97x_tkajG3xbOboOBEEBU=w609-h812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357298"/>
            <a:ext cx="3750494" cy="5000660"/>
          </a:xfrm>
          <a:prstGeom prst="rect">
            <a:avLst/>
          </a:prstGeom>
          <a:noFill/>
        </p:spPr>
      </p:pic>
      <p:pic>
        <p:nvPicPr>
          <p:cNvPr id="50180" name="Picture 4" descr="https://lh3.googleusercontent.com/W8GQCmeJEMZYerqGHmisT6CiSYf6eMonSSyR-1TH65LgVFvS2meSRJiorzjljmcfpK6JOr5dWaSrfqkmj6N0SD9k46sZId5YczRiPpzOfLs1mIBcq6sJN5vk_G3m7w9N4-wUHGOVyHEN1lZBNhqwLCrfQtzRacYXDjfhT7DDOqw7ieIvMoF7mM5QcUMhI3RTPDo6tgAaHxMFrrQ9DrNISklOBG-NBGNJ7PhCwUIjkvFfw2JddBCar_LgoJUN2TuGOkjRe2T9gfBhPiJVrlLXUcHJBd3OyaikOfql592407s7xI69xOi48Mst15JdNH-BT8H4DmO1hUcLNvA-MG11Ht3Mra9AlbJPzLGhtRaAPfVcDlgKEGeMXyW2lfJAgdN2kkOxaX3Gnho5CIKlbk_LZyQ9Y-X0t0zyxeU90j5mPckyCYY6F8H347YwZwxY5yMotOqVBx6zi9Ll-66EKvI72bsI0YrMbidrz7Wq24al3p3xEcWdvzN__dDtRtW1AYSJO18y8L3a9d8wnRiprfdMHSyOhCJ2K2RVId1n1Ox3hMW0oMrnrLkDT3KZTM1rwc3vQtP_ANr_jYwcsRrlYB7VRMoCCSkrqzT7jGVwgzOETrYsKwDdoWbehT6Jxc4qCVNPisWoG6YAi9CkdvErNGOcjjvsBfBJVfXoMEy2LlHiwk4UGWEO6xZM1DWeyCQCsZ-PBCNmV7qsJ0yBlNvK86dooDw=w1083-h812-no?authuser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4242624" y="2043864"/>
            <a:ext cx="4916491" cy="368623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Карикатури</a:t>
            </a:r>
            <a:endParaRPr lang="ru-RU" dirty="0"/>
          </a:p>
        </p:txBody>
      </p:sp>
      <p:pic>
        <p:nvPicPr>
          <p:cNvPr id="33793" name="Picture 1" descr="C:\Users\111\Desktop\Новая папка\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36156"/>
            <a:ext cx="4429124" cy="3321843"/>
          </a:xfrm>
          <a:prstGeom prst="rect">
            <a:avLst/>
          </a:prstGeom>
          <a:noFill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071546"/>
            <a:ext cx="457203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Демонстрація завдань під час уроків</a:t>
            </a:r>
            <a:endParaRPr lang="ru-RU" dirty="0"/>
          </a:p>
        </p:txBody>
      </p:sp>
      <p:pic>
        <p:nvPicPr>
          <p:cNvPr id="43010" name="Picture 2" descr="https://lh3.googleusercontent.com/IHjDgYw8LMsmwxpJScRHE65s505ZTBqAlzcC4EPJh7E9_ytx7PtPQtIX2nxiVdZI-kY0pF8_LahjE2hip43p5cmjmAFqfnkaKT9GlgfuRKQEH1rFO1n9R7FqR7WT_cFG-MOdKPd9UQ2i62RbfGdXXWTY3mfCR2uyPH7zFbc3S1bWGfX6hk4QEdxpUaVw7zIif9LV-7QKyKhBkjQHLEtmKYlMCsUywDDjpifZqX3T6wU6YEy2CXVRJNqcgFQrrzReAta7wjPx1t6IoBVmHyrlB6C0QSTBgsBm0Fk71SMYeJpHQazD8MrrqdGOFhEdavDSydeq-pW4rK7S8I3yPq6Jr6k1_9vwt5KRA00zpZ1pUZQs1bCo07q7t39hRRQlz4bB_zC6EJ0epoCPx0Jy8lokI9Vkl7Lsz88zobbfkWOK52N7BUNK6TV3rvt9TXS3Cqzhx8e0U6qVHfETXZOc9fcnzdx73gnTDffa-pK_RKeU0Tyx7llzO3HJIGeecbl_MDepRhK0xuwViiJJrXEelqPBV6xk_9x6ZIS_qfFebb_7EPpRAmxu_5waX4Q8T-Ls2HrPdD2cEmyS5G5qHq3_SyUrO_UwONcTrkv5vZCz0AiL5ttzOjG0NO63hM53IZvlrqNHOgRjMoy8iW65FaGbn-Fvk_HX84pegPU9zZo1fg7yWLbKlp9cxe8iZFjT4zEpe041dQwVM87UwNI11D2i1yALnJQ=w1083-h812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4559301" cy="3418424"/>
          </a:xfrm>
          <a:prstGeom prst="rect">
            <a:avLst/>
          </a:prstGeom>
          <a:noFill/>
        </p:spPr>
      </p:pic>
      <p:pic>
        <p:nvPicPr>
          <p:cNvPr id="5" name="Picture 2" descr="https://lh3.googleusercontent.com/VyH3JRKZKxgOIQTtfOKpGY4VqHsmN1thiO67JPPW-ymL731fPR3mqr-LSizcoJS96_3IAf-Lam4uh_msfXMLMyeXpBaC4klU1LoHUnojLupot2w86MjHa9Vmi7BlSLOwHv-29OKIFrX1dvnIll2yf-84ILR0h5VKbSw8ATp_UhxUNLFw7L3KPGU1Ua9JIaOguNqw6x1RzxZyZd16I9r9bNIjDMdv-O0Bue-64B0xyawOl5VD6Hkvgb-Oy7pmONyzR47zXLXnmxFICr50gy2W-HXcH7zDKPv2Mm0kJ1POcB8h9ImIRGC2MrcMCuyB-t4cCE_5X1TlfSPGwEl8DYeZEUQ6DxqohNq0KP4BYCOh01Ph048iOrs3hc2XEj05tV8J-Oe0f6P5JRTcoXpAwwsap1fh9n_dsoMpmOVG--AgExRYfzNOVV8h8wjwukBsAjQ3Qe6M2iGwxUtzh9guFapjQM64Gpk_c7Pm1iBpFdN11xRTC0bU0QFOHSo49hU0mnloyUAK0W0JGbS4m1YyIRH35sTQr0_lb_rXwWsda_BJpizM1Dbcmvgra3fDwfIAM2RhNOeRPkowI_6irFRkHo36H_HB7pfDjvFE2WQ3M-qIo8eD5tNVVFUPhkVBZvoSU0cgYWOpwzxw8AgWkgQE7CLjukMgS0ekBIKywgmiTOLLUtpwmE5c0xIveTMxTANbYg_H-gC21kkno4013g9kfVJi-fI=w1083-h812-no?authuser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500438"/>
            <a:ext cx="4026449" cy="3018907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552</TotalTime>
  <Words>198</Words>
  <PresentationFormat>Экран (4:3)</PresentationFormat>
  <Paragraphs>56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ІКТ на уроках історії, правознавства та громадянської освіти                   в КЗ “Локницька ЗОШ І-ІІІ ступенів”</vt:lpstr>
      <vt:lpstr>Учні хочуть нового, сучасного, а ми не повинні відставати, щоб бути УЧИТЕЛЯМИ… </vt:lpstr>
      <vt:lpstr>Слайд 3</vt:lpstr>
      <vt:lpstr>Слайд 4</vt:lpstr>
      <vt:lpstr>Слайд 5</vt:lpstr>
      <vt:lpstr>Портрети</vt:lpstr>
      <vt:lpstr>Документи</vt:lpstr>
      <vt:lpstr>Карикатури</vt:lpstr>
      <vt:lpstr>Демонстрація завдань під час уроків</vt:lpstr>
      <vt:lpstr>КРОСВОРД</vt:lpstr>
      <vt:lpstr>Ребуси</vt:lpstr>
      <vt:lpstr>Діаграми. Графіки.</vt:lpstr>
      <vt:lpstr>Екскурсії</vt:lpstr>
      <vt:lpstr>Карти (мапи). Картосхеми</vt:lpstr>
      <vt:lpstr>Ментальні карти/інтелект-карти</vt:lpstr>
      <vt:lpstr>QR-коди</vt:lpstr>
      <vt:lpstr>Тести</vt:lpstr>
      <vt:lpstr>Хмари слів</vt:lpstr>
      <vt:lpstr>Слайд 19</vt:lpstr>
      <vt:lpstr>Розташуйте на стрічці часу</vt:lpstr>
      <vt:lpstr>Слайд 21</vt:lpstr>
      <vt:lpstr>Поєднайте терміни та визначення</vt:lpstr>
      <vt:lpstr>Слайд 23</vt:lpstr>
      <vt:lpstr>Слайд 24</vt:lpstr>
      <vt:lpstr>Під час фізкультхвилинок</vt:lpstr>
      <vt:lpstr>Фішбоун. Гронування.  Кластер</vt:lpstr>
      <vt:lpstr>Аудіо- та відеоматеріали</vt:lpstr>
      <vt:lpstr>Ігри. Вікторини</vt:lpstr>
      <vt:lpstr>Супровід позакласних заходів</vt:lpstr>
      <vt:lpstr>Громадянська освіта - </vt:lpstr>
      <vt:lpstr>Слайд 31</vt:lpstr>
      <vt:lpstr>Слайд 32</vt:lpstr>
      <vt:lpstr>Слайд 33</vt:lpstr>
      <vt:lpstr>Робочі кабінети на моєму блозі   https://perira1979.blogspot.com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</dc:creator>
  <cp:lastModifiedBy>Пользователь Windows</cp:lastModifiedBy>
  <cp:revision>56</cp:revision>
  <dcterms:created xsi:type="dcterms:W3CDTF">2021-04-14T13:38:58Z</dcterms:created>
  <dcterms:modified xsi:type="dcterms:W3CDTF">2021-04-15T09:03:24Z</dcterms:modified>
</cp:coreProperties>
</file>