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 snapToGrid="0">
      <p:cViewPr varScale="1">
        <p:scale>
          <a:sx n="72" d="100"/>
          <a:sy n="72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65459-DC7C-4A45-BBD8-C68C633FB4CF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03888-5FF5-439C-AD3F-E6D5D0C466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230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3888-5FF5-439C-AD3F-E6D5D0C4665B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708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8770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49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519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692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236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9146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8515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958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8592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4091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747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094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788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8056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2972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8787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FBA5C-638D-4224-BC9D-2B33B935788E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965347-3E76-4C8C-9961-F97C66850C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361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18" name="chimes.wav"/>
          </p:stSnd>
        </p:sndAc>
      </p:transition>
    </mc:Choice>
    <mc:Fallback>
      <p:transition spd="slow">
        <p:fade/>
        <p:sndAc>
          <p:stSnd>
            <p:snd r:embed="rId18" name="chimes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121" y="148562"/>
            <a:ext cx="1073802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11466" cy="1320800"/>
          </a:xfrm>
        </p:spPr>
        <p:txBody>
          <a:bodyPr/>
          <a:lstStyle/>
          <a:p>
            <a:r>
              <a:rPr lang="uk-UA" dirty="0" err="1" smtClean="0">
                <a:solidFill>
                  <a:schemeClr val="tx2"/>
                </a:solidFill>
              </a:rPr>
              <a:t>Зарічненський</a:t>
            </a:r>
            <a:r>
              <a:rPr lang="uk-UA" dirty="0" smtClean="0">
                <a:solidFill>
                  <a:schemeClr val="tx2"/>
                </a:solidFill>
              </a:rPr>
              <a:t>  ЗДО «Струмочок»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125789"/>
            <a:ext cx="9274002" cy="3880773"/>
          </a:xfrm>
        </p:spPr>
        <p:txBody>
          <a:bodyPr>
            <a:normAutofit/>
          </a:bodyPr>
          <a:lstStyle/>
          <a:p>
            <a:r>
              <a:rPr lang="uk-UA" sz="4800" i="1" dirty="0" smtClean="0">
                <a:solidFill>
                  <a:schemeClr val="bg1"/>
                </a:solidFill>
              </a:rPr>
              <a:t>Формування національної гідності та самосвідомості дітей дошкільного віку</a:t>
            </a:r>
            <a:endParaRPr lang="uk-UA" sz="4800" i="1" dirty="0">
              <a:solidFill>
                <a:schemeClr val="bg1"/>
              </a:solidFill>
            </a:endParaRPr>
          </a:p>
          <a:p>
            <a:r>
              <a:rPr lang="uk-UA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</a:t>
            </a:r>
            <a:r>
              <a:rPr lang="uk-UA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Петровець</a:t>
            </a:r>
            <a:r>
              <a:rPr lang="uk-UA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Григорівна</a:t>
            </a:r>
            <a:endParaRPr lang="uk-UA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155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76805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52425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набуття молодим поколінням соціального досвіду, успадкування духовних надбань українського народу, формування 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 громадянина України, розвиненої духовності, моральної, художньо-естетичної, правової, трудової, екологічної культури, культури міжнаціональних взаємин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8" y="2645203"/>
            <a:ext cx="11288681" cy="40067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84884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4" y="0"/>
            <a:ext cx="6899562" cy="5469774"/>
          </a:xfrm>
        </p:spPr>
        <p:txBody>
          <a:bodyPr>
            <a:no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Завдання: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культурного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солдата як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героя;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взаємозв’язку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свободою, правами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толерантного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гуманістичної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працелюбності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бережного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387265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57300"/>
            <a:ext cx="8928100" cy="5497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1028699"/>
            <a:ext cx="12592050" cy="57257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44" y="83907"/>
            <a:ext cx="9059795" cy="595745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 ефективної реалізації завдань національно-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розвивального середовища (природного, соціального, предметно-культурного);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-належне програмно-методичне забезпечення;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-інтегрування в освітньому процесі різних форм роботи з дітьми, методів, засобів педагогічного впливу, видів дитячої діяльності;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-систематичність роботи;</a:t>
            </a:r>
            <a:b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68187"/>
            <a:ext cx="7469139" cy="675322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родинами вихованців</a:t>
            </a:r>
            <a:endParaRPr lang="uk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19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33" y="0"/>
            <a:ext cx="10810855" cy="6223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 форми,  методи,  </a:t>
            </a:r>
            <a:r>
              <a:rPr lang="uk-UA" b="1" i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  роботи </a:t>
            </a:r>
            <a:r>
              <a:rPr lang="uk-UA" b="1" i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3" y="774700"/>
            <a:ext cx="11087100" cy="58832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5858" y="774700"/>
            <a:ext cx="4556125" cy="6083300"/>
          </a:xfrm>
        </p:spPr>
        <p:txBody>
          <a:bodyPr>
            <a:normAutofit fontScale="25000" lnSpcReduction="20000"/>
          </a:bodyPr>
          <a:lstStyle/>
          <a:p>
            <a:r>
              <a:rPr lang="uk-UA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дітьми:</a:t>
            </a:r>
            <a:endParaRPr lang="ru-RU" sz="5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uk-UA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                                                        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ігри, 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праця,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виставки,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тижні</a:t>
            </a:r>
            <a:r>
              <a:rPr lang="uk-UA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знань за певною темою,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 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художня діяльність</a:t>
            </a:r>
            <a:r>
              <a:rPr lang="uk-UA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творами мистецтва,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 музеїв,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з цікавими людьми,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свята, розваги, тематичні вечори;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розповіді,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 та інсценування художніх творів,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 ілюстрацій, альбомів</a:t>
            </a:r>
            <a:r>
              <a:rPr lang="uk-UA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ігрових ситуацій 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indent="-299291">
              <a:buFont typeface="Arial" panose="020B0604020202020204" pitchFamily="34" charset="0"/>
              <a:buChar char="•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розв’язання проблемних ситуацій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030748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99" y="419100"/>
            <a:ext cx="12201524" cy="6140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101600"/>
            <a:ext cx="9070802" cy="901700"/>
          </a:xfrm>
        </p:spPr>
        <p:txBody>
          <a:bodyPr>
            <a:noAutofit/>
          </a:bodyPr>
          <a:lstStyle/>
          <a:p>
            <a:pPr lvl="0" defTabSz="957727">
              <a:spcBef>
                <a:spcPts val="0"/>
              </a:spcBef>
            </a:pP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родинами: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загальні, групові батьківські збори,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покази роботи з дітьми,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 відкритих дверей,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семінари-практикуми,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 з педагогічним  змістом,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тренінги,</a:t>
            </a:r>
            <a:b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мости,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анкетування, тестування,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  заходи (свята, розваги, театралізовані дійства, виставки творчих робіт, зустрічі з цікавими людьми),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 куточки,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ширми,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папки-пересувки,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фотовиставки,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відеофрагменти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різноманітних видів діяльності дітей,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виставки дитячих робіт,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передачі по радіомовленню.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  дітей,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родинних дерев,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акції  (« Збережи </a:t>
            </a:r>
            <a:r>
              <a:rPr lang="uk-UA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ять свого народу»,  «Посади дерево», « Подарунок воїнам АТО»)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6600" y="5156200"/>
            <a:ext cx="5997402" cy="1701800"/>
          </a:xfrm>
        </p:spPr>
        <p:txBody>
          <a:bodyPr/>
          <a:lstStyle/>
          <a:p>
            <a:pPr marL="0" lvl="0" indent="0" defTabSz="957727">
              <a:spcBef>
                <a:spcPts val="0"/>
              </a:spcBef>
              <a:buClrTx/>
              <a:buSzTx/>
              <a:buNone/>
            </a:pPr>
            <a:r>
              <a:rPr lang="uk-UA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uk-UA" sz="1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</a:t>
            </a:r>
            <a:r>
              <a:rPr lang="uk-UA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національно-</a:t>
            </a:r>
            <a:r>
              <a:rPr lang="ru-RU" sz="1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291" lvl="0" indent="-299291" defTabSz="957727"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сім'ю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родину,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родовід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99291" lvl="0" indent="-299291" defTabSz="957727"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явищами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99291" lvl="0" indent="-299291" defTabSz="957727"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99291" lvl="0" indent="-299291" defTabSz="957727"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традиціями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культурою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народу;</a:t>
            </a:r>
          </a:p>
          <a:p>
            <a:pPr marL="299291" lvl="0" indent="-299291" defTabSz="957727"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91228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" y="0"/>
            <a:ext cx="5829300" cy="4086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402" y="185040"/>
            <a:ext cx="5791200" cy="39011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850900"/>
          </a:xfrm>
        </p:spPr>
        <p:txBody>
          <a:bodyPr/>
          <a:lstStyle/>
          <a:p>
            <a:r>
              <a:rPr lang="uk-UA" dirty="0" smtClean="0"/>
              <a:t>              </a:t>
            </a:r>
            <a:r>
              <a:rPr lang="uk-UA" i="1" dirty="0" smtClean="0">
                <a:solidFill>
                  <a:schemeClr val="tx2"/>
                </a:solidFill>
              </a:rPr>
              <a:t>Розвивальне середовище</a:t>
            </a:r>
            <a:endParaRPr lang="uk-UA" i="1" dirty="0"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44" y="3379634"/>
            <a:ext cx="5227858" cy="3478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247">
            <a:off x="785875" y="2735123"/>
            <a:ext cx="6459954" cy="47673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BottomDown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47716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" y="0"/>
            <a:ext cx="1236709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" y="-730542"/>
            <a:ext cx="5125243" cy="3843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02" y="-311489"/>
            <a:ext cx="5384800" cy="3843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63" y="3241555"/>
            <a:ext cx="5125243" cy="3907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727" y="2695236"/>
            <a:ext cx="8522850" cy="4754259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98622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608" y="-117868"/>
            <a:ext cx="11112589" cy="83658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з національно-патріотичного </a:t>
            </a:r>
            <a:r>
              <a:rPr lang="uk-UA" b="1" i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b="1" i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1" y="3828516"/>
            <a:ext cx="5175249" cy="3622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" y="3808328"/>
            <a:ext cx="4298911" cy="36748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29" y="573201"/>
            <a:ext cx="4802401" cy="32149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734"/>
            <a:ext cx="5178741" cy="3812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46" y="3865056"/>
            <a:ext cx="3696511" cy="3274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46" y="573201"/>
            <a:ext cx="3696511" cy="3952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79479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/>
          <a:lstStyle/>
          <a:p>
            <a:r>
              <a:rPr lang="uk-UA" i="1" dirty="0">
                <a:solidFill>
                  <a:srgbClr val="FF0000"/>
                </a:solidFill>
              </a:rPr>
              <a:t>ТЕМАТИЧНІ СВЯТА ТА РОЗВАГИ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" y="609599"/>
            <a:ext cx="5816980" cy="3881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73" y="609599"/>
            <a:ext cx="6006927" cy="33184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" y="3834913"/>
            <a:ext cx="5857912" cy="30230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72" y="3834913"/>
            <a:ext cx="6006927" cy="3023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5040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себе: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народилася 2 вересня 1970 р.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с.Любинь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Зарічненського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Рівненської області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649415"/>
            <a:ext cx="6497189" cy="3391947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Освіта:</a:t>
            </a:r>
          </a:p>
          <a:p>
            <a:r>
              <a:rPr lang="uk-UA" dirty="0" smtClean="0"/>
              <a:t>Повна вища за спеціальністю «Викладач</a:t>
            </a:r>
          </a:p>
          <a:p>
            <a:r>
              <a:rPr lang="uk-UA" dirty="0" smtClean="0"/>
              <a:t> дошкільної педагогіки і психології,</a:t>
            </a:r>
          </a:p>
          <a:p>
            <a:r>
              <a:rPr lang="uk-UA" dirty="0"/>
              <a:t>в</a:t>
            </a:r>
            <a:r>
              <a:rPr lang="uk-UA" dirty="0" smtClean="0"/>
              <a:t>ихователь»</a:t>
            </a:r>
          </a:p>
          <a:p>
            <a:r>
              <a:rPr lang="uk-UA" dirty="0" smtClean="0"/>
              <a:t>Педагогічний стаж: 24 роки 2 міс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94" y="0"/>
            <a:ext cx="385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17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7253" cy="42484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1058" y="1260071"/>
            <a:ext cx="6512718" cy="45757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6" y="3425565"/>
            <a:ext cx="5637741" cy="34324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78167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6980" cy="4052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02" y="0"/>
            <a:ext cx="6042198" cy="4052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4136"/>
            <a:ext cx="5816980" cy="3268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02" y="3424136"/>
            <a:ext cx="6042198" cy="3268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9563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9003" y="0"/>
            <a:ext cx="6988002" cy="97155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Козацькому роду нема переводу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8" y="885825"/>
            <a:ext cx="12017992" cy="5972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3090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3086100"/>
            <a:ext cx="46863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572874" cy="1085850"/>
          </a:xfrm>
        </p:spPr>
        <p:txBody>
          <a:bodyPr/>
          <a:lstStyle/>
          <a:p>
            <a:r>
              <a:rPr lang="uk-UA" dirty="0" smtClean="0"/>
              <a:t>День вишиванки та української хустки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914400"/>
            <a:ext cx="485775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3600450"/>
            <a:ext cx="4786313" cy="3171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" y="627435"/>
            <a:ext cx="3807618" cy="3114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31" y="128586"/>
            <a:ext cx="3636169" cy="6643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4" y="3211953"/>
            <a:ext cx="3686175" cy="3600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399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1" y="3947487"/>
            <a:ext cx="4345814" cy="2910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575" y="0"/>
            <a:ext cx="8102427" cy="857250"/>
          </a:xfrm>
        </p:spPr>
        <p:txBody>
          <a:bodyPr/>
          <a:lstStyle/>
          <a:p>
            <a:r>
              <a:rPr lang="uk-UA" dirty="0" smtClean="0"/>
              <a:t>         Екскурсії по рідному селищу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/>
          <a:stretch/>
        </p:blipFill>
        <p:spPr>
          <a:xfrm>
            <a:off x="311911" y="646113"/>
            <a:ext cx="4002913" cy="3301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>
            <a:off x="7578942" y="646113"/>
            <a:ext cx="4613058" cy="330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48" y="3947487"/>
            <a:ext cx="4817365" cy="2910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49" y="1257300"/>
            <a:ext cx="4352926" cy="560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9329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67674" y="60405"/>
            <a:ext cx="4576899" cy="44560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52" y="1"/>
            <a:ext cx="6130720" cy="59242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Разом з батьками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5" y="592429"/>
            <a:ext cx="5816980" cy="3881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6" y="3542585"/>
            <a:ext cx="5816980" cy="33154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55" y="2853889"/>
            <a:ext cx="4919730" cy="4004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73648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5009"/>
            <a:ext cx="11075831" cy="68529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588" y="0"/>
            <a:ext cx="7316413" cy="811369"/>
          </a:xfrm>
        </p:spPr>
        <p:txBody>
          <a:bodyPr/>
          <a:lstStyle/>
          <a:p>
            <a:r>
              <a:rPr lang="uk-UA" dirty="0" smtClean="0"/>
              <a:t>                 Дякую за увагу</a:t>
            </a:r>
            <a:r>
              <a:rPr lang="uk-UA" dirty="0"/>
              <a:t> </a:t>
            </a:r>
            <a:r>
              <a:rPr lang="uk-UA" dirty="0" smtClean="0"/>
              <a:t>!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555" y="220683"/>
            <a:ext cx="822227" cy="370002"/>
          </a:xfrm>
        </p:spPr>
      </p:pic>
    </p:spTree>
    <p:extLst>
      <p:ext uri="{BB962C8B-B14F-4D97-AF65-F5344CB8AC3E}">
        <p14:creationId xmlns:p14="http://schemas.microsoft.com/office/powerpoint/2010/main" val="2328482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             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Офіційні документи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педучилища та інституту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4062" y="5087814"/>
            <a:ext cx="8429940" cy="953547"/>
          </a:xfrm>
        </p:spPr>
        <p:txBody>
          <a:bodyPr/>
          <a:lstStyle/>
          <a:p>
            <a:r>
              <a:rPr lang="uk-UA" dirty="0" smtClean="0"/>
              <a:t>Працювала вихователем ДНЗ </a:t>
            </a:r>
            <a:r>
              <a:rPr lang="uk-UA" dirty="0" err="1" smtClean="0"/>
              <a:t>м.Кривого</a:t>
            </a:r>
            <a:r>
              <a:rPr lang="uk-UA" dirty="0" smtClean="0"/>
              <a:t> Рога, ДНЗ с. </a:t>
            </a:r>
            <a:r>
              <a:rPr lang="uk-UA" dirty="0" err="1" smtClean="0"/>
              <a:t>Серники</a:t>
            </a:r>
            <a:r>
              <a:rPr lang="uk-UA" dirty="0" smtClean="0"/>
              <a:t>, зараз – вихователем ЗДО «Струмочок» </a:t>
            </a:r>
            <a:r>
              <a:rPr lang="uk-UA" dirty="0" err="1" smtClean="0"/>
              <a:t>смт.Зарічне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1830706"/>
            <a:ext cx="3793194" cy="2844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1" y="1748764"/>
            <a:ext cx="4047431" cy="30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96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92" y="0"/>
            <a:ext cx="12543692" cy="1367693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Свідоцтво про курси                                                                     </a:t>
            </a:r>
            <a:b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  <a:b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Нагороджена грамотою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" y="847969"/>
            <a:ext cx="6250658" cy="46879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54" y="2406519"/>
            <a:ext cx="6404230" cy="48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8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Отримані сертифікати               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85"/>
            <a:ext cx="3182007" cy="45035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5" y="1363785"/>
            <a:ext cx="3244164" cy="4591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06" y="1706890"/>
            <a:ext cx="3502069" cy="49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30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13520" y="8341841"/>
            <a:ext cx="8161867" cy="398586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5" y="-59128"/>
            <a:ext cx="3117415" cy="44121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81" y="1258211"/>
            <a:ext cx="3151290" cy="4460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48" y="1727052"/>
            <a:ext cx="3710771" cy="52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00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7313763"/>
            <a:ext cx="8596668" cy="13208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8" y="154541"/>
            <a:ext cx="3305907" cy="46789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24" y="804793"/>
            <a:ext cx="3810166" cy="5392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15" y="1117189"/>
            <a:ext cx="4056185" cy="57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58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42" y="0"/>
            <a:ext cx="9169758" cy="147828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Моє педагогічне кредо: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Кожна дитина-це скарб. Іншої такої на Землі не було й не буде.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Цінуй, шануй, розвивай кожну маленьку особистість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51" y="1047404"/>
            <a:ext cx="8732520" cy="5810596"/>
          </a:xfrm>
        </p:spPr>
      </p:pic>
    </p:spTree>
    <p:extLst>
      <p:ext uri="{BB962C8B-B14F-4D97-AF65-F5344CB8AC3E}">
        <p14:creationId xmlns:p14="http://schemas.microsoft.com/office/powerpoint/2010/main" val="1959067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79" y="0"/>
            <a:ext cx="925622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40" y="1934308"/>
            <a:ext cx="2814640" cy="436098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Напрямок робот</a:t>
            </a:r>
            <a:r>
              <a:rPr lang="uk-UA" u="sng" dirty="0" smtClean="0"/>
              <a:t>и: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Формування національної гідності та    самосвідомості дітей дошкіль</a:t>
            </a:r>
            <a:r>
              <a:rPr lang="uk-UA" dirty="0"/>
              <a:t>н</a:t>
            </a:r>
            <a:r>
              <a:rPr lang="uk-UA" dirty="0" smtClean="0"/>
              <a:t>ого віку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9" y="0"/>
            <a:ext cx="3282461" cy="14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00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530</TotalTime>
  <Words>297</Words>
  <Application>Microsoft Office PowerPoint</Application>
  <PresentationFormat>Широкоэкранный</PresentationFormat>
  <Paragraphs>59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Зарічненський  ЗДО «Струмочок»</vt:lpstr>
      <vt:lpstr>Про себе: народилася 2 вересня 1970 р. с.Любинь Зарічненського району Рівненської області</vt:lpstr>
      <vt:lpstr>              Офіційні документи                           диплом педучилища та інституту</vt:lpstr>
      <vt:lpstr>Свідоцтво про курси                                                                                                                                                                                                                                                                               Нагороджена грамотою</vt:lpstr>
      <vt:lpstr>                                            Отримані сертифікати               </vt:lpstr>
      <vt:lpstr>Презентация PowerPoint</vt:lpstr>
      <vt:lpstr>Презентация PowerPoint</vt:lpstr>
      <vt:lpstr>Моє педагогічне кредо: Кожна дитина-це скарб. Іншої такої на Землі не було й не буде. Цінуй, шануй, розвивай кожну маленьку особистість     </vt:lpstr>
      <vt:lpstr>Напрямок роботи: Формування національної гідності та    самосвідомості дітей дошкільного віку</vt:lpstr>
      <vt:lpstr>Презентация PowerPoint</vt:lpstr>
      <vt:lpstr>Мета: набуття молодим поколінням соціального досвіду, успадкування духовних надбань українського народу, формування у дітей рис громадянина України, розвиненої духовності, моральної, художньо-естетичної, правової, трудової, екологічної культури, культури міжнаціональних взаємин</vt:lpstr>
      <vt:lpstr> Завдання: - утвердження в свідомості і почуттях особистості патріотичних цінностей, переконань і поваги до культурного та історичного минулого України; - виховання поваги до Конституції України, Законів України, державної  символіки; - культивування ставлення до солдата як до захисника вітчизни, героя; - усвідомлення взаємозв’язку між індивідуальною свободою, правами людини та її патріотичною відповідальністю; - сприяння набуттю дітьми патріотичного досвіду; - формування толерантного ставлення до інших народів, культур і традицій; - утвердження гуманістичної моральності як базової основи громадянського    суспільства; - культивування кращих рис української ментальності – працелюбності,   свободи, справедливості, доброти, чесності, бережного ставлення до природи; - формування мовленнєвої культури.</vt:lpstr>
      <vt:lpstr>Умови ефективної реалізації завдань національно-патріотичного виховання: -організація розвивального середовища (природного, соціального, предметно-культурного); -належне програмно-методичне забезпечення; -інтегрування в освітньому процесі різних форм роботи з дітьми, методів, засобів педагогічного впливу, видів дитячої діяльності; -систематичність роботи; </vt:lpstr>
      <vt:lpstr>Основні  форми,  методи,  прийоми  роботи                                                  </vt:lpstr>
      <vt:lpstr>З родинами: загальні, групові батьківські збори, консультації, бесіди, покази роботи з дітьми, дні відкритих дверей, семінари-практикуми,  ігри з педагогічним  змістом, тренінги, педагогічні мости, анкетування, тестування, спільні  заходи (свята, розваги, театралізовані дійства, виставки творчих робіт, зустрічі з цікавими людьми), інформаційні куточки, ширми, папки-пересувки, фотовиставки, відеофрагменти різноманітних видів діяльності дітей, виставки дитячих робіт, передачі по радіомовленню. портфоліо  дітей, виготовлення родинних дерев, акції  (« Збережи пам’ять свого народу»,  «Посади дерево», « Подарунок воїнам АТО»)</vt:lpstr>
      <vt:lpstr>              Розвивальне середовище</vt:lpstr>
      <vt:lpstr>Презентация PowerPoint</vt:lpstr>
      <vt:lpstr>Заходи з національно-патріотичного виховання </vt:lpstr>
      <vt:lpstr>ТЕМАТИЧНІ СВЯТА ТА РОЗВАГИ</vt:lpstr>
      <vt:lpstr>Презентация PowerPoint</vt:lpstr>
      <vt:lpstr>Презентация PowerPoint</vt:lpstr>
      <vt:lpstr>Козацькому роду нема переводу</vt:lpstr>
      <vt:lpstr>День вишиванки та української хустки</vt:lpstr>
      <vt:lpstr>         Екскурсії по рідному селищу</vt:lpstr>
      <vt:lpstr>          Разом з батьками</vt:lpstr>
      <vt:lpstr>                 Дякую за увагу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59</cp:revision>
  <dcterms:created xsi:type="dcterms:W3CDTF">2021-01-18T16:43:39Z</dcterms:created>
  <dcterms:modified xsi:type="dcterms:W3CDTF">2021-02-16T11:12:48Z</dcterms:modified>
</cp:coreProperties>
</file>