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1" r:id="rId4"/>
    <p:sldId id="270" r:id="rId5"/>
    <p:sldId id="258" r:id="rId6"/>
    <p:sldId id="259" r:id="rId7"/>
    <p:sldId id="272" r:id="rId8"/>
    <p:sldId id="260" r:id="rId9"/>
    <p:sldId id="273" r:id="rId10"/>
    <p:sldId id="267" r:id="rId11"/>
    <p:sldId id="263" r:id="rId12"/>
    <p:sldId id="262" r:id="rId13"/>
    <p:sldId id="264" r:id="rId14"/>
    <p:sldId id="265" r:id="rId15"/>
    <p:sldId id="266" r:id="rId16"/>
    <p:sldId id="274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A78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144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811CE-3225-4FAE-A33C-2CE898F0AF56}" type="datetimeFigureOut">
              <a:rPr lang="ru-RU" smtClean="0"/>
              <a:t>24.03.2021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D0011-8A3B-4DB0-B75D-5B435C0AA7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1787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:random/>
      </p:transition>
    </mc:Choice>
    <mc:Fallback xmlns="">
      <p:transition spd="slow" advTm="700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811CE-3225-4FAE-A33C-2CE898F0AF56}" type="datetimeFigureOut">
              <a:rPr lang="ru-RU" smtClean="0"/>
              <a:t>24.03.2021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D0011-8A3B-4DB0-B75D-5B435C0AA7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8314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:random/>
      </p:transition>
    </mc:Choice>
    <mc:Fallback xmlns="">
      <p:transition spd="slow" advTm="700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811CE-3225-4FAE-A33C-2CE898F0AF56}" type="datetimeFigureOut">
              <a:rPr lang="ru-RU" smtClean="0"/>
              <a:t>24.03.2021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D0011-8A3B-4DB0-B75D-5B435C0AA7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8334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:random/>
      </p:transition>
    </mc:Choice>
    <mc:Fallback xmlns="">
      <p:transition spd="slow" advTm="7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811CE-3225-4FAE-A33C-2CE898F0AF56}" type="datetimeFigureOut">
              <a:rPr lang="ru-RU" smtClean="0"/>
              <a:t>24.03.2021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D0011-8A3B-4DB0-B75D-5B435C0AA7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3109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:random/>
      </p:transition>
    </mc:Choice>
    <mc:Fallback xmlns="">
      <p:transition spd="slow" advTm="7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811CE-3225-4FAE-A33C-2CE898F0AF56}" type="datetimeFigureOut">
              <a:rPr lang="ru-RU" smtClean="0"/>
              <a:t>24.03.2021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D0011-8A3B-4DB0-B75D-5B435C0AA7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5490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:random/>
      </p:transition>
    </mc:Choice>
    <mc:Fallback xmlns="">
      <p:transition spd="slow" advTm="700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811CE-3225-4FAE-A33C-2CE898F0AF56}" type="datetimeFigureOut">
              <a:rPr lang="ru-RU" smtClean="0"/>
              <a:t>24.03.2021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D0011-8A3B-4DB0-B75D-5B435C0AA7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1123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:random/>
      </p:transition>
    </mc:Choice>
    <mc:Fallback xmlns="">
      <p:transition spd="slow" advTm="700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811CE-3225-4FAE-A33C-2CE898F0AF56}" type="datetimeFigureOut">
              <a:rPr lang="ru-RU" smtClean="0"/>
              <a:t>24.03.2021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D0011-8A3B-4DB0-B75D-5B435C0AA7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1021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:random/>
      </p:transition>
    </mc:Choice>
    <mc:Fallback xmlns="">
      <p:transition spd="slow" advTm="700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811CE-3225-4FAE-A33C-2CE898F0AF56}" type="datetimeFigureOut">
              <a:rPr lang="ru-RU" smtClean="0"/>
              <a:t>24.03.2021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D0011-8A3B-4DB0-B75D-5B435C0AA7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4017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:random/>
      </p:transition>
    </mc:Choice>
    <mc:Fallback xmlns="">
      <p:transition spd="slow" advTm="700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811CE-3225-4FAE-A33C-2CE898F0AF56}" type="datetimeFigureOut">
              <a:rPr lang="ru-RU" smtClean="0"/>
              <a:t>24.03.2021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D0011-8A3B-4DB0-B75D-5B435C0AA7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0877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:random/>
      </p:transition>
    </mc:Choice>
    <mc:Fallback xmlns="">
      <p:transition spd="slow" advTm="700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811CE-3225-4FAE-A33C-2CE898F0AF56}" type="datetimeFigureOut">
              <a:rPr lang="ru-RU" smtClean="0"/>
              <a:t>24.03.2021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D0011-8A3B-4DB0-B75D-5B435C0AA7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136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:random/>
      </p:transition>
    </mc:Choice>
    <mc:Fallback xmlns="">
      <p:transition spd="slow" advTm="700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811CE-3225-4FAE-A33C-2CE898F0AF56}" type="datetimeFigureOut">
              <a:rPr lang="ru-RU" smtClean="0"/>
              <a:t>24.03.2021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D0011-8A3B-4DB0-B75D-5B435C0AA7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2383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:random/>
      </p:transition>
    </mc:Choice>
    <mc:Fallback xmlns="">
      <p:transition spd="slow" advTm="700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9811CE-3225-4FAE-A33C-2CE898F0AF56}" type="datetimeFigureOut">
              <a:rPr lang="ru-RU" smtClean="0"/>
              <a:t>24.03.2021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6D0011-8A3B-4DB0-B75D-5B435C0AA7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87338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7000">
        <p:random/>
      </p:transition>
    </mc:Choice>
    <mc:Fallback xmlns="">
      <p:transition spd="slow" advTm="7000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jpeg"/><Relationship Id="rId5" Type="http://schemas.openxmlformats.org/officeDocument/2006/relationships/image" Target="../media/image2.gif"/><Relationship Id="rId4" Type="http://schemas.openxmlformats.org/officeDocument/2006/relationships/image" Target="../media/image1.jpe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3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g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gif"/><Relationship Id="rId4" Type="http://schemas.openxmlformats.org/officeDocument/2006/relationships/image" Target="../media/image36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gif"/><Relationship Id="rId3" Type="http://schemas.openxmlformats.org/officeDocument/2006/relationships/image" Target="../media/image39.jpeg"/><Relationship Id="rId7" Type="http://schemas.openxmlformats.org/officeDocument/2006/relationships/image" Target="../media/image43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ttps://pandia.ru/text/77/153/15835.php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gif"/><Relationship Id="rId5" Type="http://schemas.openxmlformats.org/officeDocument/2006/relationships/image" Target="../media/image10.gif"/><Relationship Id="rId4" Type="http://schemas.openxmlformats.org/officeDocument/2006/relationships/image" Target="../media/image9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gif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1\Desktop\ДЛЯ ЛЕНЫ\ef485524143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12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7030A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683568" y="1340768"/>
            <a:ext cx="7704856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0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Презентація з досвіду роботи вихователя ЗДО « Струмочок »</a:t>
            </a:r>
            <a:endParaRPr lang="uk-UA" sz="3600" b="1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sz="36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Прус Алли Іванівни</a:t>
            </a:r>
          </a:p>
          <a:p>
            <a:pPr algn="ctr"/>
            <a:endParaRPr lang="uk-UA" sz="3600" b="1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uk-UA" sz="3600" b="1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7544" y="260648"/>
            <a:ext cx="85689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Заклад дошкільної освіти (ясла – садок) « Струмочок »</a:t>
            </a:r>
          </a:p>
          <a:p>
            <a:pPr algn="ctr"/>
            <a:r>
              <a:rPr lang="uk-UA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Зарічненської селищної ради</a:t>
            </a:r>
          </a:p>
          <a:p>
            <a:pPr algn="ctr"/>
            <a:r>
              <a:rPr lang="uk-UA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Рівненської  області</a:t>
            </a:r>
            <a:endParaRPr lang="ru-RU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5397" y="5085184"/>
            <a:ext cx="1878573" cy="161557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5085184"/>
            <a:ext cx="1524000" cy="1524000"/>
          </a:xfrm>
          <a:prstGeom prst="ellipse">
            <a:avLst/>
          </a:prstGeom>
          <a:ln w="63500" cap="rnd">
            <a:solidFill>
              <a:srgbClr val="7030A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02047"/>
            <a:ext cx="1240532" cy="124053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4396" y="3237500"/>
            <a:ext cx="2443200" cy="3257600"/>
          </a:xfrm>
          <a:prstGeom prst="rect">
            <a:avLst/>
          </a:prstGeom>
          <a:ln w="190500" cap="sq">
            <a:solidFill>
              <a:srgbClr val="AA78EC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5" name="tristan-lohengrin-look-at-the-cloud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10444" y="558817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194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:random/>
      </p:transition>
    </mc:Choice>
    <mc:Fallback xmlns="">
      <p:transition spd="slow" advTm="7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1\Desktop\ДЛЯ ЛЕНЫ\589dae80a6e9515a27f1a6a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93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7030A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179512" y="188640"/>
            <a:ext cx="8856984" cy="6986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uk-UA" sz="2000" b="1" i="1" u="sng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Використовувати метод розігрування казки за допомогою замінників, слід у послідовності:</a:t>
            </a:r>
          </a:p>
          <a:p>
            <a:pPr algn="just"/>
            <a:endParaRPr lang="uk-UA" sz="2000" b="1" i="1" u="sng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uk-UA" sz="16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Ознайомлення з казкою і замінниками.</a:t>
            </a:r>
          </a:p>
          <a:p>
            <a:pPr algn="just"/>
            <a:endParaRPr lang="uk-UA" sz="1600" b="1" i="1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uk-UA" sz="16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Дорослий читає казку, а дитина розігрує її. (Ось до рукавички підходить лисичка (оранжевий кружок), запитує: «Хто, хто в рукавичці живе?» Їй відповідають мишка, жабка, зайчик (дитина щоразу піднімає відповідний кружок).</a:t>
            </a:r>
          </a:p>
          <a:p>
            <a:pPr algn="just"/>
            <a:endParaRPr lang="uk-UA" sz="1600" b="1" i="1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uk-UA" sz="16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«Загадування» уривків із казки. Дорослий за допомогою замінників розігрує якусь сценку із казки, а дитина повинна відгадати її і розповісти.</a:t>
            </a:r>
          </a:p>
          <a:p>
            <a:pPr algn="just"/>
            <a:endParaRPr lang="uk-UA" sz="1600" b="1" i="1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uk-UA" sz="16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Показ дитиною уривка з казки з одночасним розповіданням його.</a:t>
            </a:r>
          </a:p>
          <a:p>
            <a:pPr algn="just"/>
            <a:endParaRPr lang="uk-UA" sz="1600" b="1" i="1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uk-UA" sz="16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uk-UA" sz="1600" b="1" i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Допридумування</a:t>
            </a:r>
            <a:r>
              <a:rPr lang="uk-UA" sz="16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нових варіантів чи епізодів казки за допомогою введення нових замінників.</a:t>
            </a:r>
          </a:p>
          <a:p>
            <a:pPr algn="just"/>
            <a:endParaRPr lang="uk-UA" sz="1600" b="1" i="1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16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Для розвитку уяви дітей, вважаю корисним є застосування </a:t>
            </a:r>
          </a:p>
          <a:p>
            <a:r>
              <a:rPr lang="uk-UA" sz="16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ігор з пальчиками, </a:t>
            </a:r>
            <a:r>
              <a:rPr lang="uk-UA" sz="1600" b="1" i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психогімнастики</a:t>
            </a:r>
            <a:r>
              <a:rPr lang="uk-UA" sz="16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інсценування та драматизацію, </a:t>
            </a:r>
          </a:p>
          <a:p>
            <a:r>
              <a:rPr lang="uk-UA" sz="16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вправи з  емпатії. Допомагають у цьому спеціально виготовлені ігри: </a:t>
            </a:r>
          </a:p>
          <a:p>
            <a:r>
              <a:rPr lang="uk-UA" sz="16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«Який, яка, яке?», «Що буває? (солодким, гострим, дерев'яним так далі)»,</a:t>
            </a:r>
          </a:p>
          <a:p>
            <a:r>
              <a:rPr lang="uk-UA" sz="16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«Порівняння», «Що спочатку, а що потім?», «Порівняй за величиною», </a:t>
            </a:r>
          </a:p>
          <a:p>
            <a:r>
              <a:rPr lang="uk-UA" sz="16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uk-UA" sz="1600" b="1" i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Збери</a:t>
            </a:r>
            <a:r>
              <a:rPr lang="uk-UA" sz="16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героїв казки», «Пізнай казкових героїв», «Хто сховався в рукавичці»..</a:t>
            </a:r>
          </a:p>
          <a:p>
            <a:r>
              <a:rPr lang="uk-UA" sz="14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</a:t>
            </a:r>
          </a:p>
          <a:p>
            <a:r>
              <a:rPr lang="uk-UA" sz="16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uk-UA" sz="1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Педагогу необхідно схвалювати будь-які творчі спроби дітей,</a:t>
            </a:r>
          </a:p>
          <a:p>
            <a:r>
              <a:rPr lang="uk-UA" sz="1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намагаючись не допустити негативної оцінки з боку дітей чи дорослих.</a:t>
            </a:r>
            <a:endParaRPr lang="ru-RU" sz="1400" b="1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4293095"/>
            <a:ext cx="1635645" cy="2328175"/>
          </a:xfrm>
          <a:prstGeom prst="rect">
            <a:avLst/>
          </a:prstGeom>
          <a:ln w="57150">
            <a:solidFill>
              <a:srgbClr val="AA78EC"/>
            </a:solidFill>
          </a:ln>
        </p:spPr>
      </p:pic>
    </p:spTree>
    <p:extLst>
      <p:ext uri="{BB962C8B-B14F-4D97-AF65-F5344CB8AC3E}">
        <p14:creationId xmlns:p14="http://schemas.microsoft.com/office/powerpoint/2010/main" val="2696700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:random/>
      </p:transition>
    </mc:Choice>
    <mc:Fallback xmlns="">
      <p:transition spd="slow" advTm="7000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\Desktop\ДЛЯ ЛЕНЫ\фон-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7030A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107504" y="116632"/>
            <a:ext cx="8928992" cy="615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u="sng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ru-RU" b="1" i="1" u="sng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роботі</a:t>
            </a:r>
            <a:r>
              <a:rPr lang="ru-RU" b="1" i="1" u="sng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b="1" i="1" u="sng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казкою</a:t>
            </a:r>
            <a:r>
              <a:rPr lang="ru-RU" b="1" i="1" u="sng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u="sng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доцільним</a:t>
            </a:r>
            <a:r>
              <a:rPr lang="ru-RU" b="1" i="1" u="sng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є </a:t>
            </a:r>
            <a:r>
              <a:rPr lang="ru-RU" b="1" i="1" u="sng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застосування</a:t>
            </a:r>
            <a:r>
              <a:rPr lang="ru-RU" b="1" i="1" u="sng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таких  </a:t>
            </a:r>
            <a:r>
              <a:rPr lang="ru-RU" b="1" i="1" u="sng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прийомів</a:t>
            </a:r>
            <a:r>
              <a:rPr lang="ru-RU" b="1" i="1" u="sng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endParaRPr lang="ru-RU" b="1" i="1" u="sng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ctr">
              <a:buFontTx/>
              <a:buChar char="-"/>
            </a:pPr>
            <a:r>
              <a:rPr lang="ru-RU" sz="2000" b="1" dirty="0" err="1">
                <a:solidFill>
                  <a:srgbClr val="7030A0"/>
                </a:solidFill>
                <a:latin typeface="StudioScriptCTT" pitchFamily="2" charset="0"/>
                <a:cs typeface="Times New Roman" panose="02020603050405020304" pitchFamily="18" charset="0"/>
              </a:rPr>
              <a:t>аналіз</a:t>
            </a:r>
            <a:r>
              <a:rPr lang="ru-RU" sz="2000" b="1" dirty="0">
                <a:solidFill>
                  <a:srgbClr val="7030A0"/>
                </a:solidFill>
                <a:latin typeface="StudioScriptCTT" pitchFamily="2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7030A0"/>
                </a:solidFill>
                <a:latin typeface="StudioScriptCTT" pitchFamily="2" charset="0"/>
                <a:cs typeface="Times New Roman" panose="02020603050405020304" pitchFamily="18" charset="0"/>
              </a:rPr>
              <a:t>казок</a:t>
            </a:r>
            <a:r>
              <a:rPr lang="ru-RU" sz="2000" b="1" dirty="0">
                <a:solidFill>
                  <a:srgbClr val="7030A0"/>
                </a:solidFill>
                <a:latin typeface="StudioScriptCTT" pitchFamily="2" charset="0"/>
                <a:cs typeface="Times New Roman" panose="02020603050405020304" pitchFamily="18" charset="0"/>
              </a:rPr>
              <a:t>, </a:t>
            </a:r>
            <a:r>
              <a:rPr lang="ru-RU" sz="2000" b="1" dirty="0" err="1">
                <a:solidFill>
                  <a:srgbClr val="7030A0"/>
                </a:solidFill>
                <a:latin typeface="StudioScriptCTT" pitchFamily="2" charset="0"/>
                <a:cs typeface="Times New Roman" panose="02020603050405020304" pitchFamily="18" charset="0"/>
              </a:rPr>
              <a:t>розповідання</a:t>
            </a:r>
            <a:r>
              <a:rPr lang="ru-RU" sz="2000" b="1" dirty="0">
                <a:solidFill>
                  <a:srgbClr val="7030A0"/>
                </a:solidFill>
                <a:latin typeface="StudioScriptCTT" pitchFamily="2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7030A0"/>
                </a:solidFill>
                <a:latin typeface="StudioScriptCTT" pitchFamily="2" charset="0"/>
                <a:cs typeface="Times New Roman" panose="02020603050405020304" pitchFamily="18" charset="0"/>
              </a:rPr>
              <a:t>казок</a:t>
            </a:r>
            <a:r>
              <a:rPr lang="ru-RU" sz="2000" b="1" dirty="0">
                <a:solidFill>
                  <a:srgbClr val="7030A0"/>
                </a:solidFill>
                <a:latin typeface="StudioScriptCTT" pitchFamily="2" charset="0"/>
                <a:cs typeface="Times New Roman" panose="02020603050405020304" pitchFamily="18" charset="0"/>
              </a:rPr>
              <a:t>, </a:t>
            </a:r>
          </a:p>
          <a:p>
            <a:pPr marL="285750" indent="-285750" algn="ctr">
              <a:buFontTx/>
              <a:buChar char="-"/>
            </a:pPr>
            <a:r>
              <a:rPr lang="ru-RU" sz="2000" b="1" dirty="0" err="1">
                <a:solidFill>
                  <a:srgbClr val="7030A0"/>
                </a:solidFill>
                <a:latin typeface="StudioScriptCTT" pitchFamily="2" charset="0"/>
                <a:cs typeface="Times New Roman" panose="02020603050405020304" pitchFamily="18" charset="0"/>
              </a:rPr>
              <a:t>переписування</a:t>
            </a:r>
            <a:r>
              <a:rPr lang="ru-RU" sz="2000" b="1" dirty="0">
                <a:solidFill>
                  <a:srgbClr val="7030A0"/>
                </a:solidFill>
                <a:latin typeface="StudioScriptCTT" pitchFamily="2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7030A0"/>
                </a:solidFill>
                <a:latin typeface="StudioScriptCTT" pitchFamily="2" charset="0"/>
                <a:cs typeface="Times New Roman" panose="02020603050405020304" pitchFamily="18" charset="0"/>
              </a:rPr>
              <a:t>казок</a:t>
            </a:r>
            <a:r>
              <a:rPr lang="ru-RU" sz="2000" b="1" dirty="0">
                <a:solidFill>
                  <a:srgbClr val="7030A0"/>
                </a:solidFill>
                <a:latin typeface="StudioScriptCTT" pitchFamily="2" charset="0"/>
                <a:cs typeface="Times New Roman" panose="02020603050405020304" pitchFamily="18" charset="0"/>
              </a:rPr>
              <a:t>, </a:t>
            </a:r>
          </a:p>
          <a:p>
            <a:pPr marL="285750" indent="-285750" algn="ctr">
              <a:buFontTx/>
              <a:buChar char="-"/>
            </a:pPr>
            <a:r>
              <a:rPr lang="ru-RU" sz="2000" b="1" dirty="0">
                <a:solidFill>
                  <a:srgbClr val="7030A0"/>
                </a:solidFill>
                <a:latin typeface="StudioScriptCTT" pitchFamily="2" charset="0"/>
                <a:cs typeface="Times New Roman" panose="02020603050405020304" pitchFamily="18" charset="0"/>
              </a:rPr>
              <a:t>постановка </a:t>
            </a:r>
            <a:r>
              <a:rPr lang="ru-RU" sz="2000" b="1" dirty="0" err="1">
                <a:solidFill>
                  <a:srgbClr val="7030A0"/>
                </a:solidFill>
                <a:latin typeface="StudioScriptCTT" pitchFamily="2" charset="0"/>
                <a:cs typeface="Times New Roman" panose="02020603050405020304" pitchFamily="18" charset="0"/>
              </a:rPr>
              <a:t>казок</a:t>
            </a:r>
            <a:r>
              <a:rPr lang="ru-RU" sz="2000" b="1" dirty="0">
                <a:solidFill>
                  <a:srgbClr val="7030A0"/>
                </a:solidFill>
                <a:latin typeface="StudioScriptCTT" pitchFamily="2" charset="0"/>
                <a:cs typeface="Times New Roman" panose="02020603050405020304" pitchFamily="18" charset="0"/>
              </a:rPr>
              <a:t> за </a:t>
            </a:r>
            <a:r>
              <a:rPr lang="ru-RU" sz="2000" b="1" dirty="0" err="1">
                <a:solidFill>
                  <a:srgbClr val="7030A0"/>
                </a:solidFill>
                <a:latin typeface="StudioScriptCTT" pitchFamily="2" charset="0"/>
                <a:cs typeface="Times New Roman" panose="02020603050405020304" pitchFamily="18" charset="0"/>
              </a:rPr>
              <a:t>допомогою</a:t>
            </a:r>
            <a:r>
              <a:rPr lang="ru-RU" sz="2000" b="1" dirty="0">
                <a:solidFill>
                  <a:srgbClr val="7030A0"/>
                </a:solidFill>
                <a:latin typeface="StudioScriptCTT" pitchFamily="2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7030A0"/>
                </a:solidFill>
                <a:latin typeface="StudioScriptCTT" pitchFamily="2" charset="0"/>
                <a:cs typeface="Times New Roman" panose="02020603050405020304" pitchFamily="18" charset="0"/>
              </a:rPr>
              <a:t>ляльок</a:t>
            </a:r>
            <a:r>
              <a:rPr lang="ru-RU" sz="2000" b="1" dirty="0">
                <a:solidFill>
                  <a:srgbClr val="7030A0"/>
                </a:solidFill>
                <a:latin typeface="StudioScriptCTT" pitchFamily="2" charset="0"/>
                <a:cs typeface="Times New Roman" panose="02020603050405020304" pitchFamily="18" charset="0"/>
              </a:rPr>
              <a:t>, </a:t>
            </a:r>
          </a:p>
          <a:p>
            <a:pPr marL="285750" indent="-285750" algn="ctr">
              <a:buFontTx/>
              <a:buChar char="-"/>
            </a:pPr>
            <a:r>
              <a:rPr lang="ru-RU" sz="2000" b="1" dirty="0" err="1">
                <a:solidFill>
                  <a:srgbClr val="7030A0"/>
                </a:solidFill>
                <a:latin typeface="StudioScriptCTT" pitchFamily="2" charset="0"/>
                <a:cs typeface="Times New Roman" panose="02020603050405020304" pitchFamily="18" charset="0"/>
              </a:rPr>
              <a:t>складання</a:t>
            </a:r>
            <a:r>
              <a:rPr lang="ru-RU" sz="2000" b="1" dirty="0">
                <a:solidFill>
                  <a:srgbClr val="7030A0"/>
                </a:solidFill>
                <a:latin typeface="StudioScriptCTT" pitchFamily="2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7030A0"/>
                </a:solidFill>
                <a:latin typeface="StudioScriptCTT" pitchFamily="2" charset="0"/>
                <a:cs typeface="Times New Roman" panose="02020603050405020304" pitchFamily="18" charset="0"/>
              </a:rPr>
              <a:t>казок</a:t>
            </a:r>
            <a:r>
              <a:rPr lang="ru-RU" sz="2000" b="1" dirty="0">
                <a:solidFill>
                  <a:srgbClr val="7030A0"/>
                </a:solidFill>
                <a:latin typeface="StudioScriptCTT" pitchFamily="2" charset="0"/>
                <a:cs typeface="Times New Roman" panose="02020603050405020304" pitchFamily="18" charset="0"/>
              </a:rPr>
              <a:t>,</a:t>
            </a:r>
          </a:p>
          <a:p>
            <a:pPr marL="285750" indent="-285750" algn="ctr">
              <a:buFontTx/>
              <a:buChar char="-"/>
            </a:pPr>
            <a:r>
              <a:rPr lang="ru-RU" sz="2000" b="1" dirty="0">
                <a:solidFill>
                  <a:srgbClr val="7030A0"/>
                </a:solidFill>
                <a:latin typeface="StudioScriptCTT" pitchFamily="2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7030A0"/>
                </a:solidFill>
                <a:latin typeface="StudioScriptCTT" pitchFamily="2" charset="0"/>
                <a:cs typeface="Times New Roman" panose="02020603050405020304" pitchFamily="18" charset="0"/>
              </a:rPr>
              <a:t>залучення</a:t>
            </a:r>
            <a:r>
              <a:rPr lang="ru-RU" sz="2000" b="1" dirty="0">
                <a:solidFill>
                  <a:srgbClr val="7030A0"/>
                </a:solidFill>
                <a:latin typeface="StudioScriptCTT" pitchFamily="2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7030A0"/>
                </a:solidFill>
                <a:latin typeface="StudioScriptCTT" pitchFamily="2" charset="0"/>
                <a:cs typeface="Times New Roman" panose="02020603050405020304" pitchFamily="18" charset="0"/>
              </a:rPr>
              <a:t>вихованців</a:t>
            </a:r>
            <a:r>
              <a:rPr lang="ru-RU" sz="2000" b="1" dirty="0">
                <a:solidFill>
                  <a:srgbClr val="7030A0"/>
                </a:solidFill>
                <a:latin typeface="StudioScriptCTT" pitchFamily="2" charset="0"/>
                <a:cs typeface="Times New Roman" panose="02020603050405020304" pitchFamily="18" charset="0"/>
              </a:rPr>
              <a:t> до </a:t>
            </a:r>
            <a:r>
              <a:rPr lang="ru-RU" sz="2000" b="1" dirty="0" err="1">
                <a:solidFill>
                  <a:srgbClr val="7030A0"/>
                </a:solidFill>
                <a:latin typeface="StudioScriptCTT" pitchFamily="2" charset="0"/>
                <a:cs typeface="Times New Roman" panose="02020603050405020304" pitchFamily="18" charset="0"/>
              </a:rPr>
              <a:t>малювання</a:t>
            </a:r>
            <a:r>
              <a:rPr lang="ru-RU" sz="2000" b="1" dirty="0">
                <a:solidFill>
                  <a:srgbClr val="7030A0"/>
                </a:solidFill>
                <a:latin typeface="StudioScriptCTT" pitchFamily="2" charset="0"/>
                <a:cs typeface="Times New Roman" panose="02020603050405020304" pitchFamily="18" charset="0"/>
              </a:rPr>
              <a:t> за мотивами </a:t>
            </a:r>
            <a:r>
              <a:rPr lang="ru-RU" sz="2000" b="1" dirty="0" err="1">
                <a:solidFill>
                  <a:srgbClr val="7030A0"/>
                </a:solidFill>
                <a:latin typeface="StudioScriptCTT" pitchFamily="2" charset="0"/>
                <a:cs typeface="Times New Roman" panose="02020603050405020304" pitchFamily="18" charset="0"/>
              </a:rPr>
              <a:t>казки</a:t>
            </a:r>
            <a:r>
              <a:rPr lang="ru-RU" sz="2000" b="1" dirty="0">
                <a:solidFill>
                  <a:srgbClr val="7030A0"/>
                </a:solidFill>
                <a:latin typeface="StudioScriptCTT" pitchFamily="2" charset="0"/>
                <a:cs typeface="Times New Roman" panose="02020603050405020304" pitchFamily="18" charset="0"/>
              </a:rPr>
              <a:t>, </a:t>
            </a:r>
          </a:p>
          <a:p>
            <a:pPr marL="285750" indent="-285750" algn="ctr">
              <a:buFontTx/>
              <a:buChar char="-"/>
            </a:pPr>
            <a:r>
              <a:rPr lang="ru-RU" sz="2000" b="1" dirty="0" err="1">
                <a:solidFill>
                  <a:srgbClr val="7030A0"/>
                </a:solidFill>
                <a:latin typeface="StudioScriptCTT" pitchFamily="2" charset="0"/>
                <a:cs typeface="Times New Roman" panose="02020603050405020304" pitchFamily="18" charset="0"/>
              </a:rPr>
              <a:t>обговорення</a:t>
            </a:r>
            <a:r>
              <a:rPr lang="ru-RU" sz="2000" b="1" dirty="0">
                <a:solidFill>
                  <a:srgbClr val="7030A0"/>
                </a:solidFill>
                <a:latin typeface="StudioScriptCTT" pitchFamily="2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7030A0"/>
                </a:solidFill>
                <a:latin typeface="StudioScriptCTT" pitchFamily="2" charset="0"/>
                <a:cs typeface="Times New Roman" panose="02020603050405020304" pitchFamily="18" charset="0"/>
              </a:rPr>
              <a:t>поведінки</a:t>
            </a:r>
            <a:r>
              <a:rPr lang="ru-RU" sz="2000" b="1" dirty="0">
                <a:solidFill>
                  <a:srgbClr val="7030A0"/>
                </a:solidFill>
                <a:latin typeface="StudioScriptCTT" pitchFamily="2" charset="0"/>
                <a:cs typeface="Times New Roman" panose="02020603050405020304" pitchFamily="18" charset="0"/>
              </a:rPr>
              <a:t> та </a:t>
            </a:r>
            <a:r>
              <a:rPr lang="ru-RU" sz="2000" b="1" dirty="0" err="1">
                <a:solidFill>
                  <a:srgbClr val="7030A0"/>
                </a:solidFill>
                <a:latin typeface="StudioScriptCTT" pitchFamily="2" charset="0"/>
                <a:cs typeface="Times New Roman" panose="02020603050405020304" pitchFamily="18" charset="0"/>
              </a:rPr>
              <a:t>мотивів</a:t>
            </a:r>
            <a:r>
              <a:rPr lang="ru-RU" sz="2000" b="1" dirty="0">
                <a:solidFill>
                  <a:srgbClr val="7030A0"/>
                </a:solidFill>
                <a:latin typeface="StudioScriptCTT" pitchFamily="2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7030A0"/>
                </a:solidFill>
                <a:latin typeface="StudioScriptCTT" pitchFamily="2" charset="0"/>
                <a:cs typeface="Times New Roman" panose="02020603050405020304" pitchFamily="18" charset="0"/>
              </a:rPr>
              <a:t>дій</a:t>
            </a:r>
            <a:r>
              <a:rPr lang="ru-RU" sz="2000" b="1" dirty="0">
                <a:solidFill>
                  <a:srgbClr val="7030A0"/>
                </a:solidFill>
                <a:latin typeface="StudioScriptCTT" pitchFamily="2" charset="0"/>
                <a:cs typeface="Times New Roman" panose="02020603050405020304" pitchFamily="18" charset="0"/>
              </a:rPr>
              <a:t> персонажа,</a:t>
            </a:r>
          </a:p>
          <a:p>
            <a:pPr marL="285750" indent="-285750" algn="ctr">
              <a:buFontTx/>
              <a:buChar char="-"/>
            </a:pPr>
            <a:r>
              <a:rPr lang="ru-RU" sz="2000" b="1" dirty="0">
                <a:solidFill>
                  <a:srgbClr val="7030A0"/>
                </a:solidFill>
                <a:latin typeface="StudioScriptCTT" pitchFamily="2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7030A0"/>
                </a:solidFill>
                <a:latin typeface="StudioScriptCTT" pitchFamily="2" charset="0"/>
                <a:cs typeface="Times New Roman" panose="02020603050405020304" pitchFamily="18" charset="0"/>
              </a:rPr>
              <a:t>програвання</a:t>
            </a:r>
            <a:r>
              <a:rPr lang="ru-RU" sz="2000" b="1" dirty="0">
                <a:solidFill>
                  <a:srgbClr val="7030A0"/>
                </a:solidFill>
                <a:latin typeface="StudioScriptCTT" pitchFamily="2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7030A0"/>
                </a:solidFill>
                <a:latin typeface="StudioScriptCTT" pitchFamily="2" charset="0"/>
                <a:cs typeface="Times New Roman" panose="02020603050405020304" pitchFamily="18" charset="0"/>
              </a:rPr>
              <a:t>епізодів</a:t>
            </a:r>
            <a:r>
              <a:rPr lang="ru-RU" sz="2000" b="1" dirty="0">
                <a:solidFill>
                  <a:srgbClr val="7030A0"/>
                </a:solidFill>
                <a:latin typeface="StudioScriptCTT" pitchFamily="2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7030A0"/>
                </a:solidFill>
                <a:latin typeface="StudioScriptCTT" pitchFamily="2" charset="0"/>
                <a:cs typeface="Times New Roman" panose="02020603050405020304" pitchFamily="18" charset="0"/>
              </a:rPr>
              <a:t>казки</a:t>
            </a:r>
            <a:r>
              <a:rPr lang="ru-RU" sz="2000" b="1" dirty="0">
                <a:solidFill>
                  <a:srgbClr val="7030A0"/>
                </a:solidFill>
                <a:latin typeface="StudioScriptCTT" pitchFamily="2" charset="0"/>
                <a:cs typeface="Times New Roman" panose="02020603050405020304" pitchFamily="18" charset="0"/>
              </a:rPr>
              <a:t>. </a:t>
            </a:r>
          </a:p>
          <a:p>
            <a:pPr algn="ctr"/>
            <a:r>
              <a:rPr lang="ru-RU" b="1" dirty="0">
                <a:solidFill>
                  <a:srgbClr val="7030A0"/>
                </a:solidFill>
                <a:latin typeface="StudioScriptCTT" pitchFamily="2" charset="0"/>
                <a:cs typeface="Times New Roman" panose="02020603050405020304" pitchFamily="18" charset="0"/>
              </a:rPr>
              <a:t>   </a:t>
            </a:r>
          </a:p>
          <a:p>
            <a:pPr algn="ctr"/>
            <a:r>
              <a:rPr lang="ru-RU" b="1" i="1" u="sng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Щоб</a:t>
            </a:r>
            <a:r>
              <a:rPr lang="ru-RU" b="1" i="1" u="sng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u="sng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казка</a:t>
            </a:r>
            <a:r>
              <a:rPr lang="ru-RU" b="1" i="1" u="sng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мала </a:t>
            </a:r>
            <a:r>
              <a:rPr lang="ru-RU" b="1" i="1" u="sng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виховний</a:t>
            </a:r>
            <a:r>
              <a:rPr lang="ru-RU" b="1" i="1" u="sng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u="sng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вплив</a:t>
            </a:r>
            <a:r>
              <a:rPr lang="ru-RU" b="1" i="1" u="sng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b="1" i="1" u="sng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дитину</a:t>
            </a:r>
            <a:r>
              <a:rPr lang="ru-RU" b="1" i="1" u="sng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педагогу </a:t>
            </a:r>
            <a:r>
              <a:rPr lang="ru-RU" b="1" i="1" u="sng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слід</a:t>
            </a:r>
            <a:r>
              <a:rPr lang="ru-RU" b="1" i="1" u="sng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u="sng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дотримується</a:t>
            </a:r>
            <a:r>
              <a:rPr lang="ru-RU" b="1" i="1" u="sng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u="sng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такої</a:t>
            </a:r>
            <a:r>
              <a:rPr lang="ru-RU" b="1" i="1" u="sng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u="sng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послідовності</a:t>
            </a:r>
            <a:r>
              <a:rPr lang="ru-RU" b="1" i="1" u="sng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endParaRPr lang="ru-RU" b="1" i="1" u="sng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>
                <a:solidFill>
                  <a:srgbClr val="7030A0"/>
                </a:solidFill>
                <a:latin typeface="StudioScriptCTT" pitchFamily="2" charset="0"/>
                <a:cs typeface="Times New Roman" panose="02020603050405020304" pitchFamily="18" charset="0"/>
              </a:rPr>
              <a:t>1.Обирає героя, </a:t>
            </a:r>
            <a:r>
              <a:rPr lang="ru-RU" b="1" dirty="0" err="1">
                <a:solidFill>
                  <a:srgbClr val="7030A0"/>
                </a:solidFill>
                <a:latin typeface="StudioScriptCTT" pitchFamily="2" charset="0"/>
                <a:cs typeface="Times New Roman" panose="02020603050405020304" pitchFamily="18" charset="0"/>
              </a:rPr>
              <a:t>близького</a:t>
            </a:r>
            <a:r>
              <a:rPr lang="ru-RU" b="1" dirty="0">
                <a:solidFill>
                  <a:srgbClr val="7030A0"/>
                </a:solidFill>
                <a:latin typeface="StudioScriptCTT" pitchFamily="2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7030A0"/>
                </a:solidFill>
                <a:latin typeface="StudioScriptCTT" pitchFamily="2" charset="0"/>
                <a:cs typeface="Times New Roman" panose="02020603050405020304" pitchFamily="18" charset="0"/>
              </a:rPr>
              <a:t>дитині</a:t>
            </a:r>
            <a:r>
              <a:rPr lang="ru-RU" b="1" dirty="0">
                <a:solidFill>
                  <a:srgbClr val="7030A0"/>
                </a:solidFill>
                <a:latin typeface="StudioScriptCTT" pitchFamily="2" charset="0"/>
                <a:cs typeface="Times New Roman" panose="02020603050405020304" pitchFamily="18" charset="0"/>
              </a:rPr>
              <a:t> за </a:t>
            </a:r>
            <a:r>
              <a:rPr lang="ru-RU" b="1" dirty="0" err="1">
                <a:solidFill>
                  <a:srgbClr val="7030A0"/>
                </a:solidFill>
                <a:latin typeface="StudioScriptCTT" pitchFamily="2" charset="0"/>
                <a:cs typeface="Times New Roman" panose="02020603050405020304" pitchFamily="18" charset="0"/>
              </a:rPr>
              <a:t>віком</a:t>
            </a:r>
            <a:r>
              <a:rPr lang="ru-RU" b="1" dirty="0">
                <a:solidFill>
                  <a:srgbClr val="7030A0"/>
                </a:solidFill>
                <a:latin typeface="StudioScriptCTT" pitchFamily="2" charset="0"/>
                <a:cs typeface="Times New Roman" panose="02020603050405020304" pitchFamily="18" charset="0"/>
              </a:rPr>
              <a:t>, </a:t>
            </a:r>
            <a:r>
              <a:rPr lang="ru-RU" b="1" dirty="0" err="1">
                <a:solidFill>
                  <a:srgbClr val="7030A0"/>
                </a:solidFill>
                <a:latin typeface="StudioScriptCTT" pitchFamily="2" charset="0"/>
                <a:cs typeface="Times New Roman" panose="02020603050405020304" pitchFamily="18" charset="0"/>
              </a:rPr>
              <a:t>статтю</a:t>
            </a:r>
            <a:r>
              <a:rPr lang="ru-RU" b="1" dirty="0">
                <a:solidFill>
                  <a:srgbClr val="7030A0"/>
                </a:solidFill>
                <a:latin typeface="StudioScriptCTT" pitchFamily="2" charset="0"/>
                <a:cs typeface="Times New Roman" panose="02020603050405020304" pitchFamily="18" charset="0"/>
              </a:rPr>
              <a:t>, характером.</a:t>
            </a:r>
          </a:p>
          <a:p>
            <a:pPr algn="ctr"/>
            <a:r>
              <a:rPr lang="ru-RU" b="1" dirty="0">
                <a:solidFill>
                  <a:srgbClr val="7030A0"/>
                </a:solidFill>
                <a:latin typeface="StudioScriptCTT" pitchFamily="2" charset="0"/>
                <a:cs typeface="Times New Roman" panose="02020603050405020304" pitchFamily="18" charset="0"/>
              </a:rPr>
              <a:t>2.Описує </a:t>
            </a:r>
            <a:r>
              <a:rPr lang="ru-RU" b="1" dirty="0" err="1">
                <a:solidFill>
                  <a:srgbClr val="7030A0"/>
                </a:solidFill>
                <a:latin typeface="StudioScriptCTT" pitchFamily="2" charset="0"/>
                <a:cs typeface="Times New Roman" panose="02020603050405020304" pitchFamily="18" charset="0"/>
              </a:rPr>
              <a:t>життя</a:t>
            </a:r>
            <a:r>
              <a:rPr lang="ru-RU" b="1" dirty="0">
                <a:solidFill>
                  <a:srgbClr val="7030A0"/>
                </a:solidFill>
                <a:latin typeface="StudioScriptCTT" pitchFamily="2" charset="0"/>
                <a:cs typeface="Times New Roman" panose="02020603050405020304" pitchFamily="18" charset="0"/>
              </a:rPr>
              <a:t> героя у </a:t>
            </a:r>
            <a:r>
              <a:rPr lang="ru-RU" b="1" dirty="0" err="1">
                <a:solidFill>
                  <a:srgbClr val="7030A0"/>
                </a:solidFill>
                <a:latin typeface="StudioScriptCTT" pitchFamily="2" charset="0"/>
                <a:cs typeface="Times New Roman" panose="02020603050405020304" pitchFamily="18" charset="0"/>
              </a:rPr>
              <a:t>казковій</a:t>
            </a:r>
            <a:r>
              <a:rPr lang="ru-RU" b="1" dirty="0">
                <a:solidFill>
                  <a:srgbClr val="7030A0"/>
                </a:solidFill>
                <a:latin typeface="StudioScriptCTT" pitchFamily="2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7030A0"/>
                </a:solidFill>
                <a:latin typeface="StudioScriptCTT" pitchFamily="2" charset="0"/>
                <a:cs typeface="Times New Roman" panose="02020603050405020304" pitchFamily="18" charset="0"/>
              </a:rPr>
              <a:t>країні</a:t>
            </a:r>
            <a:r>
              <a:rPr lang="ru-RU" b="1" dirty="0">
                <a:solidFill>
                  <a:srgbClr val="7030A0"/>
                </a:solidFill>
                <a:latin typeface="StudioScriptCTT" pitchFamily="2" charset="0"/>
                <a:cs typeface="Times New Roman" panose="02020603050405020304" pitchFamily="18" charset="0"/>
              </a:rPr>
              <a:t> так, </a:t>
            </a:r>
            <a:r>
              <a:rPr lang="ru-RU" b="1" dirty="0" err="1">
                <a:solidFill>
                  <a:srgbClr val="7030A0"/>
                </a:solidFill>
                <a:latin typeface="StudioScriptCTT" pitchFamily="2" charset="0"/>
                <a:cs typeface="Times New Roman" panose="02020603050405020304" pitchFamily="18" charset="0"/>
              </a:rPr>
              <a:t>щоб</a:t>
            </a:r>
            <a:r>
              <a:rPr lang="ru-RU" b="1" dirty="0">
                <a:solidFill>
                  <a:srgbClr val="7030A0"/>
                </a:solidFill>
                <a:latin typeface="StudioScriptCTT" pitchFamily="2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7030A0"/>
                </a:solidFill>
                <a:latin typeface="StudioScriptCTT" pitchFamily="2" charset="0"/>
                <a:cs typeface="Times New Roman" panose="02020603050405020304" pitchFamily="18" charset="0"/>
              </a:rPr>
              <a:t>дитина</a:t>
            </a:r>
            <a:r>
              <a:rPr lang="ru-RU" b="1" dirty="0">
                <a:solidFill>
                  <a:srgbClr val="7030A0"/>
                </a:solidFill>
                <a:latin typeface="StudioScriptCTT" pitchFamily="2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7030A0"/>
                </a:solidFill>
                <a:latin typeface="StudioScriptCTT" pitchFamily="2" charset="0"/>
                <a:cs typeface="Times New Roman" panose="02020603050405020304" pitchFamily="18" charset="0"/>
              </a:rPr>
              <a:t>знайшла</a:t>
            </a:r>
            <a:r>
              <a:rPr lang="ru-RU" b="1" dirty="0">
                <a:solidFill>
                  <a:srgbClr val="7030A0"/>
                </a:solidFill>
                <a:latin typeface="StudioScriptCTT" pitchFamily="2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7030A0"/>
                </a:solidFill>
                <a:latin typeface="StudioScriptCTT" pitchFamily="2" charset="0"/>
                <a:cs typeface="Times New Roman" panose="02020603050405020304" pitchFamily="18" charset="0"/>
              </a:rPr>
              <a:t>схожість</a:t>
            </a:r>
            <a:r>
              <a:rPr lang="ru-RU" b="1" dirty="0">
                <a:solidFill>
                  <a:srgbClr val="7030A0"/>
                </a:solidFill>
                <a:latin typeface="StudioScriptCTT" pitchFamily="2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7030A0"/>
                </a:solidFill>
                <a:latin typeface="StudioScriptCTT" pitchFamily="2" charset="0"/>
                <a:cs typeface="Times New Roman" panose="02020603050405020304" pitchFamily="18" charset="0"/>
              </a:rPr>
              <a:t>зі</a:t>
            </a:r>
            <a:r>
              <a:rPr lang="ru-RU" b="1" dirty="0">
                <a:solidFill>
                  <a:srgbClr val="7030A0"/>
                </a:solidFill>
                <a:latin typeface="StudioScriptCTT" pitchFamily="2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7030A0"/>
                </a:solidFill>
                <a:latin typeface="StudioScriptCTT" pitchFamily="2" charset="0"/>
                <a:cs typeface="Times New Roman" panose="02020603050405020304" pitchFamily="18" charset="0"/>
              </a:rPr>
              <a:t>своїм</a:t>
            </a:r>
            <a:r>
              <a:rPr lang="ru-RU" b="1" dirty="0">
                <a:solidFill>
                  <a:srgbClr val="7030A0"/>
                </a:solidFill>
                <a:latin typeface="StudioScriptCTT" pitchFamily="2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7030A0"/>
                </a:solidFill>
                <a:latin typeface="StudioScriptCTT" pitchFamily="2" charset="0"/>
                <a:cs typeface="Times New Roman" panose="02020603050405020304" pitchFamily="18" charset="0"/>
              </a:rPr>
              <a:t>життям</a:t>
            </a:r>
            <a:r>
              <a:rPr lang="ru-RU" b="1" dirty="0">
                <a:solidFill>
                  <a:srgbClr val="7030A0"/>
                </a:solidFill>
                <a:latin typeface="StudioScriptCTT" pitchFamily="2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ru-RU" b="1" dirty="0">
                <a:solidFill>
                  <a:srgbClr val="7030A0"/>
                </a:solidFill>
                <a:latin typeface="StudioScriptCTT" pitchFamily="2" charset="0"/>
                <a:cs typeface="Times New Roman" panose="02020603050405020304" pitchFamily="18" charset="0"/>
              </a:rPr>
              <a:t>3.Вводить героя в </a:t>
            </a:r>
            <a:r>
              <a:rPr lang="ru-RU" b="1" dirty="0" err="1">
                <a:solidFill>
                  <a:srgbClr val="7030A0"/>
                </a:solidFill>
                <a:latin typeface="StudioScriptCTT" pitchFamily="2" charset="0"/>
                <a:cs typeface="Times New Roman" panose="02020603050405020304" pitchFamily="18" charset="0"/>
              </a:rPr>
              <a:t>проблемну</a:t>
            </a:r>
            <a:r>
              <a:rPr lang="ru-RU" b="1" dirty="0">
                <a:solidFill>
                  <a:srgbClr val="7030A0"/>
                </a:solidFill>
                <a:latin typeface="StudioScriptCTT" pitchFamily="2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7030A0"/>
                </a:solidFill>
                <a:latin typeface="StudioScriptCTT" pitchFamily="2" charset="0"/>
                <a:cs typeface="Times New Roman" panose="02020603050405020304" pitchFamily="18" charset="0"/>
              </a:rPr>
              <a:t>ситуацію</a:t>
            </a:r>
            <a:r>
              <a:rPr lang="ru-RU" b="1" dirty="0">
                <a:solidFill>
                  <a:srgbClr val="7030A0"/>
                </a:solidFill>
                <a:latin typeface="StudioScriptCTT" pitchFamily="2" charset="0"/>
                <a:cs typeface="Times New Roman" panose="02020603050405020304" pitchFamily="18" charset="0"/>
              </a:rPr>
              <a:t>, </a:t>
            </a:r>
            <a:r>
              <a:rPr lang="ru-RU" b="1" dirty="0" err="1">
                <a:solidFill>
                  <a:srgbClr val="7030A0"/>
                </a:solidFill>
                <a:latin typeface="StudioScriptCTT" pitchFamily="2" charset="0"/>
                <a:cs typeface="Times New Roman" panose="02020603050405020304" pitchFamily="18" charset="0"/>
              </a:rPr>
              <a:t>відповідну</a:t>
            </a:r>
            <a:r>
              <a:rPr lang="ru-RU" b="1" dirty="0">
                <a:solidFill>
                  <a:srgbClr val="7030A0"/>
                </a:solidFill>
                <a:latin typeface="StudioScriptCTT" pitchFamily="2" charset="0"/>
                <a:cs typeface="Times New Roman" panose="02020603050405020304" pitchFamily="18" charset="0"/>
              </a:rPr>
              <a:t> до </a:t>
            </a:r>
            <a:r>
              <a:rPr lang="ru-RU" b="1" dirty="0" err="1">
                <a:solidFill>
                  <a:srgbClr val="7030A0"/>
                </a:solidFill>
                <a:latin typeface="StudioScriptCTT" pitchFamily="2" charset="0"/>
                <a:cs typeface="Times New Roman" panose="02020603050405020304" pitchFamily="18" charset="0"/>
              </a:rPr>
              <a:t>реальної</a:t>
            </a:r>
            <a:r>
              <a:rPr lang="ru-RU" b="1" dirty="0">
                <a:solidFill>
                  <a:srgbClr val="7030A0"/>
                </a:solidFill>
                <a:latin typeface="StudioScriptCTT" pitchFamily="2" charset="0"/>
                <a:cs typeface="Times New Roman" panose="02020603050405020304" pitchFamily="18" charset="0"/>
              </a:rPr>
              <a:t>, яку </a:t>
            </a:r>
            <a:r>
              <a:rPr lang="ru-RU" b="1" dirty="0" err="1">
                <a:solidFill>
                  <a:srgbClr val="7030A0"/>
                </a:solidFill>
                <a:latin typeface="StudioScriptCTT" pitchFamily="2" charset="0"/>
                <a:cs typeface="Times New Roman" panose="02020603050405020304" pitchFamily="18" charset="0"/>
              </a:rPr>
              <a:t>переживає</a:t>
            </a:r>
            <a:r>
              <a:rPr lang="ru-RU" b="1" dirty="0">
                <a:solidFill>
                  <a:srgbClr val="7030A0"/>
                </a:solidFill>
                <a:latin typeface="StudioScriptCTT" pitchFamily="2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7030A0"/>
                </a:solidFill>
                <a:latin typeface="StudioScriptCTT" pitchFamily="2" charset="0"/>
                <a:cs typeface="Times New Roman" panose="02020603050405020304" pitchFamily="18" charset="0"/>
              </a:rPr>
              <a:t>дитина</a:t>
            </a:r>
            <a:r>
              <a:rPr lang="ru-RU" b="1" dirty="0">
                <a:solidFill>
                  <a:srgbClr val="7030A0"/>
                </a:solidFill>
                <a:latin typeface="StudioScriptCTT" pitchFamily="2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ru-RU" b="1" dirty="0">
                <a:solidFill>
                  <a:srgbClr val="7030A0"/>
                </a:solidFill>
                <a:latin typeface="StudioScriptCTT" pitchFamily="2" charset="0"/>
                <a:cs typeface="Times New Roman" panose="02020603050405020304" pitchFamily="18" charset="0"/>
              </a:rPr>
              <a:t>4.Пошук </a:t>
            </a:r>
            <a:r>
              <a:rPr lang="ru-RU" b="1" dirty="0" err="1">
                <a:solidFill>
                  <a:srgbClr val="7030A0"/>
                </a:solidFill>
                <a:latin typeface="StudioScriptCTT" pitchFamily="2" charset="0"/>
                <a:cs typeface="Times New Roman" panose="02020603050405020304" pitchFamily="18" charset="0"/>
              </a:rPr>
              <a:t>героєм</a:t>
            </a:r>
            <a:r>
              <a:rPr lang="ru-RU" b="1" dirty="0">
                <a:solidFill>
                  <a:srgbClr val="7030A0"/>
                </a:solidFill>
                <a:latin typeface="StudioScriptCTT" pitchFamily="2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7030A0"/>
                </a:solidFill>
                <a:latin typeface="StudioScriptCTT" pitchFamily="2" charset="0"/>
                <a:cs typeface="Times New Roman" panose="02020603050405020304" pitchFamily="18" charset="0"/>
              </a:rPr>
              <a:t>шляхів</a:t>
            </a:r>
            <a:r>
              <a:rPr lang="ru-RU" b="1" dirty="0">
                <a:solidFill>
                  <a:srgbClr val="7030A0"/>
                </a:solidFill>
                <a:latin typeface="StudioScriptCTT" pitchFamily="2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7030A0"/>
                </a:solidFill>
                <a:latin typeface="StudioScriptCTT" pitchFamily="2" charset="0"/>
                <a:cs typeface="Times New Roman" panose="02020603050405020304" pitchFamily="18" charset="0"/>
              </a:rPr>
              <a:t>розв’язання</a:t>
            </a:r>
            <a:r>
              <a:rPr lang="ru-RU" b="1" dirty="0">
                <a:solidFill>
                  <a:srgbClr val="7030A0"/>
                </a:solidFill>
                <a:latin typeface="StudioScriptCTT" pitchFamily="2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7030A0"/>
                </a:solidFill>
                <a:latin typeface="StudioScriptCTT" pitchFamily="2" charset="0"/>
                <a:cs typeface="Times New Roman" panose="02020603050405020304" pitchFamily="18" charset="0"/>
              </a:rPr>
              <a:t>проблеми</a:t>
            </a:r>
            <a:r>
              <a:rPr lang="ru-RU" b="1" dirty="0">
                <a:solidFill>
                  <a:srgbClr val="7030A0"/>
                </a:solidFill>
                <a:latin typeface="StudioScriptCTT" pitchFamily="2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7030A0"/>
                </a:solidFill>
                <a:latin typeface="StudioScriptCTT" pitchFamily="2" charset="0"/>
                <a:cs typeface="Times New Roman" panose="02020603050405020304" pitchFamily="18" charset="0"/>
              </a:rPr>
              <a:t>супроводжує</a:t>
            </a:r>
            <a:r>
              <a:rPr lang="ru-RU" b="1" dirty="0">
                <a:solidFill>
                  <a:srgbClr val="7030A0"/>
                </a:solidFill>
                <a:latin typeface="StudioScriptCTT" pitchFamily="2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7030A0"/>
                </a:solidFill>
                <a:latin typeface="StudioScriptCTT" pitchFamily="2" charset="0"/>
                <a:cs typeface="Times New Roman" panose="02020603050405020304" pitchFamily="18" charset="0"/>
              </a:rPr>
              <a:t>коментарями</a:t>
            </a:r>
            <a:r>
              <a:rPr lang="ru-RU" b="1" dirty="0">
                <a:solidFill>
                  <a:srgbClr val="7030A0"/>
                </a:solidFill>
                <a:latin typeface="StudioScriptCTT" pitchFamily="2" charset="0"/>
                <a:cs typeface="Times New Roman" panose="02020603050405020304" pitchFamily="18" charset="0"/>
              </a:rPr>
              <a:t>, показом </a:t>
            </a:r>
            <a:r>
              <a:rPr lang="ru-RU" b="1" dirty="0" err="1">
                <a:solidFill>
                  <a:srgbClr val="7030A0"/>
                </a:solidFill>
                <a:latin typeface="StudioScriptCTT" pitchFamily="2" charset="0"/>
                <a:cs typeface="Times New Roman" panose="02020603050405020304" pitchFamily="18" charset="0"/>
              </a:rPr>
              <a:t>ситуації</a:t>
            </a:r>
            <a:r>
              <a:rPr lang="ru-RU" b="1" dirty="0">
                <a:solidFill>
                  <a:srgbClr val="7030A0"/>
                </a:solidFill>
                <a:latin typeface="StudioScriptCTT" pitchFamily="2" charset="0"/>
                <a:cs typeface="Times New Roman" panose="02020603050405020304" pitchFamily="18" charset="0"/>
              </a:rPr>
              <a:t> з </a:t>
            </a:r>
            <a:r>
              <a:rPr lang="ru-RU" b="1" dirty="0" err="1">
                <a:solidFill>
                  <a:srgbClr val="7030A0"/>
                </a:solidFill>
                <a:latin typeface="StudioScriptCTT" pitchFamily="2" charset="0"/>
                <a:cs typeface="Times New Roman" panose="02020603050405020304" pitchFamily="18" charset="0"/>
              </a:rPr>
              <a:t>різних</a:t>
            </a:r>
            <a:r>
              <a:rPr lang="ru-RU" b="1" dirty="0">
                <a:solidFill>
                  <a:srgbClr val="7030A0"/>
                </a:solidFill>
                <a:latin typeface="StudioScriptCTT" pitchFamily="2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7030A0"/>
                </a:solidFill>
                <a:latin typeface="StudioScriptCTT" pitchFamily="2" charset="0"/>
                <a:cs typeface="Times New Roman" panose="02020603050405020304" pitchFamily="18" charset="0"/>
              </a:rPr>
              <a:t>точок</a:t>
            </a:r>
            <a:r>
              <a:rPr lang="ru-RU" b="1" dirty="0">
                <a:solidFill>
                  <a:srgbClr val="7030A0"/>
                </a:solidFill>
                <a:latin typeface="StudioScriptCTT" pitchFamily="2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7030A0"/>
                </a:solidFill>
                <a:latin typeface="StudioScriptCTT" pitchFamily="2" charset="0"/>
                <a:cs typeface="Times New Roman" panose="02020603050405020304" pitchFamily="18" charset="0"/>
              </a:rPr>
              <a:t>зору</a:t>
            </a:r>
            <a:r>
              <a:rPr lang="ru-RU" b="1" dirty="0">
                <a:solidFill>
                  <a:srgbClr val="7030A0"/>
                </a:solidFill>
                <a:latin typeface="StudioScriptCTT" pitchFamily="2" charset="0"/>
                <a:cs typeface="Times New Roman" panose="02020603050405020304" pitchFamily="18" charset="0"/>
              </a:rPr>
              <a:t>.</a:t>
            </a:r>
            <a:endParaRPr lang="ru-RU" b="1" dirty="0">
              <a:latin typeface="StudioScriptCTT" pitchFamily="2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>
                <a:solidFill>
                  <a:srgbClr val="7030A0"/>
                </a:solidFill>
                <a:latin typeface="StudioScriptCTT" pitchFamily="2" charset="0"/>
                <a:cs typeface="Times New Roman" panose="02020603050405020304" pitchFamily="18" charset="0"/>
              </a:rPr>
              <a:t>5.Робить </a:t>
            </a:r>
            <a:r>
              <a:rPr lang="ru-RU" b="1" dirty="0" err="1">
                <a:solidFill>
                  <a:srgbClr val="7030A0"/>
                </a:solidFill>
                <a:latin typeface="StudioScriptCTT" pitchFamily="2" charset="0"/>
                <a:cs typeface="Times New Roman" panose="02020603050405020304" pitchFamily="18" charset="0"/>
              </a:rPr>
              <a:t>висновок</a:t>
            </a:r>
            <a:r>
              <a:rPr lang="ru-RU" b="1" dirty="0">
                <a:solidFill>
                  <a:srgbClr val="7030A0"/>
                </a:solidFill>
                <a:latin typeface="StudioScriptCTT" pitchFamily="2" charset="0"/>
                <a:cs typeface="Times New Roman" panose="02020603050405020304" pitchFamily="18" charset="0"/>
              </a:rPr>
              <a:t>, </a:t>
            </a:r>
            <a:r>
              <a:rPr lang="ru-RU" b="1" dirty="0" err="1">
                <a:solidFill>
                  <a:srgbClr val="7030A0"/>
                </a:solidFill>
                <a:latin typeface="StudioScriptCTT" pitchFamily="2" charset="0"/>
                <a:cs typeface="Times New Roman" panose="02020603050405020304" pitchFamily="18" charset="0"/>
              </a:rPr>
              <a:t>залучаючи</a:t>
            </a:r>
            <a:r>
              <a:rPr lang="ru-RU" b="1" dirty="0">
                <a:solidFill>
                  <a:srgbClr val="7030A0"/>
                </a:solidFill>
                <a:latin typeface="StudioScriptCTT" pitchFamily="2" charset="0"/>
                <a:cs typeface="Times New Roman" panose="02020603050405020304" pitchFamily="18" charset="0"/>
              </a:rPr>
              <a:t> до </a:t>
            </a:r>
            <a:r>
              <a:rPr lang="ru-RU" b="1" dirty="0" err="1">
                <a:solidFill>
                  <a:srgbClr val="7030A0"/>
                </a:solidFill>
                <a:latin typeface="StudioScriptCTT" pitchFamily="2" charset="0"/>
                <a:cs typeface="Times New Roman" panose="02020603050405020304" pitchFamily="18" charset="0"/>
              </a:rPr>
              <a:t>цього</a:t>
            </a:r>
            <a:r>
              <a:rPr lang="ru-RU" b="1" dirty="0">
                <a:solidFill>
                  <a:srgbClr val="7030A0"/>
                </a:solidFill>
                <a:latin typeface="StudioScriptCTT" pitchFamily="2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7030A0"/>
                </a:solidFill>
                <a:latin typeface="StudioScriptCTT" pitchFamily="2" charset="0"/>
                <a:cs typeface="Times New Roman" panose="02020603050405020304" pitchFamily="18" charset="0"/>
              </a:rPr>
              <a:t>дити</a:t>
            </a:r>
            <a:r>
              <a:rPr lang="ru-RU" sz="2000" b="1" dirty="0" err="1">
                <a:solidFill>
                  <a:srgbClr val="7030A0"/>
                </a:solidFill>
                <a:latin typeface="StudioScriptCTT" pitchFamily="2" charset="0"/>
                <a:cs typeface="Times New Roman" panose="02020603050405020304" pitchFamily="18" charset="0"/>
              </a:rPr>
              <a:t>ну</a:t>
            </a:r>
            <a:r>
              <a:rPr lang="ru-RU" sz="2000" b="1" dirty="0">
                <a:solidFill>
                  <a:srgbClr val="7030A0"/>
                </a:solidFill>
                <a:latin typeface="StudioScriptCTT" pitchFamily="2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34263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:random/>
      </p:transition>
    </mc:Choice>
    <mc:Fallback xmlns="">
      <p:transition spd="slow" advTm="7000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\Desktop\ДЛЯ ЛЕНЫ\images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9036496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7030A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683568" y="332656"/>
            <a:ext cx="79928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i="1" u="sng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Заняття з використанням дидактичних ігор з казками</a:t>
            </a:r>
            <a:endParaRPr lang="ru-RU" sz="2800" b="1" i="1" u="sng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55"/>
          <a:stretch/>
        </p:blipFill>
        <p:spPr>
          <a:xfrm>
            <a:off x="714800" y="1268760"/>
            <a:ext cx="2187075" cy="24595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AA78EC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62" b="-1"/>
          <a:stretch/>
        </p:blipFill>
        <p:spPr>
          <a:xfrm>
            <a:off x="6555113" y="4434676"/>
            <a:ext cx="2176734" cy="22739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AA78EC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01"/>
          <a:stretch/>
        </p:blipFill>
        <p:spPr>
          <a:xfrm>
            <a:off x="3849277" y="1522978"/>
            <a:ext cx="3923928" cy="26456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AA78EC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4093281"/>
            <a:ext cx="1961509" cy="26153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AA78EC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6823" y="4725144"/>
            <a:ext cx="2504797" cy="1628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539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:random/>
      </p:transition>
    </mc:Choice>
    <mc:Fallback xmlns="">
      <p:transition spd="slow" advTm="7000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1\Desktop\ДЛЯ ЛЕНЫ\_900055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95" y="4226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7030A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107504" y="116632"/>
            <a:ext cx="8928992" cy="26622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b="1" i="1" u="sng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Робота з </a:t>
            </a:r>
            <a:r>
              <a:rPr lang="uk-UA" sz="2000" b="1" u="sng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батьками:</a:t>
            </a:r>
          </a:p>
          <a:p>
            <a:pPr>
              <a:lnSpc>
                <a:spcPct val="150000"/>
              </a:lnSpc>
            </a:pPr>
            <a:r>
              <a:rPr lang="uk-UA" sz="14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Необхідною умовою повноцінного творчого розвитку дошкільників є співпраця з батьками вихованців. Вихователю слід залучати і батьків до роботи з казкою. Вони можуть знайомити дітей із запропонованими вихователем казками, допомагають добирати матеріали для виконання спільних проектів (газет, книжечок, набірних </a:t>
            </a:r>
            <a:r>
              <a:rPr lang="uk-UA" sz="1400" b="1" i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полотен</a:t>
            </a:r>
            <a:r>
              <a:rPr lang="uk-UA" sz="14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</a:p>
          <a:p>
            <a:pPr>
              <a:lnSpc>
                <a:spcPct val="150000"/>
              </a:lnSpc>
            </a:pPr>
            <a:r>
              <a:rPr lang="uk-UA" sz="14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З батьками педагог проводить батьківські збори в онлайн режимі на тему «Казка вчить, як на світі жити», консультації «Виховні та розвивальні можливості казки», «Як заохочувати дітей до творчості», «Що читати дітям?»</a:t>
            </a:r>
            <a:endParaRPr lang="ru-RU" sz="1400" b="1" i="1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294" y="2494514"/>
            <a:ext cx="3434670" cy="4101220"/>
          </a:xfrm>
          <a:prstGeom prst="ellipse">
            <a:avLst/>
          </a:prstGeom>
          <a:ln w="63500" cap="rnd">
            <a:solidFill>
              <a:srgbClr val="AA78EC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7" name="Овал 6"/>
          <p:cNvSpPr/>
          <p:nvPr/>
        </p:nvSpPr>
        <p:spPr>
          <a:xfrm>
            <a:off x="4148522" y="2636912"/>
            <a:ext cx="4887974" cy="3816424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2764460"/>
            <a:ext cx="2841780" cy="37890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AA78EC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3619" y="3433226"/>
            <a:ext cx="1518853" cy="1934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463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:random/>
      </p:transition>
    </mc:Choice>
    <mc:Fallback xmlns="">
      <p:transition spd="slow" advTm="7000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1\Desktop\ДЛЯ ЛЕНЫ\ori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3308"/>
            <a:ext cx="9144000" cy="69113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7030A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971600" y="332656"/>
            <a:ext cx="76328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uk-UA" sz="36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Наші свята і будні:</a:t>
            </a:r>
            <a:endParaRPr lang="ru-RU" sz="3600" b="1" dirty="0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50" b="11151"/>
          <a:stretch/>
        </p:blipFill>
        <p:spPr>
          <a:xfrm>
            <a:off x="506431" y="377280"/>
            <a:ext cx="2351314" cy="23042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AA78EC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1110" y="1124744"/>
            <a:ext cx="2679762" cy="3573016"/>
          </a:xfrm>
          <a:prstGeom prst="rect">
            <a:avLst/>
          </a:prstGeom>
          <a:ln w="57150">
            <a:solidFill>
              <a:srgbClr val="AA78EC"/>
            </a:solidFill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00" b="5900"/>
          <a:stretch/>
        </p:blipFill>
        <p:spPr>
          <a:xfrm>
            <a:off x="328536" y="3329608"/>
            <a:ext cx="2707105" cy="28803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AA78EC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51" b="11151"/>
          <a:stretch/>
        </p:blipFill>
        <p:spPr>
          <a:xfrm>
            <a:off x="6347222" y="3966379"/>
            <a:ext cx="2503996" cy="22435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AA78EC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5013176"/>
            <a:ext cx="1863303" cy="1614086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280" y="1700808"/>
            <a:ext cx="1162050" cy="142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928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:random/>
      </p:transition>
    </mc:Choice>
    <mc:Fallback xmlns="">
      <p:transition spd="slow" advTm="7000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1\Desktop\ДЛЯ ЛЕНЫ\ef485524143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4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323528" y="332656"/>
            <a:ext cx="8625321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udioScriptCTT" pitchFamily="2" charset="0"/>
              </a:rPr>
              <a:t>Висновки: </a:t>
            </a:r>
          </a:p>
          <a:p>
            <a:r>
              <a:rPr lang="uk-UA" sz="16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udioScriptCTT" pitchFamily="2" charset="0"/>
              </a:rPr>
              <a:t>     Казка займає особливе місце в житті дошкільника, казкові образи яскраво, </a:t>
            </a:r>
            <a:r>
              <a:rPr lang="uk-UA" sz="16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udioScriptCTT" pitchFamily="2" charset="0"/>
              </a:rPr>
              <a:t>емоційно</a:t>
            </a:r>
            <a:r>
              <a:rPr lang="uk-UA" sz="16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udioScriptCTT" pitchFamily="2" charset="0"/>
              </a:rPr>
              <a:t> забарвлені і довго живуть у свідомості дітей. Казка вчить дітей мріяти, підкреслювати головне, індивідуальне в образі, узагальнювати істотні ознаки, посилює розумову діяльність. Казка збагачує внутрішній світ дітей, вони тягнуться до неї.</a:t>
            </a:r>
          </a:p>
          <a:p>
            <a:r>
              <a:rPr lang="uk-UA" sz="1600" b="1" dirty="0">
                <a:solidFill>
                  <a:srgbClr val="7030A0"/>
                </a:solidFill>
                <a:latin typeface="StudioScriptCTT" pitchFamily="2" charset="0"/>
              </a:rPr>
              <a:t>    Таким чином, казки розкривають перед дитиною красу мови, створюють найбільш сприятливі умови для вдосконалення вербальної (інтонаційна, лексична, синтаксична) і невербальної (міміка, рухи, поза) виразності мови, а також </a:t>
            </a:r>
            <a:r>
              <a:rPr lang="uk-UA" sz="1600" b="1" dirty="0" err="1">
                <a:solidFill>
                  <a:srgbClr val="7030A0"/>
                </a:solidFill>
                <a:latin typeface="StudioScriptCTT" pitchFamily="2" charset="0"/>
              </a:rPr>
              <a:t>мовного</a:t>
            </a:r>
            <a:r>
              <a:rPr lang="uk-UA" sz="1600" b="1" dirty="0">
                <a:solidFill>
                  <a:srgbClr val="7030A0"/>
                </a:solidFill>
                <a:latin typeface="StudioScriptCTT" pitchFamily="2" charset="0"/>
              </a:rPr>
              <a:t> самовираження дитини. Навчання творчої</a:t>
            </a:r>
          </a:p>
          <a:p>
            <a:pPr algn="just"/>
            <a:r>
              <a:rPr lang="uk-UA" sz="1600" b="1" dirty="0">
                <a:solidFill>
                  <a:srgbClr val="7030A0"/>
                </a:solidFill>
                <a:latin typeface="StudioScriptCTT" pitchFamily="2" charset="0"/>
              </a:rPr>
              <a:t>розповіді сприяє розвитку у дошкільників високого рівня художньо-</a:t>
            </a:r>
            <a:r>
              <a:rPr lang="uk-UA" sz="1600" b="1" dirty="0" err="1">
                <a:solidFill>
                  <a:srgbClr val="7030A0"/>
                </a:solidFill>
                <a:latin typeface="StudioScriptCTT" pitchFamily="2" charset="0"/>
              </a:rPr>
              <a:t>мовної</a:t>
            </a:r>
            <a:r>
              <a:rPr lang="uk-UA" sz="1600" b="1" dirty="0">
                <a:solidFill>
                  <a:srgbClr val="7030A0"/>
                </a:solidFill>
                <a:latin typeface="StudioScriptCTT" pitchFamily="2" charset="0"/>
              </a:rPr>
              <a:t> діяльності, формує вміння самостійно придумувати казки. Використання вихователями казок збагачує і актуалізує словниковий запас дитини, розвиває навички граматичного структурування і зв'язного оформлення власних висловлювань, і, звичайно, відкриває широкі перспективи не тільки для розвитку словесної творчості, але і для виразності дитячої мови в цілому.                                    </a:t>
            </a:r>
          </a:p>
          <a:p>
            <a:pPr algn="just"/>
            <a:r>
              <a:rPr lang="uk-UA" sz="1600" b="1" dirty="0">
                <a:solidFill>
                  <a:srgbClr val="7030A0"/>
                </a:solidFill>
                <a:latin typeface="StudioScriptCTT" pitchFamily="2" charset="0"/>
              </a:rPr>
              <a:t>    Отже, казки є найпотужнішим інструментом навчання і виховання дітей, вони загартовують характер, допомагають вчасно побачити психологічні проблеми. Казка єднає вихователя, дітей </a:t>
            </a:r>
            <a:r>
              <a:rPr lang="uk-UA" sz="1600" b="1">
                <a:solidFill>
                  <a:srgbClr val="7030A0"/>
                </a:solidFill>
                <a:latin typeface="StudioScriptCTT" pitchFamily="2" charset="0"/>
              </a:rPr>
              <a:t>і батьків.</a:t>
            </a:r>
            <a:endParaRPr lang="uk-UA" sz="1600" b="1" dirty="0">
              <a:solidFill>
                <a:srgbClr val="7030A0"/>
              </a:solidFill>
              <a:latin typeface="StudioScriptCTT" pitchFamily="2" charset="0"/>
            </a:endParaRPr>
          </a:p>
          <a:p>
            <a:pPr algn="just"/>
            <a:r>
              <a:rPr lang="uk-UA" sz="1600" b="1" dirty="0">
                <a:solidFill>
                  <a:srgbClr val="7030A0"/>
                </a:solidFill>
                <a:latin typeface="StudioScriptCTT" pitchFamily="2" charset="0"/>
              </a:rPr>
              <a:t>     </a:t>
            </a:r>
          </a:p>
          <a:p>
            <a:pPr algn="ctr"/>
            <a:endParaRPr lang="uk-UA" sz="1600" b="1" dirty="0">
              <a:solidFill>
                <a:srgbClr val="7030A0"/>
              </a:solidFill>
              <a:latin typeface="StudioScriptCT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0948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:random/>
      </p:transition>
    </mc:Choice>
    <mc:Fallback xmlns="">
      <p:transition spd="slow" advTm="7000"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/>
              <a:t>Список використаних джерел:</a:t>
            </a:r>
            <a:br>
              <a:rPr lang="uk-UA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 algn="ctr">
              <a:spcBef>
                <a:spcPts val="0"/>
              </a:spcBef>
              <a:buNone/>
            </a:pPr>
            <a:endParaRPr lang="uk-UA" sz="16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udioScriptCTT" pitchFamily="2" charset="0"/>
            </a:endParaRPr>
          </a:p>
          <a:p>
            <a:pPr marL="0" lvl="0" indent="0">
              <a:spcBef>
                <a:spcPts val="0"/>
              </a:spcBef>
              <a:buNone/>
            </a:pPr>
            <a:r>
              <a:rPr lang="uk-UA" sz="1600" b="1" dirty="0">
                <a:solidFill>
                  <a:srgbClr val="7030A0"/>
                </a:solidFill>
                <a:latin typeface="StudioScriptCTT" pitchFamily="2" charset="0"/>
              </a:rPr>
              <a:t>1. </a:t>
            </a:r>
            <a:r>
              <a:rPr lang="uk-UA" sz="1600" b="1" dirty="0" err="1">
                <a:solidFill>
                  <a:srgbClr val="7030A0"/>
                </a:solidFill>
                <a:latin typeface="StudioScriptCTT" pitchFamily="2" charset="0"/>
              </a:rPr>
              <a:t>Богуш</a:t>
            </a:r>
            <a:r>
              <a:rPr lang="uk-UA" sz="1600" b="1" dirty="0">
                <a:solidFill>
                  <a:srgbClr val="7030A0"/>
                </a:solidFill>
                <a:latin typeface="StudioScriptCTT" pitchFamily="2" charset="0"/>
              </a:rPr>
              <a:t> А. М. Педагогічні виміри Василя Сухомлинського в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uk-UA" sz="1600" b="1" dirty="0">
                <a:solidFill>
                  <a:srgbClr val="7030A0"/>
                </a:solidFill>
                <a:latin typeface="StudioScriptCTT" pitchFamily="2" charset="0"/>
              </a:rPr>
              <a:t>сучасному освітньому просторі. Монографія. Видання 2-е, допрацьоване,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uk-UA" sz="1600" b="1" dirty="0">
                <a:solidFill>
                  <a:srgbClr val="7030A0"/>
                </a:solidFill>
                <a:latin typeface="StudioScriptCTT" pitchFamily="2" charset="0"/>
              </a:rPr>
              <a:t>доповнене. Кам’янець-Подільський: ТОВ «Друкарня «Рута», 2018. – 392 с.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uk-UA" sz="1600" b="1" dirty="0">
                <a:solidFill>
                  <a:srgbClr val="7030A0"/>
                </a:solidFill>
                <a:latin typeface="StudioScriptCTT" pitchFamily="2" charset="0"/>
              </a:rPr>
              <a:t>2. Сухомлинський В. О. Батьківська педагогіка. К.: Рад. школа., 1978.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uk-UA" sz="1600" b="1" dirty="0">
                <a:solidFill>
                  <a:srgbClr val="7030A0"/>
                </a:solidFill>
                <a:latin typeface="StudioScriptCTT" pitchFamily="2" charset="0"/>
              </a:rPr>
              <a:t>264с.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uk-UA" sz="1600" b="1" dirty="0">
                <a:solidFill>
                  <a:srgbClr val="7030A0"/>
                </a:solidFill>
                <a:latin typeface="StudioScriptCTT" pitchFamily="2" charset="0"/>
              </a:rPr>
              <a:t>3. </a:t>
            </a:r>
            <a:r>
              <a:rPr lang="uk-UA" sz="1600" b="1" dirty="0" err="1">
                <a:solidFill>
                  <a:srgbClr val="7030A0"/>
                </a:solidFill>
                <a:latin typeface="StudioScriptCTT" pitchFamily="2" charset="0"/>
              </a:rPr>
              <a:t>Л.Б.Фесюкова</a:t>
            </a:r>
            <a:r>
              <a:rPr lang="uk-UA" sz="1600" b="1" dirty="0">
                <a:solidFill>
                  <a:srgbClr val="7030A0"/>
                </a:solidFill>
                <a:latin typeface="StudioScriptCTT" pitchFamily="2" charset="0"/>
              </a:rPr>
              <a:t>. Виховання казкою: Для роботи з дітьми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uk-UA" sz="1600" b="1" dirty="0">
                <a:solidFill>
                  <a:srgbClr val="7030A0"/>
                </a:solidFill>
                <a:latin typeface="StudioScriptCTT" pitchFamily="2" charset="0"/>
              </a:rPr>
              <a:t>дошкільного віку. Харків: Фоліо, 1997. 464 с.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uk-UA" sz="1600" b="1" dirty="0">
                <a:solidFill>
                  <a:srgbClr val="7030A0"/>
                </a:solidFill>
                <a:latin typeface="StudioScriptCTT" pitchFamily="2" charset="0"/>
              </a:rPr>
              <a:t>4. </a:t>
            </a:r>
            <a:r>
              <a:rPr lang="en-US" sz="1600" b="1" dirty="0">
                <a:solidFill>
                  <a:srgbClr val="7030A0"/>
                </a:solidFill>
                <a:latin typeface="StudioScriptCTT" pitchFamily="2" charset="0"/>
                <a:hlinkClick r:id="rId2"/>
              </a:rPr>
              <a:t>https://pandia.ru/text/77/153/15835.php</a:t>
            </a:r>
            <a:endParaRPr lang="uk-UA" sz="1600" b="1" dirty="0">
              <a:solidFill>
                <a:srgbClr val="7030A0"/>
              </a:solidFill>
              <a:latin typeface="StudioScriptCTT" pitchFamily="2" charset="0"/>
            </a:endParaRPr>
          </a:p>
          <a:p>
            <a:pPr marL="0" lvl="0" indent="0">
              <a:spcBef>
                <a:spcPts val="0"/>
              </a:spcBef>
              <a:buNone/>
            </a:pPr>
            <a:r>
              <a:rPr lang="uk-UA" sz="1600" b="1" dirty="0">
                <a:solidFill>
                  <a:srgbClr val="7030A0"/>
                </a:solidFill>
                <a:latin typeface="StudioScriptCTT" pitchFamily="2" charset="0"/>
              </a:rPr>
              <a:t>5. Шик Л.А. </a:t>
            </a:r>
            <a:r>
              <a:rPr lang="uk-UA" sz="1600" b="1" dirty="0" err="1">
                <a:solidFill>
                  <a:srgbClr val="7030A0"/>
                </a:solidFill>
                <a:latin typeface="StudioScriptCTT" pitchFamily="2" charset="0"/>
              </a:rPr>
              <a:t>Казкотерапія</a:t>
            </a:r>
            <a:r>
              <a:rPr lang="uk-UA" sz="1600" b="1" dirty="0">
                <a:solidFill>
                  <a:srgbClr val="7030A0"/>
                </a:solidFill>
                <a:latin typeface="StudioScriptCTT" pitchFamily="2" charset="0"/>
              </a:rPr>
              <a:t> у роботі з дошкільниками – Харків: Основа. 2011, С. 240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uk-UA" sz="1600" b="1" dirty="0">
                <a:solidFill>
                  <a:srgbClr val="7030A0"/>
                </a:solidFill>
                <a:latin typeface="StudioScriptCTT" pitchFamily="2" charset="0"/>
              </a:rPr>
              <a:t>6. Гавриш Н. Художньому слову – гідне місце в освітньому процесі// Дошкільне виховання №3, 2006, С.15, 18-19 .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uk-UA" sz="1600" b="1" dirty="0">
                <a:solidFill>
                  <a:srgbClr val="7030A0"/>
                </a:solidFill>
                <a:latin typeface="StudioScriptCTT" pitchFamily="2" charset="0"/>
              </a:rPr>
              <a:t>7. </a:t>
            </a:r>
            <a:r>
              <a:rPr lang="uk-UA" sz="1600" b="1" dirty="0" err="1">
                <a:solidFill>
                  <a:srgbClr val="7030A0"/>
                </a:solidFill>
                <a:latin typeface="StudioScriptCTT" pitchFamily="2" charset="0"/>
              </a:rPr>
              <a:t>Рибцун</a:t>
            </a:r>
            <a:r>
              <a:rPr lang="uk-UA" sz="1600" b="1" dirty="0">
                <a:solidFill>
                  <a:srgbClr val="7030A0"/>
                </a:solidFill>
                <a:latin typeface="StudioScriptCTT" pitchFamily="2" charset="0"/>
              </a:rPr>
              <a:t> О. Казка вчить добра і правди // Дошкільне виховання № 12, 2005.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uk-UA" sz="1600" b="1" dirty="0">
                <a:solidFill>
                  <a:srgbClr val="7030A0"/>
                </a:solidFill>
                <a:latin typeface="StudioScriptCTT" pitchFamily="2" charset="0"/>
              </a:rPr>
              <a:t>8. Гавриш Н. Віками блукають світом казки // Методична скарбничка вихователя </a:t>
            </a:r>
            <a:r>
              <a:rPr lang="uk-UA" sz="1400" b="1" dirty="0">
                <a:solidFill>
                  <a:srgbClr val="7030A0"/>
                </a:solidFill>
                <a:latin typeface="StudioScriptCTT" pitchFamily="2" charset="0"/>
              </a:rPr>
              <a:t>№11, 2014, С. 4-6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34543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:random/>
      </p:transition>
    </mc:Choice>
    <mc:Fallback xmlns="">
      <p:transition spd="slow" advTm="7000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\Desktop\ДЛЯ ЛЕНЫ\images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7030A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611560" y="332656"/>
            <a:ext cx="78488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Прус Алла Іванівна</a:t>
            </a:r>
            <a:endParaRPr lang="ru-RU" sz="3600" b="1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51520" y="1340768"/>
            <a:ext cx="568863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uk-UA" b="1" kern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Рік і дата народження: 18.09.1971 р. 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uk-UA" b="1" kern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Освіта: середня спеціальна , вища</a:t>
            </a:r>
          </a:p>
          <a:p>
            <a:pPr marL="285750" lvl="0" indent="-285750" algn="just">
              <a:buFont typeface="Wingdings" panose="05000000000000000000" pitchFamily="2" charset="2"/>
              <a:buChar char="Ø"/>
            </a:pPr>
            <a:r>
              <a:rPr lang="uk-UA" b="1" kern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Рівненський державний педагогічний інститут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uk-UA" b="1" kern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Спеціальність за дипломом: </a:t>
            </a:r>
          </a:p>
          <a:p>
            <a:pPr lvl="0"/>
            <a:r>
              <a:rPr lang="uk-UA" b="1" kern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« Викладач дошкільної педагогіки , психології , вихователь »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uk-UA" b="1" kern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Загальний педагогічний стаж: 30 років.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uk-UA" b="1" kern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Кваліфікаційна категорія: «спеціаліст вищої категорії»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uk-UA" b="1" kern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Посада і повна назва ЗДО: вихователь, 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uk-UA" b="1" kern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ЗДО « Струмочок « , смт Зарічне .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uk-UA" b="1" kern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Курси підвищення кваліфікації: свідоцтво про підвищення кваліфікації СПК 02139765  від 24.04.2017р. в Рівненському обласному інституту післядипломної педагогічної освіти за напрямом: вихователь дошкільного навчального закладу.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70686"/>
            <a:ext cx="1033961" cy="100811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2996952"/>
            <a:ext cx="2788346" cy="1579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7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:random/>
      </p:transition>
    </mc:Choice>
    <mc:Fallback xmlns="">
      <p:transition spd="slow" advTm="7000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\Desktop\ДЛЯ ЛЕНЫ\images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7030A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70686"/>
            <a:ext cx="1033961" cy="100811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1838363"/>
            <a:ext cx="2788346" cy="157924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51520" y="1178798"/>
            <a:ext cx="3888432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u="sng" dirty="0" err="1">
                <a:solidFill>
                  <a:srgbClr val="7030A0"/>
                </a:solidFill>
                <a:latin typeface="Adine Kirnberg" panose="02000000000000000000" pitchFamily="2" charset="0"/>
              </a:rPr>
              <a:t>Життєве</a:t>
            </a:r>
            <a:r>
              <a:rPr lang="ru-RU" sz="4000" b="1" u="sng" dirty="0">
                <a:solidFill>
                  <a:srgbClr val="7030A0"/>
                </a:solidFill>
                <a:latin typeface="Adine Kirnberg" panose="02000000000000000000" pitchFamily="2" charset="0"/>
              </a:rPr>
              <a:t> кредо :</a:t>
            </a:r>
          </a:p>
          <a:p>
            <a:r>
              <a:rPr lang="ru-RU" sz="4000" b="1" dirty="0" err="1">
                <a:solidFill>
                  <a:srgbClr val="7030A0"/>
                </a:solidFill>
                <a:latin typeface="Adine Kirnberg" panose="02000000000000000000" pitchFamily="2" charset="0"/>
              </a:rPr>
              <a:t>Праця</a:t>
            </a:r>
            <a:r>
              <a:rPr lang="ru-RU" sz="4000" b="1" dirty="0">
                <a:solidFill>
                  <a:srgbClr val="7030A0"/>
                </a:solidFill>
                <a:latin typeface="Adine Kirnberg" panose="02000000000000000000" pitchFamily="2" charset="0"/>
              </a:rPr>
              <a:t> , </a:t>
            </a:r>
            <a:r>
              <a:rPr lang="ru-RU" sz="4000" b="1" dirty="0" err="1">
                <a:solidFill>
                  <a:srgbClr val="7030A0"/>
                </a:solidFill>
                <a:latin typeface="Adine Kirnberg" panose="02000000000000000000" pitchFamily="2" charset="0"/>
              </a:rPr>
              <a:t>оптимізм</a:t>
            </a:r>
            <a:r>
              <a:rPr lang="ru-RU" sz="4000" b="1" dirty="0">
                <a:solidFill>
                  <a:srgbClr val="7030A0"/>
                </a:solidFill>
                <a:latin typeface="Adine Kirnberg" panose="02000000000000000000" pitchFamily="2" charset="0"/>
              </a:rPr>
              <a:t>,</a:t>
            </a:r>
          </a:p>
          <a:p>
            <a:r>
              <a:rPr lang="ru-RU" sz="4000" b="1" dirty="0" err="1">
                <a:solidFill>
                  <a:srgbClr val="7030A0"/>
                </a:solidFill>
                <a:latin typeface="Adine Kirnberg" panose="02000000000000000000" pitchFamily="2" charset="0"/>
              </a:rPr>
              <a:t>самовдосконалення</a:t>
            </a:r>
            <a:r>
              <a:rPr lang="ru-RU" sz="4000" b="1" dirty="0">
                <a:solidFill>
                  <a:srgbClr val="7030A0"/>
                </a:solidFill>
                <a:latin typeface="Adine Kirnberg" panose="02000000000000000000" pitchFamily="2" charset="0"/>
              </a:rPr>
              <a:t> –</a:t>
            </a:r>
          </a:p>
          <a:p>
            <a:r>
              <a:rPr lang="ru-RU" sz="4000" b="1" dirty="0" err="1">
                <a:solidFill>
                  <a:srgbClr val="7030A0"/>
                </a:solidFill>
                <a:latin typeface="Adine Kirnberg" panose="02000000000000000000" pitchFamily="2" charset="0"/>
              </a:rPr>
              <a:t>запорука</a:t>
            </a:r>
            <a:r>
              <a:rPr lang="ru-RU" sz="4000" b="1" dirty="0">
                <a:solidFill>
                  <a:srgbClr val="7030A0"/>
                </a:solidFill>
                <a:latin typeface="Adine Kirnberg" panose="02000000000000000000" pitchFamily="2" charset="0"/>
              </a:rPr>
              <a:t> </a:t>
            </a:r>
            <a:r>
              <a:rPr lang="ru-RU" sz="4000" b="1" dirty="0" err="1">
                <a:solidFill>
                  <a:srgbClr val="7030A0"/>
                </a:solidFill>
                <a:latin typeface="Adine Kirnberg" panose="02000000000000000000" pitchFamily="2" charset="0"/>
              </a:rPr>
              <a:t>життєвого</a:t>
            </a:r>
            <a:r>
              <a:rPr lang="ru-RU" sz="4000" b="1" dirty="0">
                <a:solidFill>
                  <a:srgbClr val="7030A0"/>
                </a:solidFill>
                <a:latin typeface="Adine Kirnberg" panose="02000000000000000000" pitchFamily="2" charset="0"/>
              </a:rPr>
              <a:t> </a:t>
            </a:r>
            <a:r>
              <a:rPr lang="ru-RU" sz="4000" b="1" dirty="0" err="1">
                <a:solidFill>
                  <a:srgbClr val="7030A0"/>
                </a:solidFill>
                <a:latin typeface="Adine Kirnberg" panose="02000000000000000000" pitchFamily="2" charset="0"/>
              </a:rPr>
              <a:t>успіху</a:t>
            </a:r>
            <a:r>
              <a:rPr lang="ru-RU" sz="4000" b="1" dirty="0">
                <a:solidFill>
                  <a:srgbClr val="7030A0"/>
                </a:solidFill>
                <a:latin typeface="Adine Kirnberg" panose="02000000000000000000" pitchFamily="2" charset="0"/>
              </a:rPr>
              <a:t>.  </a:t>
            </a:r>
            <a:endParaRPr lang="ru-RU" sz="4400" b="1" dirty="0">
              <a:solidFill>
                <a:srgbClr val="7030A0"/>
              </a:solidFill>
              <a:latin typeface="Adine Kirnberg" panose="02000000000000000000" pitchFamily="2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364088" y="2780928"/>
            <a:ext cx="3600400" cy="3385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  <a:p>
            <a:pPr algn="ctr"/>
            <a:r>
              <a:rPr lang="ru-RU" sz="2800" b="1" u="sng" dirty="0" err="1">
                <a:solidFill>
                  <a:srgbClr val="7030A0"/>
                </a:solidFill>
                <a:latin typeface="Adine Kirnberg" panose="02000000000000000000" pitchFamily="2" charset="0"/>
              </a:rPr>
              <a:t>Педагогічне</a:t>
            </a:r>
            <a:r>
              <a:rPr lang="ru-RU" sz="2800" b="1" u="sng" dirty="0">
                <a:solidFill>
                  <a:srgbClr val="7030A0"/>
                </a:solidFill>
                <a:latin typeface="Adine Kirnberg" panose="02000000000000000000" pitchFamily="2" charset="0"/>
              </a:rPr>
              <a:t> кредо:</a:t>
            </a:r>
          </a:p>
          <a:p>
            <a:r>
              <a:rPr lang="ru-RU" sz="2800" b="1" dirty="0" err="1">
                <a:solidFill>
                  <a:srgbClr val="7030A0"/>
                </a:solidFill>
                <a:latin typeface="Adine Kirnberg" panose="02000000000000000000" pitchFamily="2" charset="0"/>
              </a:rPr>
              <a:t>Навчати</a:t>
            </a:r>
            <a:r>
              <a:rPr lang="ru-RU" sz="2800" b="1" dirty="0">
                <a:solidFill>
                  <a:srgbClr val="7030A0"/>
                </a:solidFill>
                <a:latin typeface="Adine Kirnberg" panose="02000000000000000000" pitchFamily="2" charset="0"/>
              </a:rPr>
              <a:t> та </a:t>
            </a:r>
            <a:r>
              <a:rPr lang="ru-RU" sz="2800" b="1" dirty="0" err="1">
                <a:solidFill>
                  <a:srgbClr val="7030A0"/>
                </a:solidFill>
                <a:latin typeface="Adine Kirnberg" panose="02000000000000000000" pitchFamily="2" charset="0"/>
              </a:rPr>
              <a:t>виховувати</a:t>
            </a:r>
            <a:r>
              <a:rPr lang="ru-RU" sz="2800" b="1" dirty="0">
                <a:solidFill>
                  <a:srgbClr val="7030A0"/>
                </a:solidFill>
                <a:latin typeface="Adine Kirnberg" panose="02000000000000000000" pitchFamily="2" charset="0"/>
              </a:rPr>
              <a:t> так , </a:t>
            </a:r>
            <a:r>
              <a:rPr lang="ru-RU" sz="2800" b="1" dirty="0" err="1">
                <a:solidFill>
                  <a:srgbClr val="7030A0"/>
                </a:solidFill>
                <a:latin typeface="Adine Kirnberg" panose="02000000000000000000" pitchFamily="2" charset="0"/>
              </a:rPr>
              <a:t>щоб</a:t>
            </a:r>
            <a:r>
              <a:rPr lang="ru-RU" sz="2800" b="1" dirty="0">
                <a:solidFill>
                  <a:srgbClr val="7030A0"/>
                </a:solidFill>
                <a:latin typeface="Adine Kirnberg" panose="02000000000000000000" pitchFamily="2" charset="0"/>
              </a:rPr>
              <a:t> у кожному </a:t>
            </a:r>
            <a:r>
              <a:rPr lang="ru-RU" sz="2800" b="1" dirty="0" err="1">
                <a:solidFill>
                  <a:srgbClr val="7030A0"/>
                </a:solidFill>
                <a:latin typeface="Adine Kirnberg" panose="02000000000000000000" pitchFamily="2" charset="0"/>
              </a:rPr>
              <a:t>дитячому</a:t>
            </a:r>
            <a:r>
              <a:rPr lang="ru-RU" sz="2800" b="1" dirty="0">
                <a:solidFill>
                  <a:srgbClr val="7030A0"/>
                </a:solidFill>
                <a:latin typeface="Adine Kirnberg" panose="02000000000000000000" pitchFamily="2" charset="0"/>
              </a:rPr>
              <a:t> </a:t>
            </a:r>
            <a:r>
              <a:rPr lang="ru-RU" sz="2800" b="1" dirty="0" err="1">
                <a:solidFill>
                  <a:srgbClr val="7030A0"/>
                </a:solidFill>
                <a:latin typeface="Adine Kirnberg" panose="02000000000000000000" pitchFamily="2" charset="0"/>
              </a:rPr>
              <a:t>серці</a:t>
            </a:r>
            <a:r>
              <a:rPr lang="ru-RU" sz="2800" b="1" dirty="0">
                <a:solidFill>
                  <a:srgbClr val="7030A0"/>
                </a:solidFill>
                <a:latin typeface="Adine Kirnberg" panose="02000000000000000000" pitchFamily="2" charset="0"/>
              </a:rPr>
              <a:t> </a:t>
            </a:r>
            <a:r>
              <a:rPr lang="ru-RU" sz="2800" b="1" dirty="0" err="1">
                <a:solidFill>
                  <a:srgbClr val="7030A0"/>
                </a:solidFill>
                <a:latin typeface="Adine Kirnberg" panose="02000000000000000000" pitchFamily="2" charset="0"/>
              </a:rPr>
              <a:t>запалити</a:t>
            </a:r>
            <a:r>
              <a:rPr lang="ru-RU" sz="2800" b="1" dirty="0">
                <a:solidFill>
                  <a:srgbClr val="7030A0"/>
                </a:solidFill>
                <a:latin typeface="Adine Kirnberg" panose="02000000000000000000" pitchFamily="2" charset="0"/>
              </a:rPr>
              <a:t> </a:t>
            </a:r>
            <a:r>
              <a:rPr lang="ru-RU" sz="2800" b="1" dirty="0" err="1">
                <a:solidFill>
                  <a:srgbClr val="7030A0"/>
                </a:solidFill>
                <a:latin typeface="Adine Kirnberg" panose="02000000000000000000" pitchFamily="2" charset="0"/>
              </a:rPr>
              <a:t>вогник</a:t>
            </a:r>
            <a:r>
              <a:rPr lang="ru-RU" sz="2800" b="1" dirty="0">
                <a:solidFill>
                  <a:srgbClr val="7030A0"/>
                </a:solidFill>
                <a:latin typeface="Adine Kirnberg" panose="02000000000000000000" pitchFamily="2" charset="0"/>
              </a:rPr>
              <a:t> </a:t>
            </a:r>
            <a:r>
              <a:rPr lang="ru-RU" sz="2800" b="1" dirty="0" err="1">
                <a:solidFill>
                  <a:srgbClr val="7030A0"/>
                </a:solidFill>
                <a:latin typeface="Adine Kirnberg" panose="02000000000000000000" pitchFamily="2" charset="0"/>
              </a:rPr>
              <a:t>пізнання</a:t>
            </a:r>
            <a:r>
              <a:rPr lang="ru-RU" sz="2800" b="1" dirty="0">
                <a:solidFill>
                  <a:srgbClr val="7030A0"/>
                </a:solidFill>
                <a:latin typeface="Adine Kirnberg" panose="02000000000000000000" pitchFamily="2" charset="0"/>
              </a:rPr>
              <a:t> , </a:t>
            </a:r>
            <a:r>
              <a:rPr lang="ru-RU" sz="2800" b="1" dirty="0" err="1">
                <a:solidFill>
                  <a:srgbClr val="7030A0"/>
                </a:solidFill>
                <a:latin typeface="Adine Kirnberg" panose="02000000000000000000" pitchFamily="2" charset="0"/>
              </a:rPr>
              <a:t>мислення</a:t>
            </a:r>
            <a:r>
              <a:rPr lang="ru-RU" sz="2800" b="1" dirty="0">
                <a:solidFill>
                  <a:srgbClr val="7030A0"/>
                </a:solidFill>
                <a:latin typeface="Adine Kirnberg" panose="02000000000000000000" pitchFamily="2" charset="0"/>
              </a:rPr>
              <a:t> , добра.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2973" y="476672"/>
            <a:ext cx="1802630" cy="242164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8763" y="4077168"/>
            <a:ext cx="1749459" cy="2524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653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:random/>
      </p:transition>
    </mc:Choice>
    <mc:Fallback xmlns="">
      <p:transition spd="slow" advTm="7000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\Desktop\ДЛЯ ЛЕНЫ\images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7030A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179512" y="332656"/>
            <a:ext cx="88569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Мої грамоти в професійній діяльності :</a:t>
            </a:r>
            <a:endParaRPr lang="ru-RU" sz="3600" b="1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988930"/>
            <a:ext cx="1979036" cy="26387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AA78EC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7" t="9450" r="6601" b="4850"/>
          <a:stretch/>
        </p:blipFill>
        <p:spPr>
          <a:xfrm>
            <a:off x="2914124" y="979940"/>
            <a:ext cx="1930543" cy="26387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AA78EC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1" t="5900"/>
          <a:stretch/>
        </p:blipFill>
        <p:spPr>
          <a:xfrm>
            <a:off x="5589561" y="1001383"/>
            <a:ext cx="1955044" cy="26262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AA78EC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3749782"/>
            <a:ext cx="2035954" cy="28396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AA78EC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0" t="4200" r="9000" b="651"/>
          <a:stretch/>
        </p:blipFill>
        <p:spPr>
          <a:xfrm>
            <a:off x="3861779" y="3840404"/>
            <a:ext cx="1911138" cy="27489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AA78EC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0309" y="4421689"/>
            <a:ext cx="2416299" cy="1495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746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:random/>
      </p:transition>
    </mc:Choice>
    <mc:Fallback xmlns="">
      <p:transition spd="slow" advTm="7000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1\Desktop\ДЛЯ ЛЕНЫ\96308330_large_42847239_1240322250_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7030A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395536" y="260648"/>
            <a:ext cx="828092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Методична проблема, </a:t>
            </a:r>
          </a:p>
          <a:p>
            <a:pPr algn="ctr"/>
            <a:r>
              <a:rPr lang="uk-UA" sz="36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над якою працюю:</a:t>
            </a:r>
          </a:p>
          <a:p>
            <a:pPr algn="ctr"/>
            <a:endParaRPr lang="uk-UA" sz="3600" b="1" i="1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sz="36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 Формування мовленнєвої компетентності дітей молодшого дошкільного віку засобами казки»</a:t>
            </a:r>
            <a:endParaRPr lang="ru-RU" sz="3600" b="1" i="1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972" y="3501008"/>
            <a:ext cx="4336785" cy="306703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3" y="44624"/>
            <a:ext cx="1243692" cy="123759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82" b="4869"/>
          <a:stretch/>
        </p:blipFill>
        <p:spPr>
          <a:xfrm>
            <a:off x="5148064" y="3622641"/>
            <a:ext cx="3199284" cy="27321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AA78EC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784900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:random/>
      </p:transition>
    </mc:Choice>
    <mc:Fallback xmlns="">
      <p:transition spd="slow" advTm="7000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1\Desktop\ДЛЯ ЛЕНЫ\589dae80a6e9515a27f1a6a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7030A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107504" y="260648"/>
            <a:ext cx="8928992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Актуальність проблеми:</a:t>
            </a:r>
          </a:p>
          <a:p>
            <a:pPr algn="just"/>
            <a:r>
              <a:rPr lang="ru-RU" sz="36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Казка входить у </a:t>
            </a:r>
            <a:r>
              <a:rPr lang="ru-RU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життя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людини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раннього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дитинства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відіграючи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незбагненно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важливу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роль у </a:t>
            </a:r>
            <a:r>
              <a:rPr lang="ru-RU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становленні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особистості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У </a:t>
            </a:r>
            <a:r>
              <a:rPr lang="ru-RU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житті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дитини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казка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займає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настільки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важливе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місце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деякі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дослідники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називають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дошкільний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вік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віком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казок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</a:p>
          <a:p>
            <a:pPr algn="just"/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Мова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казки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проста і тому доступна. Сюжет </a:t>
            </a:r>
            <a:r>
              <a:rPr lang="ru-RU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прозорий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але </a:t>
            </a:r>
            <a:r>
              <a:rPr lang="ru-RU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загадковий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тим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самим </a:t>
            </a:r>
            <a:r>
              <a:rPr lang="ru-RU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сприяє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розвитку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дитячої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уяви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Казкові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образи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близькі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 </a:t>
            </a:r>
            <a:r>
              <a:rPr lang="ru-RU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своїм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характером образам </a:t>
            </a:r>
            <a:r>
              <a:rPr lang="ru-RU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уяви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дітей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Крім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того, </a:t>
            </a:r>
            <a:r>
              <a:rPr lang="ru-RU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жодна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дитина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не любить </a:t>
            </a:r>
            <a:r>
              <a:rPr lang="ru-RU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настанов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а </a:t>
            </a:r>
            <a:r>
              <a:rPr lang="ru-RU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казка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вчить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безпосередньо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Вона </a:t>
            </a:r>
            <a:r>
              <a:rPr lang="ru-RU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дозволяє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собі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натякнути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те, як </a:t>
            </a:r>
            <a:r>
              <a:rPr lang="ru-RU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краще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вчинити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тій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іншій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ситуації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.» </a:t>
            </a:r>
            <a:r>
              <a:rPr lang="ru-RU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Різноманітність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напруженість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дії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казці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створюють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дітей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постійний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неослабний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інтерес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Казки </a:t>
            </a:r>
            <a:r>
              <a:rPr lang="ru-RU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гарні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тим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них </a:t>
            </a:r>
            <a:r>
              <a:rPr lang="ru-RU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немає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довгих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стомлюючих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міркувань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Казка </a:t>
            </a:r>
            <a:r>
              <a:rPr lang="ru-RU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сприяє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формуванню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дітей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моральних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понять, </a:t>
            </a:r>
            <a:r>
              <a:rPr lang="ru-RU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адже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майже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всі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діти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ототожнюють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себе з </a:t>
            </a:r>
            <a:r>
              <a:rPr lang="ru-RU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позитивними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героями, а </a:t>
            </a:r>
            <a:r>
              <a:rPr lang="ru-RU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казка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кожен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раз </a:t>
            </a:r>
            <a:r>
              <a:rPr lang="ru-RU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показує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добрим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бути </a:t>
            </a:r>
            <a:r>
              <a:rPr lang="ru-RU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краще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ніж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поганим, </a:t>
            </a:r>
            <a:r>
              <a:rPr lang="ru-RU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треба </a:t>
            </a:r>
            <a:r>
              <a:rPr lang="ru-RU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прагнути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робити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добро людям. </a:t>
            </a:r>
          </a:p>
          <a:p>
            <a:pPr algn="just"/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Оповідь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казки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подальшим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переказом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сприяє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розвитку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мислення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збагачення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мови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дитини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Благополучний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кінець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казки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виховує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оптимізм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впевненість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подоланні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будь – </a:t>
            </a:r>
            <a:r>
              <a:rPr lang="ru-RU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яких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труднощів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Завдяки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казці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діти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пізнають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світ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тільки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розумом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але й </a:t>
            </a:r>
            <a:r>
              <a:rPr lang="ru-RU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серцем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і не </a:t>
            </a:r>
            <a:r>
              <a:rPr lang="ru-RU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лише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пізнають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а й </a:t>
            </a:r>
            <a:r>
              <a:rPr lang="ru-RU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відгукуються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події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явища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навколишнього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світу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висловлюють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своє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ставлення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 добра і зла. За </a:t>
            </a:r>
            <a:r>
              <a:rPr lang="ru-RU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допомогою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казки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можна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допомагати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долати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негативні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сторони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формуються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дитини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83568" y="1556792"/>
            <a:ext cx="784887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400" dirty="0"/>
              <a:t>	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8765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:random/>
      </p:transition>
    </mc:Choice>
    <mc:Fallback xmlns="">
      <p:transition spd="slow" advTm="7000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1\Desktop\ДЛЯ ЛЕНЫ\589dae80a6e9515a27f1a6a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7030A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107504" y="260648"/>
            <a:ext cx="8928992" cy="4739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Мета :</a:t>
            </a:r>
          </a:p>
          <a:p>
            <a:pPr algn="just"/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b="1" u="sng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Мета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дослідження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проблемного </a:t>
            </a:r>
            <a:r>
              <a:rPr lang="ru-RU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питання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- </a:t>
            </a:r>
            <a:r>
              <a:rPr lang="ru-RU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вивчити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вплив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казки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розвиток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мовлення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дітей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молодшого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дошкільного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віку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b="1" u="sng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Об'єктом</a:t>
            </a:r>
            <a:r>
              <a:rPr lang="ru-RU" b="1" u="sng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дослідження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є </a:t>
            </a:r>
            <a:r>
              <a:rPr lang="ru-RU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процес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розвитку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мовлення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дітей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молодшого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дошкільного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віку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b="1" u="sng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Предметом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дослідження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є </a:t>
            </a:r>
            <a:r>
              <a:rPr lang="ru-RU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казка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,  як </a:t>
            </a:r>
            <a:r>
              <a:rPr lang="ru-RU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засіб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розвитку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мовлення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дітей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молодшого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дошкільного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віку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</a:p>
          <a:p>
            <a:pPr algn="just"/>
            <a:endParaRPr lang="ru-RU" b="1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b="1" u="sng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Завдання</a:t>
            </a:r>
            <a:r>
              <a:rPr lang="ru-RU" b="1" u="sng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u="sng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дослідження</a:t>
            </a:r>
            <a:r>
              <a:rPr lang="ru-RU" b="1" u="sng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Вивчити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проаналізувати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психолого-</a:t>
            </a:r>
            <a:r>
              <a:rPr lang="ru-RU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педагогічну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літературу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методичну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літературу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проблеми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дослідження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Визначити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ефективність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методів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прийомів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навчання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рідної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мови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Визначити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особливості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використання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казок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роботі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дітьми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дошкільного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віку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Для </a:t>
            </a:r>
            <a:r>
              <a:rPr lang="ru-RU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вирішення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цих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завдань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було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використано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такі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дослідження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вивчення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аналіз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літератури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педагогічний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експеримент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бесіда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спостереження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статистичні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83568" y="1556792"/>
            <a:ext cx="784887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400" dirty="0"/>
              <a:t>	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4509120"/>
            <a:ext cx="4607793" cy="2289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006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:random/>
      </p:transition>
    </mc:Choice>
    <mc:Fallback xmlns="">
      <p:transition spd="slow" advTm="7000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1\Desktop\ДЛЯ ЛЕНЫ\589dae80a6e9515a27f1a6a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489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7030A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251520" y="332656"/>
            <a:ext cx="8640960" cy="7637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42900" algn="ctr">
              <a:lnSpc>
                <a:spcPct val="150000"/>
              </a:lnSpc>
              <a:spcAft>
                <a:spcPts val="1000"/>
              </a:spcAft>
            </a:pPr>
            <a:r>
              <a:rPr lang="uk-UA" sz="2400" b="1" u="sng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Методи роботи з казкою:</a:t>
            </a:r>
          </a:p>
          <a:p>
            <a:pPr marL="285750" indent="-285750">
              <a:lnSpc>
                <a:spcPct val="150000"/>
              </a:lnSpc>
              <a:spcAft>
                <a:spcPts val="1000"/>
              </a:spcAft>
              <a:buFontTx/>
              <a:buChar char="-"/>
            </a:pPr>
            <a:r>
              <a:rPr lang="uk-UA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Знайомі герої в нових обставинах</a:t>
            </a:r>
            <a:r>
              <a:rPr lang="uk-UA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(наприклад: берем в руки «чарівну паличку», за допомогою якої діти можуть вирішити будь-яку проблему, знайти вихід зі складної ситуації, (допомогти Колобку  стати не видимим, або               великим-</a:t>
            </a:r>
            <a:r>
              <a:rPr lang="uk-UA" b="1" i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привеликим</a:t>
            </a:r>
            <a:r>
              <a:rPr lang="uk-UA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);</a:t>
            </a:r>
          </a:p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uk-UA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     - Колаж з казок </a:t>
            </a:r>
            <a:r>
              <a:rPr lang="uk-UA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– переплутування ситуацій, співіснування героїв з різних казок;</a:t>
            </a:r>
            <a:r>
              <a:rPr lang="uk-UA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uk-UA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     - Внесення змін до знайомих казок </a:t>
            </a:r>
            <a:r>
              <a:rPr lang="uk-UA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- до добре відомих казок пропонуємо дітям в нести зміни, наприклад у ріпці вирощували не ріпку, а диню;</a:t>
            </a:r>
          </a:p>
          <a:p>
            <a:pPr indent="342900">
              <a:lnSpc>
                <a:spcPct val="150000"/>
              </a:lnSpc>
              <a:spcAft>
                <a:spcPts val="1000"/>
              </a:spcAft>
            </a:pPr>
            <a:r>
              <a:rPr lang="uk-UA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- Казка від лічилки </a:t>
            </a:r>
            <a:r>
              <a:rPr lang="uk-UA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– після розучування неодноразового використання під час рухливих ігор. Пропоную дітям загадковий початок нової казки, що йде від змісту лічилки: котилось яблучко мимо саду, мимо саду, мимо груда, хто підніме, той і вийде…Але яблучко було не простим, а чарівним: воно змінювало характери героїв казок. Першим йому на зустріч трапився ….</a:t>
            </a:r>
          </a:p>
          <a:p>
            <a:pPr indent="342900">
              <a:lnSpc>
                <a:spcPct val="150000"/>
              </a:lnSpc>
              <a:spcAft>
                <a:spcPts val="1000"/>
              </a:spcAft>
            </a:pPr>
            <a:r>
              <a:rPr lang="uk-UA" sz="2400" b="1" dirty="0"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endParaRPr lang="ru-RU" sz="24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indent="342900">
              <a:lnSpc>
                <a:spcPct val="150000"/>
              </a:lnSpc>
              <a:spcAft>
                <a:spcPts val="1000"/>
              </a:spcAft>
            </a:pPr>
            <a:endParaRPr lang="ru-RU" sz="2400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104433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:random/>
      </p:transition>
    </mc:Choice>
    <mc:Fallback xmlns="">
      <p:transition spd="slow" advTm="7000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8906" y="-158807"/>
            <a:ext cx="9461812" cy="7175614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marL="0" lvl="0" indent="342900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uk-UA" sz="1800" b="1" dirty="0">
                <a:solidFill>
                  <a:srgbClr val="8064A2">
                    <a:lumMod val="50000"/>
                  </a:srgbClr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- Рятувальні ситуації в казках</a:t>
            </a:r>
            <a:r>
              <a:rPr lang="uk-UA" sz="1800" b="1" i="1" dirty="0">
                <a:solidFill>
                  <a:srgbClr val="8064A2">
                    <a:lumMod val="50000"/>
                  </a:srgbClr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– знаходження виходу із улюблених героїв (наприклад лисичка не з'їла Колобка, вона раптово чхнула, а Колобок тим часом вискочив і покотився далі), де діти </a:t>
            </a:r>
            <a:r>
              <a:rPr lang="uk-UA" sz="1800" b="1" i="1" dirty="0" err="1">
                <a:solidFill>
                  <a:srgbClr val="8064A2">
                    <a:lumMod val="50000"/>
                  </a:srgbClr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вчаться</a:t>
            </a:r>
            <a:r>
              <a:rPr lang="uk-UA" sz="1800" b="1" i="1" dirty="0">
                <a:solidFill>
                  <a:srgbClr val="8064A2">
                    <a:lumMod val="50000"/>
                  </a:srgbClr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знаходити вихід в екстремальних ситуаціях;</a:t>
            </a:r>
          </a:p>
          <a:p>
            <a:pPr marL="0" lvl="0" indent="0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uk-UA" sz="1800" b="1" dirty="0">
                <a:solidFill>
                  <a:srgbClr val="8064A2">
                    <a:lumMod val="50000"/>
                  </a:srgbClr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     - Казки від фантастичних явищ – </a:t>
            </a:r>
            <a:r>
              <a:rPr lang="uk-UA" sz="1800" b="1" i="1" dirty="0">
                <a:solidFill>
                  <a:srgbClr val="8064A2">
                    <a:lumMod val="50000"/>
                  </a:srgbClr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усім відомо, що фантастичне – це те, чого не буває в реальному світі. При цьому потрібно: а) дати дітям зрозуміти, що вони зараз будуть фантазувати; б) запропонувати різноманітні, фантастичні явища. Наприклад: уявіть, що ви зменшилися до величини мурашки. Що ви робили б? кого боялися б?;</a:t>
            </a:r>
          </a:p>
          <a:p>
            <a:pPr marL="0" lvl="0" indent="0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uk-UA" sz="1800" b="1" dirty="0">
                <a:solidFill>
                  <a:srgbClr val="8064A2">
                    <a:lumMod val="50000"/>
                  </a:srgbClr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    - Розігрування казки за допомогою замінників 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2240" y="4027014"/>
            <a:ext cx="1749704" cy="229229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7704" y="4840387"/>
            <a:ext cx="2462997" cy="1719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457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:random/>
      </p:transition>
    </mc:Choice>
    <mc:Fallback xmlns="">
      <p:transition spd="slow" advTm="7000">
        <p:random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3855</TotalTime>
  <Words>1662</Words>
  <Application>Microsoft Office PowerPoint</Application>
  <PresentationFormat>Экран (4:3)</PresentationFormat>
  <Paragraphs>117</Paragraphs>
  <Slides>16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3" baseType="lpstr">
      <vt:lpstr>Adine Kirnberg</vt:lpstr>
      <vt:lpstr>Arial</vt:lpstr>
      <vt:lpstr>Calibri</vt:lpstr>
      <vt:lpstr>StudioScriptCTT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Список використаних джерел: </vt:lpstr>
    </vt:vector>
  </TitlesOfParts>
  <Company>diakov.net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RePack by Diakov</dc:creator>
  <cp:lastModifiedBy>Admin</cp:lastModifiedBy>
  <cp:revision>116</cp:revision>
  <dcterms:created xsi:type="dcterms:W3CDTF">2019-01-09T07:09:48Z</dcterms:created>
  <dcterms:modified xsi:type="dcterms:W3CDTF">2021-03-24T13:29:37Z</dcterms:modified>
</cp:coreProperties>
</file>