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76" r:id="rId3"/>
    <p:sldId id="261" r:id="rId4"/>
    <p:sldId id="260" r:id="rId5"/>
    <p:sldId id="274" r:id="rId6"/>
    <p:sldId id="273" r:id="rId7"/>
    <p:sldId id="27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60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066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1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8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7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99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4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1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4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0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60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474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39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3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73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96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819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27742C-9466-463E-BC56-E4CA07F6836A}" type="datetimeFigureOut">
              <a:rPr lang="uk-UA" smtClean="0"/>
              <a:t>24.03.2021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698D72-1252-4A8B-8E02-09A50C6B35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41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228600"/>
            <a:ext cx="4343401" cy="3962400"/>
          </a:xfrm>
          <a:noFill/>
        </p:spPr>
        <p:txBody>
          <a:bodyPr>
            <a:noAutofit/>
          </a:bodyPr>
          <a:lstStyle/>
          <a:p>
            <a:r>
              <a:rPr lang="uk-UA" sz="3200" b="1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Підвищення професійної компетентності вихователів закладів дошкільної освіти в умовах </a:t>
            </a:r>
            <a:r>
              <a:rPr lang="uk-UA" sz="3200" b="1" i="1" dirty="0" err="1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компетентнісної</a:t>
            </a:r>
            <a:r>
              <a:rPr lang="uk-UA" sz="3200" b="1" i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парадигми освіти</a:t>
            </a:r>
            <a:endParaRPr lang="uk-UA" sz="32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59" y="4907280"/>
            <a:ext cx="9122664" cy="1950720"/>
          </a:xfrm>
        </p:spPr>
        <p:txBody>
          <a:bodyPr>
            <a:noAutofit/>
          </a:bodyPr>
          <a:lstStyle/>
          <a:p>
            <a:pPr algn="r"/>
            <a:r>
              <a:rPr lang="uk-UA" sz="24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 Black" pitchFamily="34" charset="0"/>
              </a:rPr>
              <a:t>З досвіду роботи вихователя-методиста </a:t>
            </a:r>
            <a:r>
              <a:rPr lang="uk-UA" sz="24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 Black" pitchFamily="34" charset="0"/>
              </a:rPr>
              <a:t>Зарічненського</a:t>
            </a:r>
            <a:r>
              <a:rPr lang="uk-UA" sz="24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 Black" pitchFamily="34" charset="0"/>
              </a:rPr>
              <a:t> ЗДО «Струмочок» </a:t>
            </a:r>
            <a:br>
              <a:rPr lang="uk-UA" sz="24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 Black" pitchFamily="34" charset="0"/>
              </a:rPr>
            </a:br>
            <a:r>
              <a:rPr lang="uk-UA" sz="24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 Black" pitchFamily="34" charset="0"/>
              </a:rPr>
              <a:t>Полюхович</a:t>
            </a:r>
            <a:r>
              <a:rPr lang="uk-UA" sz="24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 Black" pitchFamily="34" charset="0"/>
              </a:rPr>
              <a:t> Ангеліни Василівни</a:t>
            </a:r>
          </a:p>
          <a:p>
            <a:pPr algn="r"/>
            <a:r>
              <a:rPr lang="uk-UA" sz="24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rial Black" pitchFamily="34" charset="0"/>
              </a:rPr>
              <a:t>2021 рік</a:t>
            </a:r>
            <a:endParaRPr lang="uk-UA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3927" r="6607"/>
          <a:stretch/>
        </p:blipFill>
        <p:spPr>
          <a:xfrm>
            <a:off x="5181599" y="990600"/>
            <a:ext cx="3657601" cy="376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2891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1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Выноска-облако 50"/>
          <p:cNvSpPr/>
          <p:nvPr/>
        </p:nvSpPr>
        <p:spPr>
          <a:xfrm rot="13611634">
            <a:off x="1146892" y="3024719"/>
            <a:ext cx="1387831" cy="1590560"/>
          </a:xfrm>
          <a:prstGeom prst="cloudCallou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олнце 38"/>
          <p:cNvSpPr/>
          <p:nvPr/>
        </p:nvSpPr>
        <p:spPr>
          <a:xfrm>
            <a:off x="2576031" y="1209261"/>
            <a:ext cx="4191000" cy="3429000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 rot="21368991">
            <a:off x="3604730" y="2185097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Segoe Print" pitchFamily="2" charset="0"/>
              </a:rPr>
              <a:t>Кількість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засвоєної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інформації</a:t>
            </a:r>
            <a:r>
              <a:rPr lang="ru-RU" b="1" dirty="0">
                <a:latin typeface="Segoe Print" pitchFamily="2" charset="0"/>
              </a:rPr>
              <a:t> в </a:t>
            </a:r>
            <a:r>
              <a:rPr lang="ru-RU" b="1" dirty="0" err="1">
                <a:latin typeface="Segoe Print" pitchFamily="2" charset="0"/>
              </a:rPr>
              <a:t>залежності</a:t>
            </a:r>
            <a:r>
              <a:rPr lang="ru-RU" b="1" dirty="0">
                <a:latin typeface="Segoe Print" pitchFamily="2" charset="0"/>
              </a:rPr>
              <a:t> </a:t>
            </a:r>
            <a:r>
              <a:rPr lang="ru-RU" b="1" dirty="0" err="1">
                <a:latin typeface="Segoe Print" pitchFamily="2" charset="0"/>
              </a:rPr>
              <a:t>від</a:t>
            </a:r>
            <a:r>
              <a:rPr lang="ru-RU" b="1" dirty="0">
                <a:latin typeface="Segoe Print" pitchFamily="2" charset="0"/>
              </a:rPr>
              <a:t> методу</a:t>
            </a:r>
            <a:endParaRPr lang="uk-UA" b="1" dirty="0">
              <a:latin typeface="Segoe Print" pitchFamily="2" charset="0"/>
            </a:endParaRPr>
          </a:p>
        </p:txBody>
      </p:sp>
      <p:sp>
        <p:nvSpPr>
          <p:cNvPr id="40" name="Выноска-облако 39"/>
          <p:cNvSpPr/>
          <p:nvPr/>
        </p:nvSpPr>
        <p:spPr>
          <a:xfrm rot="600006">
            <a:off x="5790963" y="-60411"/>
            <a:ext cx="1952133" cy="1544820"/>
          </a:xfrm>
          <a:prstGeom prst="cloud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5969836" y="443697"/>
            <a:ext cx="1497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Segoe Print" pitchFamily="2" charset="0"/>
              </a:rPr>
              <a:t>Дискусія 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1104" y="357854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Segoe Print" pitchFamily="2" charset="0"/>
              </a:rPr>
              <a:t>Читання ІО%</a:t>
            </a:r>
          </a:p>
        </p:txBody>
      </p:sp>
      <p:sp>
        <p:nvSpPr>
          <p:cNvPr id="46" name="Выноска-облако 45"/>
          <p:cNvSpPr/>
          <p:nvPr/>
        </p:nvSpPr>
        <p:spPr>
          <a:xfrm rot="6043496">
            <a:off x="7205904" y="3161903"/>
            <a:ext cx="1387831" cy="2269744"/>
          </a:xfrm>
          <a:prstGeom prst="cloud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Выноска-облако 46"/>
          <p:cNvSpPr/>
          <p:nvPr/>
        </p:nvSpPr>
        <p:spPr>
          <a:xfrm rot="2501578">
            <a:off x="7214446" y="1541646"/>
            <a:ext cx="1839928" cy="1624861"/>
          </a:xfrm>
          <a:prstGeom prst="cloud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Выноска-облако 47"/>
          <p:cNvSpPr/>
          <p:nvPr/>
        </p:nvSpPr>
        <p:spPr>
          <a:xfrm rot="17397250">
            <a:off x="477559" y="495910"/>
            <a:ext cx="1583061" cy="2137155"/>
          </a:xfrm>
          <a:prstGeom prst="cloud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Выноска-облако 48"/>
          <p:cNvSpPr/>
          <p:nvPr/>
        </p:nvSpPr>
        <p:spPr>
          <a:xfrm rot="960837">
            <a:off x="3029840" y="23802"/>
            <a:ext cx="1929308" cy="1244594"/>
          </a:xfrm>
          <a:prstGeom prst="cloud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Выноска-облако 49"/>
          <p:cNvSpPr/>
          <p:nvPr/>
        </p:nvSpPr>
        <p:spPr>
          <a:xfrm rot="12085257">
            <a:off x="2517146" y="4200844"/>
            <a:ext cx="1776351" cy="1578039"/>
          </a:xfrm>
          <a:prstGeom prst="cloudCallou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7233267" y="2030910"/>
            <a:ext cx="180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Segoe Print" pitchFamily="2" charset="0"/>
              </a:rPr>
              <a:t>Практичні</a:t>
            </a:r>
          </a:p>
          <a:p>
            <a:pPr algn="ctr"/>
            <a:r>
              <a:rPr lang="uk-UA" b="1" i="1" dirty="0">
                <a:latin typeface="Segoe Print" pitchFamily="2" charset="0"/>
              </a:rPr>
              <a:t>Вправи 75%</a:t>
            </a:r>
          </a:p>
        </p:txBody>
      </p:sp>
      <p:sp>
        <p:nvSpPr>
          <p:cNvPr id="52" name="TextBox 51"/>
          <p:cNvSpPr txBox="1"/>
          <p:nvPr/>
        </p:nvSpPr>
        <p:spPr>
          <a:xfrm rot="1226254">
            <a:off x="6960714" y="3973609"/>
            <a:ext cx="194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Segoe Print" pitchFamily="2" charset="0"/>
              </a:rPr>
              <a:t>Навчання</a:t>
            </a:r>
          </a:p>
          <a:p>
            <a:pPr algn="ctr"/>
            <a:r>
              <a:rPr lang="uk-UA" b="1" i="1" dirty="0">
                <a:latin typeface="Segoe Print" pitchFamily="2" charset="0"/>
              </a:rPr>
              <a:t>інших 90%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9060" y="910203"/>
            <a:ext cx="1944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latin typeface="Segoe Print" pitchFamily="2" charset="0"/>
              </a:rPr>
              <a:t>Зорове</a:t>
            </a:r>
            <a:r>
              <a:rPr lang="ru-RU" b="1" i="1" dirty="0">
                <a:latin typeface="Segoe Print" pitchFamily="2" charset="0"/>
              </a:rPr>
              <a:t> і </a:t>
            </a:r>
            <a:r>
              <a:rPr lang="ru-RU" b="1" i="1" dirty="0" err="1">
                <a:latin typeface="Segoe Print" pitchFamily="2" charset="0"/>
              </a:rPr>
              <a:t>слухове</a:t>
            </a:r>
            <a:r>
              <a:rPr lang="ru-RU" b="1" i="1" dirty="0">
                <a:latin typeface="Segoe Print" pitchFamily="2" charset="0"/>
              </a:rPr>
              <a:t> </a:t>
            </a:r>
          </a:p>
          <a:p>
            <a:pPr algn="ctr"/>
            <a:r>
              <a:rPr lang="ru-RU" b="1" i="1" dirty="0" err="1">
                <a:latin typeface="Segoe Print" pitchFamily="2" charset="0"/>
              </a:rPr>
              <a:t>сприйнятітя</a:t>
            </a:r>
            <a:r>
              <a:rPr lang="ru-RU" b="1" i="1" dirty="0">
                <a:latin typeface="Segoe Print" pitchFamily="2" charset="0"/>
              </a:rPr>
              <a:t> 20%</a:t>
            </a:r>
          </a:p>
        </p:txBody>
      </p:sp>
      <p:sp>
        <p:nvSpPr>
          <p:cNvPr id="54" name="TextBox 53"/>
          <p:cNvSpPr txBox="1"/>
          <p:nvPr/>
        </p:nvSpPr>
        <p:spPr>
          <a:xfrm rot="661008">
            <a:off x="2783347" y="322933"/>
            <a:ext cx="2422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latin typeface="Segoe Print" pitchFamily="2" charset="0"/>
              </a:rPr>
              <a:t>Демонстрація</a:t>
            </a:r>
            <a:endParaRPr lang="ru-RU" b="1" i="1" dirty="0">
              <a:latin typeface="Segoe Print" pitchFamily="2" charset="0"/>
            </a:endParaRPr>
          </a:p>
          <a:p>
            <a:pPr algn="ctr"/>
            <a:r>
              <a:rPr lang="ru-RU" b="1" i="1" dirty="0">
                <a:latin typeface="Segoe Print" pitchFamily="2" charset="0"/>
              </a:rPr>
              <a:t>ЗО%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09800" y="4821378"/>
            <a:ext cx="194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latin typeface="Segoe Print" pitchFamily="2" charset="0"/>
              </a:rPr>
              <a:t>Лекція</a:t>
            </a:r>
            <a:r>
              <a:rPr lang="ru-RU" b="1" i="1" dirty="0">
                <a:latin typeface="Segoe Print" pitchFamily="2" charset="0"/>
              </a:rPr>
              <a:t> 5%</a:t>
            </a:r>
          </a:p>
        </p:txBody>
      </p:sp>
    </p:spTree>
    <p:extLst>
      <p:ext uri="{BB962C8B-B14F-4D97-AF65-F5344CB8AC3E}">
        <p14:creationId xmlns:p14="http://schemas.microsoft.com/office/powerpoint/2010/main" val="32887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9" grpId="0" animBg="1"/>
      <p:bldP spid="5" grpId="0"/>
      <p:bldP spid="40" grpId="0" animBg="1"/>
      <p:bldP spid="12" grpId="0"/>
      <p:bldP spid="9" grpId="0"/>
      <p:bldP spid="46" grpId="0" animBg="1"/>
      <p:bldP spid="47" grpId="0" animBg="1"/>
      <p:bldP spid="48" grpId="0" animBg="1"/>
      <p:bldP spid="49" grpId="0" animBg="1"/>
      <p:bldP spid="50" grpId="0" animBg="1"/>
      <p:bldP spid="19" grpId="0"/>
      <p:bldP spid="52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391400" cy="45719"/>
          </a:xfrm>
          <a:pattFill prst="pct20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u="sng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b="1" i="1" u="sng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Професійна компетентність вихователя дошкільного</a:t>
            </a:r>
            <a:r>
              <a:rPr lang="uk-UA" sz="1800" b="1" u="sng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b="1" i="1" u="sng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навчального закладу</a:t>
            </a:r>
            <a:r>
              <a:rPr lang="uk-UA" sz="1800" i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сукупність діяльнісно-рольових і особистісних характеристик педагога, що дозволяють йому на високому рівні формувати у дошкільника основи життєвої позиції як системи ціннісних відносин до природи, рукотворного світу (культури), до людей і самого себе. Важливе місце відводиться формуванню у дошкільника </a:t>
            </a:r>
            <a:r>
              <a:rPr lang="uk-UA" sz="18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самотворення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розуміння дитячого «Я», виховання у дитини позитивного </a:t>
            </a:r>
            <a:r>
              <a:rPr lang="uk-UA" sz="1800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ціннісного ставлення до себе</a:t>
            </a:r>
            <a:r>
              <a:rPr lang="uk-U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496732"/>
          </a:xfrm>
          <a:ln>
            <a:solidFill>
              <a:srgbClr val="FF0000"/>
            </a:solidFill>
          </a:ln>
          <a:effectLst>
            <a:glow rad="508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55000" lnSpcReduction="2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5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  ПРОФЕСІЙНОЇ  КОМПЕТЕНТНОСТІ СУЧАСНОГО ВИХОВАТЕЛЯ ЗДО</a:t>
            </a:r>
            <a:endParaRPr lang="uk-UA" sz="2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психологічна та загальнокультурна компетентність,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педагогічна ерудиція;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системність мислення;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мислення </a:t>
            </a:r>
            <a:r>
              <a:rPr lang="uk-UA" sz="25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(здатність модернізувати зміст, форми, методи, прийоми та засоби навчально-виховного процесу);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детермінізм мислення</a:t>
            </a:r>
            <a:r>
              <a:rPr lang="uk-UA" sz="25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(здатність встановлювати причинно-наслідкові зв’язки);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перспективність мислення </a:t>
            </a:r>
            <a:r>
              <a:rPr lang="uk-UA" sz="25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(здатність прогнозувати шляхи розвитку навчально-виховного процесу);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продуктивність мислення </a:t>
            </a:r>
            <a:r>
              <a:rPr lang="uk-UA" sz="25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(здатність розробляти методичний матеріал);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науковість мислення </a:t>
            </a:r>
            <a:r>
              <a:rPr lang="uk-UA" sz="25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(готовність проводити педагогічні дослідження),</a:t>
            </a:r>
            <a:endParaRPr lang="uk-UA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соціальна компетентність та соціальна активність;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500" b="1" i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готовність презентувати себе й свій педагогічний досвід.</a:t>
            </a:r>
            <a:endParaRPr lang="uk-UA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92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1534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br>
              <a:rPr lang="uk-UA" sz="4800" b="1" i="1" cap="all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cap="all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Використання інтерактивних форм і методів  роботи </a:t>
            </a:r>
            <a:br>
              <a:rPr lang="uk-UA" sz="4800" b="1" i="1" cap="all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cap="all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 педагогічними кадрами</a:t>
            </a:r>
          </a:p>
        </p:txBody>
      </p:sp>
    </p:spTree>
    <p:extLst>
      <p:ext uri="{BB962C8B-B14F-4D97-AF65-F5344CB8AC3E}">
        <p14:creationId xmlns:p14="http://schemas.microsoft.com/office/powerpoint/2010/main" val="3977544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09600" y="152400"/>
            <a:ext cx="81534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5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інтерактивних</a:t>
            </a:r>
            <a:r>
              <a:rPr lang="ru-RU" sz="25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5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5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5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5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25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5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як:</a:t>
            </a:r>
            <a:endParaRPr lang="uk-UA" sz="25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1. Стимулювання інтересу і мотивації до самоосвіти;</a:t>
            </a:r>
            <a:b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</a:b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2. Підвищення рівня активності і самостійності;</a:t>
            </a:r>
            <a:b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</a:b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3. Розвиток навичок аналізу та рефлексії своєї діяльності;</a:t>
            </a:r>
            <a:b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</a:b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4. Розвиток прагнення до співпраці, </a:t>
            </a:r>
            <a:r>
              <a:rPr lang="uk-UA" sz="2000" b="1" i="1" spc="100" dirty="0" err="1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емпатії</a:t>
            </a: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.</a:t>
            </a:r>
            <a:br>
              <a:rPr lang="uk-UA" sz="22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</a:br>
            <a:endParaRPr lang="uk-UA" sz="2200" b="1" dirty="0">
              <a:ln w="180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04800" y="2743200"/>
            <a:ext cx="81534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чому переваги цієї роботи?</a:t>
            </a:r>
          </a:p>
          <a:p>
            <a:pPr marL="0" indent="0" algn="r">
              <a:buNone/>
            </a:pP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По-перше - значно підвищується мотивація професійної діяльності педагогів, їх соціальної та пізнавальної активності.</a:t>
            </a:r>
          </a:p>
          <a:p>
            <a:pPr marL="0" indent="0" algn="r">
              <a:buNone/>
            </a:pP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По-друге - реалізуються ті сторони людини, які в повсякденному, досить одноманітному житті, не знаходять застосування, розвитку.</a:t>
            </a:r>
          </a:p>
          <a:p>
            <a:pPr marL="0" indent="0" algn="r">
              <a:buNone/>
            </a:pPr>
            <a:r>
              <a:rPr lang="uk-UA" sz="2000" b="1" i="1" spc="100" dirty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Print" pitchFamily="2" charset="0"/>
              </a:rPr>
              <a:t>По-третє - набувається досвід колективної діяльності, взаємної поваги, підтримки, співпраці, без якого неможливий працю в людському суспільстві.</a:t>
            </a:r>
            <a:endParaRPr lang="uk-UA" sz="2300" b="1" i="1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98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6" y="457200"/>
            <a:ext cx="9035143" cy="620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uk-UA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b="1" i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90600" y="1600200"/>
            <a:ext cx="7772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5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•становлення</a:t>
            </a:r>
            <a:r>
              <a:rPr lang="uk-UA" sz="25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 активної, суб'єктивної позиції в будь-якій діяльності</a:t>
            </a:r>
          </a:p>
          <a:p>
            <a:pPr marL="0" indent="0">
              <a:buNone/>
            </a:pPr>
            <a:r>
              <a:rPr lang="uk-UA" sz="25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•розвиток</a:t>
            </a:r>
            <a:r>
              <a:rPr lang="uk-UA" sz="25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 особистої рефлексії</a:t>
            </a:r>
          </a:p>
          <a:p>
            <a:pPr marL="0" indent="0">
              <a:buNone/>
            </a:pPr>
            <a:r>
              <a:rPr lang="uk-UA" sz="25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•зростання</a:t>
            </a:r>
            <a:r>
              <a:rPr lang="uk-UA" sz="25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 фахової компетентності</a:t>
            </a:r>
          </a:p>
          <a:p>
            <a:pPr marL="0" indent="0">
              <a:buNone/>
            </a:pPr>
            <a:r>
              <a:rPr lang="uk-UA" sz="25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•розвиток</a:t>
            </a:r>
            <a:r>
              <a:rPr lang="uk-UA" sz="25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 навичок спілкування і взаємодії</a:t>
            </a:r>
          </a:p>
          <a:p>
            <a:pPr marL="0" indent="0">
              <a:buNone/>
            </a:pPr>
            <a:r>
              <a:rPr lang="uk-UA" sz="25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•прийняття</a:t>
            </a:r>
            <a:r>
              <a:rPr lang="uk-UA" sz="25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 моральних норм і правил спільної діяльності</a:t>
            </a:r>
          </a:p>
          <a:p>
            <a:pPr marL="0" indent="0">
              <a:buNone/>
            </a:pPr>
            <a:r>
              <a:rPr lang="uk-UA" sz="2500" b="1" i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•підвищення</a:t>
            </a:r>
            <a:r>
              <a:rPr lang="uk-UA" sz="25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Segoe Print" pitchFamily="2" charset="0"/>
              </a:rPr>
              <a:t> пізнавальної активності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2931573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81400" y="2286000"/>
            <a:ext cx="2209800" cy="20574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0" y="2576036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Інтерактивні методи, що найчастіше застосовують- ся</a:t>
            </a:r>
          </a:p>
        </p:txBody>
      </p:sp>
      <p:sp>
        <p:nvSpPr>
          <p:cNvPr id="6" name="Овал 5"/>
          <p:cNvSpPr/>
          <p:nvPr/>
        </p:nvSpPr>
        <p:spPr>
          <a:xfrm>
            <a:off x="3968116" y="94242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744666" y="12192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304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Мозковий штурм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6450330" y="456777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4630" y="68953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Лови помилку</a:t>
            </a:r>
          </a:p>
        </p:txBody>
      </p:sp>
      <p:sp>
        <p:nvSpPr>
          <p:cNvPr id="17" name="Овал 16"/>
          <p:cNvSpPr/>
          <p:nvPr/>
        </p:nvSpPr>
        <p:spPr>
          <a:xfrm>
            <a:off x="7443652" y="1998004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7952" y="221125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Круглий стіл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429250" y="1335868"/>
            <a:ext cx="1135380" cy="1174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53100" y="2395042"/>
            <a:ext cx="1652452" cy="47266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346769" y="3571961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1069" y="395913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Дебати</a:t>
            </a:r>
          </a:p>
        </p:txBody>
      </p:sp>
      <p:sp>
        <p:nvSpPr>
          <p:cNvPr id="31" name="Овал 30"/>
          <p:cNvSpPr/>
          <p:nvPr/>
        </p:nvSpPr>
        <p:spPr>
          <a:xfrm>
            <a:off x="4321544" y="5598264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1500" y="5718295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Робота в малих групах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819650" y="4358914"/>
            <a:ext cx="133350" cy="12430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6262551" y="5080110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92635" y="533497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Займи позицію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763977" y="3553456"/>
            <a:ext cx="1612719" cy="5184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4" idx="1"/>
          </p:cNvCxnSpPr>
          <p:nvPr/>
        </p:nvCxnSpPr>
        <p:spPr>
          <a:xfrm>
            <a:off x="5429250" y="4090375"/>
            <a:ext cx="1067645" cy="1159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15344" y="4063567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523" y="444572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Тренінг</a:t>
            </a:r>
          </a:p>
        </p:txBody>
      </p:sp>
      <p:sp>
        <p:nvSpPr>
          <p:cNvPr id="40" name="Овал 39"/>
          <p:cNvSpPr/>
          <p:nvPr/>
        </p:nvSpPr>
        <p:spPr>
          <a:xfrm>
            <a:off x="2019300" y="5347063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560192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Вивчаючи-вчуся</a:t>
            </a:r>
          </a:p>
        </p:txBody>
      </p:sp>
      <p:sp>
        <p:nvSpPr>
          <p:cNvPr id="42" name="Овал 41"/>
          <p:cNvSpPr/>
          <p:nvPr/>
        </p:nvSpPr>
        <p:spPr>
          <a:xfrm>
            <a:off x="533400" y="2286000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3004" y="26793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Мікрофон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2133600" y="3009049"/>
            <a:ext cx="1371600" cy="1450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236226" y="3610138"/>
            <a:ext cx="1600200" cy="697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086100" y="4174248"/>
            <a:ext cx="10287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1333500" y="704305"/>
            <a:ext cx="1600200" cy="115606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7800" y="95917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Ділова гра</a:t>
            </a:r>
          </a:p>
        </p:txBody>
      </p:sp>
      <p:cxnSp>
        <p:nvCxnSpPr>
          <p:cNvPr id="51" name="Прямая со стрелкой 50"/>
          <p:cNvCxnSpPr>
            <a:endCxn id="49" idx="5"/>
          </p:cNvCxnSpPr>
          <p:nvPr/>
        </p:nvCxnSpPr>
        <p:spPr>
          <a:xfrm flipH="1" flipV="1">
            <a:off x="2699356" y="1691066"/>
            <a:ext cx="1301144" cy="819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5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9" grpId="0"/>
      <p:bldP spid="14" grpId="0" animBg="1"/>
      <p:bldP spid="15" grpId="0"/>
      <p:bldP spid="17" grpId="0" animBg="1"/>
      <p:bldP spid="18" grpId="0"/>
      <p:bldP spid="26" grpId="0" animBg="1"/>
      <p:bldP spid="27" grpId="0"/>
      <p:bldP spid="31" grpId="0" animBg="1"/>
      <p:bldP spid="32" grpId="0"/>
      <p:bldP spid="34" grpId="0" animBg="1"/>
      <p:bldP spid="35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Активізація педагогічного процесу дошкільного закладу через самоосвіту педагогів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Роль самоосвіти</a:t>
            </a:r>
          </a:p>
          <a:p>
            <a:endParaRPr lang="uk-UA" b="1" dirty="0">
              <a:latin typeface="Arial Black" panose="020B0A04020102020204" pitchFamily="34" charset="0"/>
            </a:endParaRPr>
          </a:p>
          <a:p>
            <a:r>
              <a:rPr lang="uk-UA" sz="1400" b="1" dirty="0">
                <a:latin typeface="Arial Black" panose="020B0A04020102020204" pitchFamily="34" charset="0"/>
              </a:rPr>
              <a:t>- будь-яка навчальна діяльність включає елементи самостійної роботи в тому розумінні, що засвоює людина навчальний матеріал завжди сама</a:t>
            </a:r>
          </a:p>
          <a:p>
            <a:r>
              <a:rPr lang="uk-UA" sz="1400" b="1" dirty="0">
                <a:latin typeface="Arial Black" panose="020B0A04020102020204" pitchFamily="34" charset="0"/>
              </a:rPr>
              <a:t>                                           </a:t>
            </a:r>
          </a:p>
          <a:p>
            <a:r>
              <a:rPr lang="uk-UA" sz="1400" b="1" dirty="0">
                <a:latin typeface="Arial Black" panose="020B0A04020102020204" pitchFamily="34" charset="0"/>
              </a:rPr>
              <a:t>-передбачає найбільше різноманіття форм діяльності тих, хто навчається, </a:t>
            </a:r>
            <a:r>
              <a:rPr lang="uk-UA" sz="1400" b="1" dirty="0" err="1">
                <a:latin typeface="Arial Black" panose="020B0A04020102020204" pitchFamily="34" charset="0"/>
              </a:rPr>
              <a:t>отжезабезпечує</a:t>
            </a:r>
            <a:r>
              <a:rPr lang="uk-UA" sz="1400" b="1" dirty="0">
                <a:latin typeface="Arial Black" panose="020B0A04020102020204" pitchFamily="34" charset="0"/>
              </a:rPr>
              <a:t> найбільш високий рівень засвоєння матеріалу</a:t>
            </a:r>
          </a:p>
          <a:p>
            <a:r>
              <a:rPr lang="uk-UA" sz="1400" b="1" dirty="0">
                <a:latin typeface="Arial Black" panose="020B0A04020102020204" pitchFamily="34" charset="0"/>
              </a:rPr>
              <a:t>                                           </a:t>
            </a:r>
          </a:p>
          <a:p>
            <a:r>
              <a:rPr lang="uk-UA" sz="1400" b="1" dirty="0">
                <a:latin typeface="Arial Black" panose="020B0A04020102020204" pitchFamily="34" charset="0"/>
              </a:rPr>
              <a:t>- лише самостійна робота сприяє виникненню та засвоєнню знань</a:t>
            </a:r>
            <a:endParaRPr lang="uk-UA" sz="14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47633" y="2895600"/>
            <a:ext cx="228600" cy="3810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6472" y="4048004"/>
            <a:ext cx="228600" cy="3810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4329630" y="5105400"/>
            <a:ext cx="228600" cy="3810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82394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396" y="6532"/>
            <a:ext cx="4257404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Організуючим центром</a:t>
            </a:r>
            <a:br>
              <a:rPr lang="uk-UA" sz="2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всієї методичної роботи</a:t>
            </a:r>
            <a:br>
              <a:rPr lang="uk-UA" sz="2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педкадрами</a:t>
            </a:r>
            <a:br>
              <a:rPr lang="uk-UA" sz="2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3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 методичний                     кабінет, оскільки: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6200" y="1828800"/>
            <a:ext cx="4720046" cy="4565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231775">
              <a:buFont typeface="Wingdings" pitchFamily="2" charset="2"/>
              <a:buChar char="ü"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Забезпечує інформаційну підтримку діяльності усіх структурних підрозділів методичної служби</a:t>
            </a:r>
          </a:p>
          <a:p>
            <a:pPr marL="3175" indent="231775">
              <a:buFont typeface="Wingdings" pitchFamily="2" charset="2"/>
              <a:buChar char="ü"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Координує форми і методи роботи, спрямовані на  підвищення професійної майстерності педагогів</a:t>
            </a:r>
          </a:p>
          <a:p>
            <a:pPr marL="3175" indent="231775">
              <a:buFont typeface="Wingdings" pitchFamily="2" charset="2"/>
              <a:buChar char="ü"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Організовує систему       заходів, спрямованих на    розвиток творчого потенціалу педагогів, впровадження кращих ППД, інноваційних технологій на діагностичній і моніторинговій основі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15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648200" y="76200"/>
            <a:ext cx="2971800" cy="533400"/>
            <a:chOff x="4648200" y="76200"/>
            <a:chExt cx="2971800" cy="5334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48200" y="76200"/>
              <a:ext cx="2971800" cy="533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24400" y="1524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uk-UA" b="1" i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Методичний кабінет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685211" y="1007219"/>
            <a:ext cx="1524000" cy="587762"/>
            <a:chOff x="4685211" y="1007219"/>
            <a:chExt cx="1524000" cy="58776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685211" y="1007219"/>
              <a:ext cx="1524000" cy="58776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85211" y="1120959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uk-UA" sz="1600" b="1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Музкерівники</a:t>
              </a:r>
              <a:endParaRPr lang="uk-UA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271260" y="980272"/>
            <a:ext cx="1410652" cy="589994"/>
            <a:chOff x="6271260" y="980272"/>
            <a:chExt cx="1410652" cy="58999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342017" y="980272"/>
              <a:ext cx="1295400" cy="58999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1260" y="980272"/>
              <a:ext cx="1410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uk-UA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Інструктор з фізкультури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732667" y="980272"/>
            <a:ext cx="1347027" cy="619928"/>
            <a:chOff x="7732667" y="980272"/>
            <a:chExt cx="1347027" cy="61992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787640" y="980272"/>
              <a:ext cx="1292054" cy="61992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32667" y="997847"/>
              <a:ext cx="1274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uk-UA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Практичний психолог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258637" y="1007219"/>
            <a:ext cx="1318261" cy="587762"/>
            <a:chOff x="3258637" y="1007219"/>
            <a:chExt cx="1318261" cy="5877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52800" y="1007219"/>
              <a:ext cx="1129937" cy="587762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58637" y="1105992"/>
              <a:ext cx="1318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uk-UA" sz="1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Вихователі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247605" y="2417718"/>
            <a:ext cx="3747910" cy="381000"/>
            <a:chOff x="4685211" y="2380706"/>
            <a:chExt cx="3620589" cy="381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685211" y="2380706"/>
              <a:ext cx="3620589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6246" y="2380706"/>
              <a:ext cx="3457847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r"/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Семінари, семінари-практикуми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812029" y="2996837"/>
            <a:ext cx="2663191" cy="399506"/>
            <a:chOff x="4812029" y="2996837"/>
            <a:chExt cx="2663191" cy="39950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812029" y="2996837"/>
              <a:ext cx="2663191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14626" y="3015343"/>
              <a:ext cx="2560593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r"/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Методичні об’єднання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530905" y="3575958"/>
            <a:ext cx="3546295" cy="381000"/>
            <a:chOff x="4530905" y="3575958"/>
            <a:chExt cx="3225437" cy="3810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30905" y="3575958"/>
              <a:ext cx="3225437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05200" y="3587626"/>
              <a:ext cx="3076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r"/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Школа молодого спеціаліста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214909" y="4118066"/>
            <a:ext cx="4268596" cy="381000"/>
            <a:chOff x="4191000" y="1828800"/>
            <a:chExt cx="4268596" cy="381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191000" y="1828800"/>
              <a:ext cx="4218758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0471" y="1838682"/>
              <a:ext cx="4189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r"/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Дні методичного навчання, </a:t>
              </a:r>
              <a:r>
                <a:rPr lang="uk-UA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педгодини</a:t>
              </a:r>
              <a:endParaRPr lang="uk-UA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607103" y="5214256"/>
            <a:ext cx="3876403" cy="385355"/>
            <a:chOff x="4607103" y="5214256"/>
            <a:chExt cx="3876403" cy="38535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607103" y="5214256"/>
              <a:ext cx="3876403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58568" y="5218611"/>
              <a:ext cx="3581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Тематичні виставки, презентації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375387" y="4608203"/>
            <a:ext cx="5768613" cy="381000"/>
            <a:chOff x="3375387" y="4608203"/>
            <a:chExt cx="5768613" cy="381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375387" y="4608203"/>
              <a:ext cx="5667647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75387" y="4621731"/>
              <a:ext cx="576861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1700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Творча</a:t>
              </a:r>
              <a:r>
                <a:rPr lang="ru-RU" sz="1700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1700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майстерня</a:t>
              </a:r>
              <a:r>
                <a:rPr lang="ru-RU" sz="1700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, </a:t>
              </a:r>
              <a:r>
                <a:rPr lang="ru-RU" sz="1700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майстер-класи</a:t>
              </a:r>
              <a:r>
                <a:rPr lang="ru-RU" sz="1700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, </a:t>
              </a:r>
              <a:r>
                <a:rPr lang="ru-RU" sz="1700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конкурси</a:t>
              </a:r>
              <a:r>
                <a:rPr lang="ru-RU" sz="1700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, </a:t>
              </a:r>
              <a:r>
                <a:rPr lang="ru-RU" sz="1700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творчі</a:t>
              </a:r>
              <a:r>
                <a:rPr lang="ru-RU" sz="1700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1700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звіти</a:t>
              </a:r>
              <a:endParaRPr lang="uk-UA" sz="17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552679" y="5803175"/>
            <a:ext cx="4134121" cy="381000"/>
            <a:chOff x="4552679" y="5803175"/>
            <a:chExt cx="4134121" cy="381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552679" y="5803175"/>
              <a:ext cx="4134121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6898" y="5803175"/>
              <a:ext cx="40543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Анкетування, </a:t>
              </a:r>
              <a:r>
                <a:rPr lang="uk-UA" b="1" dirty="0" err="1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тестування,діагностика</a:t>
              </a:r>
              <a:endParaRPr lang="uk-UA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76722" y="6363789"/>
            <a:ext cx="1651367" cy="381000"/>
            <a:chOff x="5130433" y="6363789"/>
            <a:chExt cx="1651367" cy="381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130433" y="6363789"/>
              <a:ext cx="1651367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uk-UA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0381" y="6363789"/>
              <a:ext cx="1476104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r"/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Консультації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044451" y="1827014"/>
            <a:ext cx="3637461" cy="382786"/>
            <a:chOff x="5390606" y="1836420"/>
            <a:chExt cx="3637461" cy="38278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209211" y="1836420"/>
              <a:ext cx="2818856" cy="381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90606" y="1838206"/>
              <a:ext cx="3581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r"/>
              <a:r>
                <a:rPr lang="uk-UA" b="1" dirty="0">
                  <a:ln w="11430"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Науково-методична рада</a:t>
              </a: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 flipH="1">
            <a:off x="3917768" y="609600"/>
            <a:ext cx="1263832" cy="370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4" idx="0"/>
          </p:cNvCxnSpPr>
          <p:nvPr/>
        </p:nvCxnSpPr>
        <p:spPr>
          <a:xfrm>
            <a:off x="6994071" y="609600"/>
            <a:ext cx="1375683" cy="388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3" idx="0"/>
          </p:cNvCxnSpPr>
          <p:nvPr/>
        </p:nvCxnSpPr>
        <p:spPr>
          <a:xfrm>
            <a:off x="6271261" y="592024"/>
            <a:ext cx="705325" cy="388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7" idx="0"/>
          </p:cNvCxnSpPr>
          <p:nvPr/>
        </p:nvCxnSpPr>
        <p:spPr>
          <a:xfrm flipH="1">
            <a:off x="5447211" y="609600"/>
            <a:ext cx="261256" cy="3976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917768" y="1600200"/>
            <a:ext cx="940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4" idx="2"/>
          </p:cNvCxnSpPr>
          <p:nvPr/>
        </p:nvCxnSpPr>
        <p:spPr>
          <a:xfrm flipH="1">
            <a:off x="7372624" y="1582622"/>
            <a:ext cx="997130" cy="246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447211" y="1600200"/>
            <a:ext cx="261256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3" idx="2"/>
          </p:cNvCxnSpPr>
          <p:nvPr/>
        </p:nvCxnSpPr>
        <p:spPr>
          <a:xfrm flipH="1">
            <a:off x="6470196" y="1565047"/>
            <a:ext cx="506390" cy="246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321337" y="2798718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321881" y="3377922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300379" y="3905096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321065" y="2208014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321065" y="4495800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300379" y="5008907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295209" y="5599611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271261" y="6184175"/>
            <a:ext cx="0" cy="209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88107"/>
            <a:ext cx="8980714" cy="50457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baseline="-25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ЦІЛІСНИЙ РОЗВИТОК ОСОБИСТОСТІ ДИТИНИ ДОШКІЛЬНОГО ВІКУ</a:t>
            </a:r>
            <a:endParaRPr lang="uk-UA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369" y="800570"/>
            <a:ext cx="91657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500" dirty="0">
                <a:solidFill>
                  <a:schemeClr val="tx1"/>
                </a:solidFill>
              </a:rPr>
              <a:t>Основнінапрям-ки дія-льності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8497" y="785403"/>
            <a:ext cx="245364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500" b="1" i="1" dirty="0">
                <a:solidFill>
                  <a:schemeClr val="tx1"/>
                </a:solidFill>
              </a:rPr>
              <a:t>Педагоги  ДНЗ</a:t>
            </a:r>
          </a:p>
          <a:p>
            <a:r>
              <a:rPr lang="uk-UA" sz="1500" dirty="0">
                <a:solidFill>
                  <a:schemeClr val="tx1"/>
                </a:solidFill>
              </a:rPr>
              <a:t>Мета: підвищення  рівня професійної компетентності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7550" y="785744"/>
            <a:ext cx="188752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500" b="1" i="1" dirty="0">
                <a:solidFill>
                  <a:schemeClr val="tx1"/>
                </a:solidFill>
              </a:rPr>
              <a:t>Вихованці</a:t>
            </a:r>
          </a:p>
          <a:p>
            <a:r>
              <a:rPr lang="uk-UA" sz="1500" dirty="0">
                <a:solidFill>
                  <a:schemeClr val="tx1"/>
                </a:solidFill>
              </a:rPr>
              <a:t>Мета: розвиток якостей особистіс-ного зростання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0066" y="754073"/>
            <a:ext cx="2275004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500" b="1" i="1" dirty="0">
                <a:solidFill>
                  <a:schemeClr val="tx1"/>
                </a:solidFill>
              </a:rPr>
              <a:t>Батьки і громадськість</a:t>
            </a:r>
          </a:p>
          <a:p>
            <a:r>
              <a:rPr lang="uk-UA" sz="1500" dirty="0">
                <a:solidFill>
                  <a:schemeClr val="tx1"/>
                </a:solidFill>
              </a:rPr>
              <a:t>Мета: інтеграція родинного та</a:t>
            </a:r>
          </a:p>
          <a:p>
            <a:r>
              <a:rPr lang="uk-UA" sz="1500" dirty="0">
                <a:solidFill>
                  <a:schemeClr val="tx1"/>
                </a:solidFill>
              </a:rPr>
              <a:t>суспільного вихованка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8497" y="1979451"/>
            <a:ext cx="245146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/>
              <a:t>Колективні:</a:t>
            </a:r>
            <a:r>
              <a:rPr lang="uk-UA" sz="1400" dirty="0"/>
              <a:t> педради</a:t>
            </a:r>
          </a:p>
          <a:p>
            <a:r>
              <a:rPr lang="uk-UA" sz="1400" dirty="0"/>
              <a:t>педагогічні читання, конференції, виставки, конкурси, вікторини.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8496" y="2992634"/>
            <a:ext cx="245146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/>
              <a:t>Групові: </a:t>
            </a:r>
            <a:r>
              <a:rPr lang="uk-UA" sz="1400" dirty="0"/>
              <a:t>консультації, робота творчої групи, школа молодого вихователя,</a:t>
            </a:r>
          </a:p>
          <a:p>
            <a:r>
              <a:rPr lang="uk-UA" sz="1400" dirty="0"/>
              <a:t>впровадження ППД, колективні перегляди,</a:t>
            </a:r>
          </a:p>
          <a:p>
            <a:r>
              <a:rPr lang="uk-UA" sz="1400" dirty="0"/>
              <a:t>методооб’єднання.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8901" y="4477101"/>
            <a:ext cx="2451463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/>
              <a:t>Індивідуальні</a:t>
            </a:r>
            <a:r>
              <a:rPr lang="uk-UA" sz="1400" dirty="0"/>
              <a:t>: самоосвіта, ППД (моделювання, корекція, вивчення), консультування, атестація, майстер-класи, наставництво, курси підвищення кваліфікації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7550" y="1977587"/>
            <a:ext cx="190276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Забезпечення здоров’я і здорового способу життя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3194" y="2806695"/>
            <a:ext cx="189188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Досягнення високого рівня освіти дошкільників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6376" y="1954193"/>
            <a:ext cx="2046515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Індивідуалльне вступне тестування, консультації, відвідування ЗДО тощо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1136" y="3065925"/>
            <a:ext cx="204651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Наочно-письмові:</a:t>
            </a:r>
          </a:p>
          <a:p>
            <a:r>
              <a:rPr lang="uk-UA" sz="1400" dirty="0"/>
              <a:t>батьківські куточки, стенди, анкетування тощо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1756" y="4177948"/>
            <a:ext cx="204651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Групові</a:t>
            </a:r>
            <a:r>
              <a:rPr lang="ru-RU" sz="1400" dirty="0"/>
              <a:t>: практикуми, гуртки за </a:t>
            </a:r>
            <a:r>
              <a:rPr lang="uk-UA" sz="1400" dirty="0"/>
              <a:t>інтересами</a:t>
            </a:r>
            <a:r>
              <a:rPr lang="ru-RU" sz="1400" dirty="0"/>
              <a:t>, школа молодих батьків</a:t>
            </a:r>
            <a:endParaRPr lang="uk-U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10250" y="5102987"/>
            <a:ext cx="204651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Колективні: конференції</a:t>
            </a:r>
          </a:p>
          <a:p>
            <a:r>
              <a:rPr lang="uk-UA" sz="1400" dirty="0"/>
              <a:t>смачні  зустрічі. спільні</a:t>
            </a:r>
          </a:p>
          <a:p>
            <a:r>
              <a:rPr lang="uk-UA" sz="1400" dirty="0"/>
              <a:t>свята, зустрічі з цікавими людьми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8435" y="5098431"/>
            <a:ext cx="189188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Науково-методичне і</a:t>
            </a:r>
          </a:p>
          <a:p>
            <a:r>
              <a:rPr lang="uk-UA" sz="1400" dirty="0"/>
              <a:t>кадрове забезпечення освітнього процесу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3194" y="3685132"/>
            <a:ext cx="1891882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Створення умов для</a:t>
            </a:r>
          </a:p>
          <a:p>
            <a:r>
              <a:rPr lang="ru-RU" sz="1400" dirty="0"/>
              <a:t>забезпечення готовності старших </a:t>
            </a:r>
            <a:r>
              <a:rPr lang="uk-UA" sz="1400" dirty="0"/>
              <a:t>дошкільників</a:t>
            </a:r>
            <a:r>
              <a:rPr lang="ru-RU" sz="1400" dirty="0"/>
              <a:t> до навчання в школі</a:t>
            </a:r>
            <a:endParaRPr lang="uk-UA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0316" y="1977587"/>
            <a:ext cx="461665" cy="40999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uk-UA" b="1" i="1" dirty="0"/>
              <a:t>Форми методичної роботи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1802" y="1977588"/>
            <a:ext cx="461665" cy="4074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uk-UA" b="1" i="1" dirty="0"/>
              <a:t>Зміст діяльності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8400" y="1977587"/>
            <a:ext cx="461665" cy="40304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uk-UA" b="1" i="1" dirty="0"/>
              <a:t>Форми взаємодії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0" y="76200"/>
            <a:ext cx="8967652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i="1" baseline="-25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СТРУКТУРА МЕТОДИЧНОЇ РОБОТИ ДНЗ «СТРУМОЧОК»</a:t>
            </a:r>
            <a:endParaRPr lang="uk-UA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427919" y="1819961"/>
            <a:ext cx="0" cy="163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310051" y="1801407"/>
            <a:ext cx="0" cy="163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933508" y="1769736"/>
            <a:ext cx="0" cy="163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189135" y="533400"/>
            <a:ext cx="0" cy="252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952201" y="533400"/>
            <a:ext cx="0" cy="252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11628" y="6089285"/>
            <a:ext cx="0" cy="252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150317" y="1230585"/>
            <a:ext cx="5597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489959" y="1261904"/>
            <a:ext cx="7532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42682" y="3685129"/>
            <a:ext cx="29581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86208" y="1293234"/>
            <a:ext cx="15228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42682" y="5265810"/>
            <a:ext cx="29581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027711" y="3210818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42682" y="2456503"/>
            <a:ext cx="29581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064803" y="4269905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064803" y="5575484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710066" y="2426851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710066" y="3580152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721032" y="4491413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721032" y="5544967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023467" y="2346919"/>
            <a:ext cx="2307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2293807" y="533400"/>
            <a:ext cx="0" cy="252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5189134" y="6057094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7959634" y="6049712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7933508" y="4864863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7928120" y="3992791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7933507" y="2860759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2293805" y="6093841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5204376" y="2597010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5198848" y="3542978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5223969" y="4865065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2310051" y="4345226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189135" y="1816233"/>
            <a:ext cx="0" cy="163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2293806" y="2824455"/>
            <a:ext cx="1" cy="2637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8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</TotalTime>
  <Words>738</Words>
  <Application>Microsoft Office PowerPoint</Application>
  <PresentationFormat>Экран (4:3)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Garamond</vt:lpstr>
      <vt:lpstr>Segoe Print</vt:lpstr>
      <vt:lpstr>Tahoma</vt:lpstr>
      <vt:lpstr>Times New Roman</vt:lpstr>
      <vt:lpstr>Trebuchet MS</vt:lpstr>
      <vt:lpstr>Wingdings</vt:lpstr>
      <vt:lpstr>Натуральные материалы</vt:lpstr>
      <vt:lpstr>Підвищення професійної компетентності вихователів закладів дошкільної освіти в умовах компетентнісної парадигми освіти</vt:lpstr>
      <vt:lpstr> Професійна компетентність вихователя дошкільного навчального закладу – це сукупність діяльнісно-рольових і особистісних характеристик педагога, що дозволяють йому на високому рівні формувати у дошкільника основи життєвої позиції як системи ціннісних відносин до природи, рукотворного світу (культури), до людей і самого себе. Важливе місце відводиться формуванню у дошкільника самотворення, розуміння дитячого «Я», виховання у дитини позитивного ціннісного ставлення до себе. </vt:lpstr>
      <vt:lpstr> Використання інтерактивних форм і методів  роботи  з педагогічними кадрами</vt:lpstr>
      <vt:lpstr>Презентация PowerPoint</vt:lpstr>
      <vt:lpstr>Презентация PowerPoint</vt:lpstr>
      <vt:lpstr>Презентация PowerPoint</vt:lpstr>
      <vt:lpstr>Активізація педагогічного процесу дошкільного закладу через самоосвіту педагогів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Методист – політ думок у безхмар’я до висот. Це – професія душі, це – скарбниця знань усіх.</dc:title>
  <dc:creator>Дом</dc:creator>
  <cp:lastModifiedBy>Admin</cp:lastModifiedBy>
  <cp:revision>56</cp:revision>
  <dcterms:created xsi:type="dcterms:W3CDTF">2016-01-16T12:08:29Z</dcterms:created>
  <dcterms:modified xsi:type="dcterms:W3CDTF">2021-03-24T12:49:57Z</dcterms:modified>
</cp:coreProperties>
</file>