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8" r:id="rId5"/>
    <p:sldId id="265" r:id="rId6"/>
    <p:sldId id="269" r:id="rId7"/>
    <p:sldId id="266" r:id="rId8"/>
    <p:sldId id="262" r:id="rId9"/>
    <p:sldId id="263" r:id="rId10"/>
    <p:sldId id="264" r:id="rId11"/>
    <p:sldId id="275" r:id="rId12"/>
    <p:sldId id="270" r:id="rId13"/>
    <p:sldId id="271" r:id="rId14"/>
    <p:sldId id="272" r:id="rId15"/>
    <p:sldId id="273" r:id="rId16"/>
    <p:sldId id="274" r:id="rId17"/>
    <p:sldId id="276" r:id="rId18"/>
    <p:sldId id="258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дминистратор" initials="А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6264696" cy="345638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Сучасні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підходи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в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організації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</a:t>
            </a:r>
            <a:b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</a:b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військово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–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патріотичного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виховання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у закладах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загальної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середньої</a:t>
            </a:r>
            <a:r>
              <a:rPr lang="ru-RU" dirty="0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ru-RU" dirty="0" err="1" smtClean="0">
                <a:ln>
                  <a:solidFill>
                    <a:schemeClr val="accent4"/>
                  </a:solidFill>
                </a:ln>
                <a:solidFill>
                  <a:srgbClr val="FF0000"/>
                </a:solidFill>
              </a:rPr>
              <a:t>освіти</a:t>
            </a:r>
            <a:endParaRPr lang="ru-RU" dirty="0">
              <a:ln>
                <a:solidFill>
                  <a:schemeClr val="accent4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4653136"/>
            <a:ext cx="3672408" cy="1728192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pPr algn="r"/>
            <a:r>
              <a:rPr lang="uk-UA" sz="4000" b="1" dirty="0" smtClean="0">
                <a:solidFill>
                  <a:srgbClr val="002060"/>
                </a:solidFill>
              </a:rPr>
              <a:t>Леонтій ХОДНЕВИЧ, консультант</a:t>
            </a:r>
          </a:p>
          <a:p>
            <a:pPr algn="r"/>
            <a:r>
              <a:rPr lang="uk-UA" sz="4000" b="1" dirty="0" smtClean="0">
                <a:solidFill>
                  <a:srgbClr val="002060"/>
                </a:solidFill>
              </a:rPr>
              <a:t> комунальної установи </a:t>
            </a:r>
            <a:r>
              <a:rPr lang="en-US" sz="4000" b="1" dirty="0" smtClean="0">
                <a:solidFill>
                  <a:srgbClr val="002060"/>
                </a:solidFill>
              </a:rPr>
              <a:t>“</a:t>
            </a:r>
            <a:r>
              <a:rPr lang="uk-UA" sz="4000" b="1" dirty="0" err="1" smtClean="0">
                <a:solidFill>
                  <a:srgbClr val="002060"/>
                </a:solidFill>
              </a:rPr>
              <a:t>Зарічненський</a:t>
            </a:r>
            <a:endParaRPr lang="uk-UA" sz="4000" b="1" dirty="0" smtClean="0">
              <a:solidFill>
                <a:srgbClr val="002060"/>
              </a:solidFill>
            </a:endParaRPr>
          </a:p>
          <a:p>
            <a:pPr algn="r"/>
            <a:r>
              <a:rPr lang="uk-UA" sz="4000" b="1" dirty="0" smtClean="0">
                <a:solidFill>
                  <a:srgbClr val="002060"/>
                </a:solidFill>
              </a:rPr>
              <a:t> центр професійного розвитку </a:t>
            </a:r>
          </a:p>
          <a:p>
            <a:pPr algn="r"/>
            <a:r>
              <a:rPr lang="uk-UA" sz="4000" b="1" dirty="0" smtClean="0">
                <a:solidFill>
                  <a:srgbClr val="002060"/>
                </a:solidFill>
              </a:rPr>
              <a:t>педагогічних працівників</a:t>
            </a:r>
            <a:r>
              <a:rPr lang="en-US" sz="4000" b="1" dirty="0" smtClean="0">
                <a:solidFill>
                  <a:srgbClr val="002060"/>
                </a:solidFill>
              </a:rPr>
              <a:t>”</a:t>
            </a:r>
            <a:r>
              <a:rPr lang="uk-UA" sz="4000" b="1" dirty="0" smtClean="0">
                <a:solidFill>
                  <a:srgbClr val="002060"/>
                </a:solidFill>
              </a:rPr>
              <a:t> </a:t>
            </a:r>
          </a:p>
          <a:p>
            <a:pPr algn="r"/>
            <a:r>
              <a:rPr lang="uk-UA" sz="4000" b="1" dirty="0" err="1" smtClean="0">
                <a:solidFill>
                  <a:srgbClr val="002060"/>
                </a:solidFill>
              </a:rPr>
              <a:t>Зарічненської</a:t>
            </a:r>
            <a:r>
              <a:rPr lang="uk-UA" sz="4000" b="1" dirty="0" smtClean="0">
                <a:solidFill>
                  <a:srgbClr val="002060"/>
                </a:solidFill>
              </a:rPr>
              <a:t> селищної ради</a:t>
            </a:r>
          </a:p>
          <a:p>
            <a:pPr algn="r"/>
            <a:r>
              <a:rPr lang="uk-UA" sz="4000" b="1" dirty="0" smtClean="0">
                <a:solidFill>
                  <a:srgbClr val="002060"/>
                </a:solidFill>
              </a:rPr>
              <a:t> Рівненської області</a:t>
            </a:r>
            <a:endParaRPr lang="ru-RU" sz="4000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FFC000"/>
              </a:solidFill>
            </a:endParaRPr>
          </a:p>
          <a:p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12" name="Picture 2" descr="https://fs02.vseosvita.ua/02003pqn-2f35-300x1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88640"/>
            <a:ext cx="2317948" cy="16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err="1" smtClean="0"/>
              <a:t>Військово-патріотичне</a:t>
            </a:r>
            <a:r>
              <a:rPr lang="ru-RU" sz="3200" dirty="0" smtClean="0"/>
              <a:t> </a:t>
            </a:r>
            <a:r>
              <a:rPr lang="ru-RU" sz="3200" dirty="0" err="1" smtClean="0"/>
              <a:t>виховання</a:t>
            </a:r>
            <a:r>
              <a:rPr lang="ru-RU" sz="3200" dirty="0" smtClean="0"/>
              <a:t> </a:t>
            </a:r>
            <a:r>
              <a:rPr lang="en-US" sz="3200" dirty="0" smtClean="0"/>
              <a:t> </a:t>
            </a:r>
            <a:r>
              <a:rPr lang="uk-UA" sz="3200" dirty="0" smtClean="0"/>
              <a:t>у </a:t>
            </a:r>
            <a:r>
              <a:rPr lang="ru-RU" sz="3200" dirty="0" err="1" smtClean="0"/>
              <a:t>процесі</a:t>
            </a:r>
            <a:r>
              <a:rPr lang="ru-RU" sz="3200" dirty="0" smtClean="0"/>
              <a:t> </a:t>
            </a:r>
            <a:r>
              <a:rPr lang="ru-RU" sz="3200" dirty="0" err="1" smtClean="0"/>
              <a:t>навчання</a:t>
            </a:r>
            <a:r>
              <a:rPr lang="en-US" sz="3200" dirty="0" smtClean="0"/>
              <a:t> 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420888"/>
            <a:ext cx="2664296" cy="64807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 початкових  класах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212976"/>
            <a:ext cx="2664296" cy="57606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На уроках математики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28184" y="3789040"/>
            <a:ext cx="2448272" cy="64807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Географії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725144"/>
            <a:ext cx="2664296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Фізичної культури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28184" y="2348880"/>
            <a:ext cx="244827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Історії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228184" y="5373216"/>
            <a:ext cx="2448272" cy="7200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Захисту України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10620672" y="4725144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6228184" y="4581128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Хімії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228184" y="3140968"/>
            <a:ext cx="244827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Фізики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67544" y="4005064"/>
            <a:ext cx="26642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Біології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67544" y="5445224"/>
            <a:ext cx="26642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Української мови та літератури</a:t>
            </a:r>
            <a:endParaRPr lang="ru-RU" dirty="0"/>
          </a:p>
        </p:txBody>
      </p:sp>
      <p:cxnSp>
        <p:nvCxnSpPr>
          <p:cNvPr id="32" name="Прямая со стрелкой 31"/>
          <p:cNvCxnSpPr>
            <a:endCxn id="10" idx="2"/>
          </p:cNvCxnSpPr>
          <p:nvPr/>
        </p:nvCxnSpPr>
        <p:spPr>
          <a:xfrm rot="5400000">
            <a:off x="4680012" y="4941168"/>
            <a:ext cx="15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Овал 37"/>
          <p:cNvSpPr/>
          <p:nvPr/>
        </p:nvSpPr>
        <p:spPr>
          <a:xfrm>
            <a:off x="3707904" y="3068960"/>
            <a:ext cx="1944216" cy="2304256"/>
          </a:xfrm>
          <a:prstGeom prst="ellipse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/>
              <a:t>На уроках</a:t>
            </a:r>
            <a:endParaRPr lang="ru-RU" sz="3200" dirty="0"/>
          </a:p>
        </p:txBody>
      </p:sp>
      <p:cxnSp>
        <p:nvCxnSpPr>
          <p:cNvPr id="44" name="Прямая со стрелкой 43"/>
          <p:cNvCxnSpPr>
            <a:stCxn id="38" idx="6"/>
          </p:cNvCxnSpPr>
          <p:nvPr/>
        </p:nvCxnSpPr>
        <p:spPr>
          <a:xfrm flipV="1">
            <a:off x="5652120" y="3501008"/>
            <a:ext cx="43204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38" idx="6"/>
            <a:endCxn id="9" idx="1"/>
          </p:cNvCxnSpPr>
          <p:nvPr/>
        </p:nvCxnSpPr>
        <p:spPr>
          <a:xfrm>
            <a:off x="5652120" y="4221088"/>
            <a:ext cx="576064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>
            <a:endCxn id="6" idx="1"/>
          </p:cNvCxnSpPr>
          <p:nvPr/>
        </p:nvCxnSpPr>
        <p:spPr>
          <a:xfrm flipV="1">
            <a:off x="5724128" y="4113076"/>
            <a:ext cx="504056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38" idx="6"/>
            <a:endCxn id="18" idx="1"/>
          </p:cNvCxnSpPr>
          <p:nvPr/>
        </p:nvCxnSpPr>
        <p:spPr>
          <a:xfrm>
            <a:off x="5652120" y="4221088"/>
            <a:ext cx="57606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38" idx="6"/>
            <a:endCxn id="8" idx="1"/>
          </p:cNvCxnSpPr>
          <p:nvPr/>
        </p:nvCxnSpPr>
        <p:spPr>
          <a:xfrm flipV="1">
            <a:off x="5652120" y="2672916"/>
            <a:ext cx="576064" cy="1548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>
            <a:stCxn id="38" idx="2"/>
            <a:endCxn id="5" idx="3"/>
          </p:cNvCxnSpPr>
          <p:nvPr/>
        </p:nvCxnSpPr>
        <p:spPr>
          <a:xfrm rot="10800000">
            <a:off x="3131840" y="3501008"/>
            <a:ext cx="57606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>
            <a:stCxn id="38" idx="2"/>
            <a:endCxn id="4" idx="3"/>
          </p:cNvCxnSpPr>
          <p:nvPr/>
        </p:nvCxnSpPr>
        <p:spPr>
          <a:xfrm rot="10800000">
            <a:off x="3131840" y="2744924"/>
            <a:ext cx="576064" cy="14761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>
            <a:endCxn id="20" idx="3"/>
          </p:cNvCxnSpPr>
          <p:nvPr/>
        </p:nvCxnSpPr>
        <p:spPr>
          <a:xfrm rot="10800000" flipV="1">
            <a:off x="3131840" y="4221088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stCxn id="38" idx="2"/>
            <a:endCxn id="7" idx="3"/>
          </p:cNvCxnSpPr>
          <p:nvPr/>
        </p:nvCxnSpPr>
        <p:spPr>
          <a:xfrm rot="10800000" flipV="1">
            <a:off x="3131840" y="4221088"/>
            <a:ext cx="576064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38" idx="2"/>
            <a:endCxn id="22" idx="3"/>
          </p:cNvCxnSpPr>
          <p:nvPr/>
        </p:nvCxnSpPr>
        <p:spPr>
          <a:xfrm rot="10800000" flipV="1">
            <a:off x="3131840" y="4221088"/>
            <a:ext cx="576064" cy="1548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err="1" smtClean="0"/>
              <a:t>Військово-патріотичне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uk-UA" dirty="0" smtClean="0"/>
              <a:t>в умовах школи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7000" dirty="0" err="1" smtClean="0">
                <a:solidFill>
                  <a:schemeClr val="accent2">
                    <a:lumMod val="75000"/>
                  </a:schemeClr>
                </a:solidFill>
              </a:rPr>
              <a:t>Проведення</a:t>
            </a:r>
            <a:r>
              <a:rPr lang="ru-RU" sz="7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7000" dirty="0" err="1" smtClean="0">
                <a:solidFill>
                  <a:schemeClr val="accent2">
                    <a:lumMod val="75000"/>
                  </a:schemeClr>
                </a:solidFill>
              </a:rPr>
              <a:t>різноманітних</a:t>
            </a:r>
            <a:r>
              <a:rPr lang="ru-RU" sz="7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7000" dirty="0" err="1" smtClean="0">
                <a:solidFill>
                  <a:schemeClr val="accent2">
                    <a:lumMod val="75000"/>
                  </a:schemeClr>
                </a:solidFill>
              </a:rPr>
              <a:t>виховних</a:t>
            </a:r>
            <a:r>
              <a:rPr lang="ru-RU" sz="7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7000" dirty="0" err="1" smtClean="0">
                <a:solidFill>
                  <a:schemeClr val="accent2">
                    <a:lumMod val="75000"/>
                  </a:schemeClr>
                </a:solidFill>
              </a:rPr>
              <a:t>заходів</a:t>
            </a:r>
            <a:r>
              <a:rPr lang="ru-RU" sz="7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0"/>
            <a:r>
              <a:rPr lang="ru-RU" dirty="0" err="1" smtClean="0"/>
              <a:t>бесіди</a:t>
            </a:r>
            <a:r>
              <a:rPr lang="ru-RU" dirty="0" smtClean="0"/>
              <a:t> «Моя </a:t>
            </a:r>
            <a:r>
              <a:rPr lang="ru-RU" dirty="0" err="1" smtClean="0"/>
              <a:t>рідна</a:t>
            </a:r>
            <a:r>
              <a:rPr lang="ru-RU" dirty="0" smtClean="0"/>
              <a:t> </a:t>
            </a:r>
            <a:r>
              <a:rPr lang="ru-RU" dirty="0" err="1" smtClean="0"/>
              <a:t>Україна</a:t>
            </a:r>
            <a:r>
              <a:rPr lang="ru-RU" dirty="0" smtClean="0"/>
              <a:t>», «Наша </a:t>
            </a:r>
            <a:r>
              <a:rPr lang="ru-RU" dirty="0" err="1" smtClean="0"/>
              <a:t>Вітчизна</a:t>
            </a:r>
            <a:r>
              <a:rPr lang="ru-RU" dirty="0" smtClean="0"/>
              <a:t> – </a:t>
            </a:r>
            <a:r>
              <a:rPr lang="ru-RU" dirty="0" err="1" smtClean="0"/>
              <a:t>Україна</a:t>
            </a:r>
            <a:r>
              <a:rPr lang="ru-RU" dirty="0" smtClean="0"/>
              <a:t>», «</a:t>
            </a:r>
            <a:r>
              <a:rPr lang="ru-RU" dirty="0" err="1" smtClean="0"/>
              <a:t>Державна</a:t>
            </a:r>
            <a:r>
              <a:rPr lang="ru-RU" dirty="0" smtClean="0"/>
              <a:t> </a:t>
            </a:r>
            <a:r>
              <a:rPr lang="ru-RU" dirty="0" err="1" smtClean="0"/>
              <a:t>символіка</a:t>
            </a:r>
            <a:r>
              <a:rPr lang="ru-RU" dirty="0" smtClean="0"/>
              <a:t>»;</a:t>
            </a:r>
          </a:p>
          <a:p>
            <a:pPr lvl="0"/>
            <a:r>
              <a:rPr lang="ru-RU" dirty="0" smtClean="0"/>
              <a:t>заходи,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виховують</a:t>
            </a:r>
            <a:r>
              <a:rPr lang="ru-RU" dirty="0" smtClean="0"/>
              <a:t> </a:t>
            </a:r>
            <a:r>
              <a:rPr lang="ru-RU" dirty="0" err="1" smtClean="0"/>
              <a:t>любов</a:t>
            </a:r>
            <a:r>
              <a:rPr lang="ru-RU" dirty="0" smtClean="0"/>
              <a:t> до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– «Свято </a:t>
            </a:r>
            <a:r>
              <a:rPr lang="ru-RU" dirty="0" err="1" smtClean="0"/>
              <a:t>рідної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», «</a:t>
            </a:r>
            <a:r>
              <a:rPr lang="ru-RU" dirty="0" err="1" smtClean="0"/>
              <a:t>Шевченківське</a:t>
            </a:r>
            <a:r>
              <a:rPr lang="ru-RU" dirty="0" smtClean="0"/>
              <a:t> слово», «</a:t>
            </a:r>
            <a:r>
              <a:rPr lang="ru-RU" dirty="0" err="1" smtClean="0"/>
              <a:t>Тиждень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»; конкурс на </a:t>
            </a:r>
            <a:r>
              <a:rPr lang="ru-RU" dirty="0" err="1" smtClean="0"/>
              <a:t>кращу</a:t>
            </a:r>
            <a:r>
              <a:rPr lang="ru-RU" dirty="0" smtClean="0"/>
              <a:t> </a:t>
            </a:r>
            <a:r>
              <a:rPr lang="ru-RU" dirty="0" err="1" smtClean="0"/>
              <a:t>розповідь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народної</a:t>
            </a:r>
            <a:r>
              <a:rPr lang="ru-RU" dirty="0" smtClean="0"/>
              <a:t> </a:t>
            </a:r>
            <a:r>
              <a:rPr lang="ru-RU" dirty="0" err="1" smtClean="0"/>
              <a:t>казки</a:t>
            </a:r>
            <a:r>
              <a:rPr lang="ru-RU" dirty="0" smtClean="0"/>
              <a:t>; конкурс </a:t>
            </a:r>
            <a:r>
              <a:rPr lang="ru-RU" dirty="0" err="1" smtClean="0"/>
              <a:t>юних</a:t>
            </a:r>
            <a:r>
              <a:rPr lang="ru-RU" dirty="0" smtClean="0"/>
              <a:t> </a:t>
            </a:r>
            <a:r>
              <a:rPr lang="ru-RU" dirty="0" err="1" smtClean="0"/>
              <a:t>читців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вивченням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рідного</a:t>
            </a:r>
            <a:r>
              <a:rPr lang="ru-RU" dirty="0" smtClean="0"/>
              <a:t> краю </a:t>
            </a:r>
            <a:r>
              <a:rPr lang="ru-RU" dirty="0" err="1" smtClean="0"/>
              <a:t>і</a:t>
            </a:r>
            <a:r>
              <a:rPr lang="ru-RU" dirty="0" smtClean="0"/>
              <a:t> народу (</a:t>
            </a:r>
            <a:r>
              <a:rPr lang="ru-RU" dirty="0" err="1" smtClean="0"/>
              <a:t>історичне</a:t>
            </a:r>
            <a:r>
              <a:rPr lang="ru-RU" dirty="0" smtClean="0"/>
              <a:t> </a:t>
            </a:r>
            <a:r>
              <a:rPr lang="ru-RU" dirty="0" err="1" smtClean="0"/>
              <a:t>краєзнавство</a:t>
            </a:r>
            <a:r>
              <a:rPr lang="ru-RU" dirty="0" smtClean="0"/>
              <a:t>) – </a:t>
            </a:r>
            <a:r>
              <a:rPr lang="ru-RU" dirty="0" err="1" smtClean="0"/>
              <a:t>відвідування</a:t>
            </a:r>
            <a:r>
              <a:rPr lang="ru-RU" dirty="0" smtClean="0"/>
              <a:t> </a:t>
            </a:r>
            <a:r>
              <a:rPr lang="ru-RU" dirty="0" err="1" smtClean="0"/>
              <a:t>місць</a:t>
            </a:r>
            <a:r>
              <a:rPr lang="ru-RU" dirty="0" smtClean="0"/>
              <a:t>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,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літератури</a:t>
            </a:r>
            <a:r>
              <a:rPr lang="ru-RU" dirty="0" smtClean="0"/>
              <a:t>, </a:t>
            </a:r>
            <a:r>
              <a:rPr lang="ru-RU" dirty="0" err="1" smtClean="0"/>
              <a:t>збирання</a:t>
            </a:r>
            <a:r>
              <a:rPr lang="ru-RU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, </a:t>
            </a:r>
            <a:r>
              <a:rPr lang="ru-RU" dirty="0" err="1" smtClean="0"/>
              <a:t>влаштування</a:t>
            </a:r>
            <a:r>
              <a:rPr lang="ru-RU" dirty="0" smtClean="0"/>
              <a:t> </a:t>
            </a:r>
            <a:r>
              <a:rPr lang="ru-RU" dirty="0" err="1" smtClean="0"/>
              <a:t>виставок</a:t>
            </a:r>
            <a:r>
              <a:rPr lang="ru-RU" dirty="0" smtClean="0"/>
              <a:t>, </a:t>
            </a:r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роду,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куточка</a:t>
            </a:r>
            <a:r>
              <a:rPr lang="ru-RU" dirty="0" smtClean="0"/>
              <a:t> </a:t>
            </a:r>
            <a:r>
              <a:rPr lang="ru-RU" dirty="0" err="1" smtClean="0"/>
              <a:t>народознавства</a:t>
            </a:r>
            <a:r>
              <a:rPr lang="ru-RU" dirty="0" smtClean="0"/>
              <a:t>, </a:t>
            </a:r>
            <a:r>
              <a:rPr lang="ru-RU" dirty="0" err="1" smtClean="0"/>
              <a:t>святкування</a:t>
            </a:r>
            <a:r>
              <a:rPr lang="ru-RU" dirty="0" smtClean="0"/>
              <a:t> Дня </a:t>
            </a:r>
            <a:r>
              <a:rPr lang="ru-RU" dirty="0" err="1" smtClean="0"/>
              <a:t>Конституції</a:t>
            </a:r>
            <a:r>
              <a:rPr lang="ru-RU" dirty="0" smtClean="0"/>
              <a:t>, Дня </a:t>
            </a:r>
            <a:r>
              <a:rPr lang="ru-RU" dirty="0" err="1" smtClean="0"/>
              <a:t>незалежності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проведення</a:t>
            </a:r>
            <a:r>
              <a:rPr lang="ru-RU" dirty="0" smtClean="0"/>
              <a:t> Дня </a:t>
            </a:r>
            <a:r>
              <a:rPr lang="ru-RU" dirty="0" err="1" smtClean="0"/>
              <a:t>патріотичної</a:t>
            </a:r>
            <a:r>
              <a:rPr lang="ru-RU" dirty="0" smtClean="0"/>
              <a:t> </a:t>
            </a:r>
            <a:r>
              <a:rPr lang="ru-RU" dirty="0" err="1" smtClean="0"/>
              <a:t>пісні</a:t>
            </a:r>
            <a:r>
              <a:rPr lang="ru-RU" dirty="0" smtClean="0"/>
              <a:t>, Дня </a:t>
            </a:r>
            <a:r>
              <a:rPr lang="ru-RU" dirty="0" err="1" smtClean="0"/>
              <a:t>збройних</a:t>
            </a:r>
            <a:r>
              <a:rPr lang="ru-RU" dirty="0" smtClean="0"/>
              <a:t> Сил </a:t>
            </a:r>
            <a:r>
              <a:rPr lang="ru-RU" dirty="0" err="1" smtClean="0"/>
              <a:t>України</a:t>
            </a:r>
            <a:r>
              <a:rPr lang="ru-RU" dirty="0" smtClean="0"/>
              <a:t>, Дня </a:t>
            </a:r>
            <a:r>
              <a:rPr lang="ru-RU" dirty="0" err="1" smtClean="0"/>
              <a:t>захисника</a:t>
            </a:r>
            <a:r>
              <a:rPr lang="ru-RU" dirty="0" smtClean="0"/>
              <a:t> </a:t>
            </a:r>
            <a:r>
              <a:rPr lang="ru-RU" dirty="0" err="1" smtClean="0"/>
              <a:t>Вітчизни</a:t>
            </a:r>
            <a:r>
              <a:rPr lang="ru-RU" dirty="0" smtClean="0"/>
              <a:t>, участь у </a:t>
            </a:r>
            <a:r>
              <a:rPr lang="ru-RU" dirty="0" err="1" smtClean="0"/>
              <a:t>військово-спортивних</a:t>
            </a:r>
            <a:r>
              <a:rPr lang="ru-RU" dirty="0" smtClean="0"/>
              <a:t> </a:t>
            </a:r>
            <a:r>
              <a:rPr lang="ru-RU" dirty="0" err="1" smtClean="0"/>
              <a:t>іграх</a:t>
            </a:r>
            <a:r>
              <a:rPr lang="ru-RU" dirty="0" smtClean="0"/>
              <a:t> на </a:t>
            </a:r>
            <a:r>
              <a:rPr lang="ru-RU" dirty="0" err="1" smtClean="0"/>
              <a:t>місцевості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екскурсії</a:t>
            </a:r>
            <a:r>
              <a:rPr lang="ru-RU" dirty="0" smtClean="0"/>
              <a:t> до </a:t>
            </a:r>
            <a:r>
              <a:rPr lang="ru-RU" dirty="0" err="1" smtClean="0"/>
              <a:t>музеїв</a:t>
            </a:r>
            <a:r>
              <a:rPr lang="ru-RU" dirty="0" smtClean="0"/>
              <a:t>, </a:t>
            </a:r>
            <a:r>
              <a:rPr lang="ru-RU" dirty="0" err="1" smtClean="0"/>
              <a:t>зустрічі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учасниками</a:t>
            </a:r>
            <a:r>
              <a:rPr lang="ru-RU" dirty="0" smtClean="0"/>
              <a:t> АТО (ООС),ветеранами </a:t>
            </a:r>
            <a:r>
              <a:rPr lang="ru-RU" dirty="0" err="1" smtClean="0"/>
              <a:t>війни</a:t>
            </a:r>
            <a:r>
              <a:rPr lang="ru-RU" dirty="0" smtClean="0"/>
              <a:t>, родичами </a:t>
            </a:r>
            <a:r>
              <a:rPr lang="ru-RU" dirty="0" err="1" smtClean="0"/>
              <a:t>загиблих</a:t>
            </a:r>
            <a:r>
              <a:rPr lang="ru-RU" dirty="0" smtClean="0"/>
              <a:t> </a:t>
            </a:r>
            <a:r>
              <a:rPr lang="ru-RU" dirty="0" err="1" smtClean="0"/>
              <a:t>захисників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випуск</a:t>
            </a:r>
            <a:r>
              <a:rPr lang="ru-RU" dirty="0" smtClean="0"/>
              <a:t> </a:t>
            </a:r>
            <a:r>
              <a:rPr lang="ru-RU" dirty="0" err="1" smtClean="0"/>
              <a:t>плакатів</a:t>
            </a:r>
            <a:r>
              <a:rPr lang="ru-RU" dirty="0" smtClean="0"/>
              <a:t>, </a:t>
            </a:r>
            <a:r>
              <a:rPr lang="ru-RU" dirty="0" err="1" smtClean="0"/>
              <a:t>буклетів</a:t>
            </a:r>
            <a:r>
              <a:rPr lang="ru-RU" dirty="0" smtClean="0"/>
              <a:t>, </a:t>
            </a:r>
            <a:r>
              <a:rPr lang="ru-RU" dirty="0" err="1" smtClean="0"/>
              <a:t>оприлюднення</a:t>
            </a:r>
            <a:r>
              <a:rPr lang="ru-RU" dirty="0" smtClean="0"/>
              <a:t> </a:t>
            </a:r>
            <a:r>
              <a:rPr lang="ru-RU" dirty="0" err="1" smtClean="0"/>
              <a:t>матеріалів</a:t>
            </a:r>
            <a:r>
              <a:rPr lang="ru-RU" dirty="0" smtClean="0"/>
              <a:t> </a:t>
            </a:r>
            <a:r>
              <a:rPr lang="ru-RU" dirty="0" err="1" smtClean="0"/>
              <a:t>пошукової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уроки </a:t>
            </a:r>
            <a:r>
              <a:rPr lang="ru-RU" dirty="0" err="1" smtClean="0"/>
              <a:t>пам’яті</a:t>
            </a:r>
            <a:r>
              <a:rPr lang="ru-RU" dirty="0" smtClean="0"/>
              <a:t>, </a:t>
            </a:r>
            <a:r>
              <a:rPr lang="ru-RU" dirty="0" err="1" smtClean="0"/>
              <a:t>уроки</a:t>
            </a:r>
            <a:r>
              <a:rPr lang="ru-RU" dirty="0" smtClean="0"/>
              <a:t> </a:t>
            </a:r>
            <a:r>
              <a:rPr lang="ru-RU" dirty="0" err="1" smtClean="0"/>
              <a:t>мужності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виховання</a:t>
            </a:r>
            <a:r>
              <a:rPr lang="ru-RU" dirty="0" smtClean="0"/>
              <a:t> бережливого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природи</a:t>
            </a:r>
            <a:r>
              <a:rPr lang="ru-RU" dirty="0" smtClean="0"/>
              <a:t> – </a:t>
            </a:r>
            <a:r>
              <a:rPr lang="ru-RU" dirty="0" err="1" smtClean="0"/>
              <a:t>трудові</a:t>
            </a:r>
            <a:r>
              <a:rPr lang="ru-RU" dirty="0" smtClean="0"/>
              <a:t> </a:t>
            </a:r>
            <a:r>
              <a:rPr lang="ru-RU" dirty="0" err="1" smtClean="0"/>
              <a:t>екологічні</a:t>
            </a:r>
            <a:r>
              <a:rPr lang="ru-RU" dirty="0" smtClean="0"/>
              <a:t> </a:t>
            </a:r>
            <a:r>
              <a:rPr lang="ru-RU" dirty="0" err="1" smtClean="0"/>
              <a:t>десанти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покращення</a:t>
            </a:r>
            <a:r>
              <a:rPr lang="ru-RU" dirty="0" smtClean="0"/>
              <a:t> та благоустрою </a:t>
            </a:r>
            <a:r>
              <a:rPr lang="ru-RU" dirty="0" err="1" smtClean="0"/>
              <a:t>прилеглої</a:t>
            </a:r>
            <a:r>
              <a:rPr lang="ru-RU" dirty="0" smtClean="0"/>
              <a:t> до </a:t>
            </a:r>
            <a:r>
              <a:rPr lang="ru-RU" dirty="0" err="1" smtClean="0"/>
              <a:t>школи</a:t>
            </a:r>
            <a:r>
              <a:rPr lang="ru-RU" dirty="0" smtClean="0"/>
              <a:t> </a:t>
            </a:r>
            <a:r>
              <a:rPr lang="ru-RU" dirty="0" err="1" smtClean="0"/>
              <a:t>території</a:t>
            </a:r>
            <a:r>
              <a:rPr lang="ru-RU" dirty="0" smtClean="0"/>
              <a:t>, </a:t>
            </a:r>
            <a:r>
              <a:rPr lang="ru-RU" dirty="0" err="1" smtClean="0"/>
              <a:t>місячники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благоустрою, </a:t>
            </a:r>
            <a:r>
              <a:rPr lang="ru-RU" dirty="0" err="1" smtClean="0"/>
              <a:t>насадження</a:t>
            </a:r>
            <a:r>
              <a:rPr lang="ru-RU" dirty="0" smtClean="0"/>
              <a:t> дерев, </a:t>
            </a:r>
            <a:r>
              <a:rPr lang="ru-RU" dirty="0" err="1" smtClean="0"/>
              <a:t>кущів</a:t>
            </a:r>
            <a:r>
              <a:rPr lang="ru-RU" dirty="0" smtClean="0"/>
              <a:t>,  </a:t>
            </a:r>
            <a:r>
              <a:rPr lang="ru-RU" dirty="0" err="1" smtClean="0"/>
              <a:t>екологічні</a:t>
            </a:r>
            <a:r>
              <a:rPr lang="ru-RU" dirty="0" smtClean="0"/>
              <a:t> </a:t>
            </a:r>
            <a:r>
              <a:rPr lang="ru-RU" dirty="0" err="1" smtClean="0"/>
              <a:t>екскурсії</a:t>
            </a:r>
            <a:r>
              <a:rPr lang="ru-RU" dirty="0" smtClean="0"/>
              <a:t>, свята;</a:t>
            </a:r>
          </a:p>
          <a:p>
            <a:pPr lvl="0"/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правосвідомості</a:t>
            </a:r>
            <a:r>
              <a:rPr lang="ru-RU" dirty="0" smtClean="0"/>
              <a:t> –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Конституції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зустрічі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представниками</a:t>
            </a:r>
            <a:r>
              <a:rPr lang="ru-RU" dirty="0" smtClean="0"/>
              <a:t> структур,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питаннями</a:t>
            </a:r>
            <a:r>
              <a:rPr lang="ru-RU" dirty="0" smtClean="0"/>
              <a:t> правового характеру, </a:t>
            </a:r>
            <a:r>
              <a:rPr lang="ru-RU" dirty="0" err="1" smtClean="0"/>
              <a:t>дискусії</a:t>
            </a:r>
            <a:r>
              <a:rPr lang="ru-RU" dirty="0" smtClean="0"/>
              <a:t>: «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дотримуватись</a:t>
            </a:r>
            <a:r>
              <a:rPr lang="ru-RU" dirty="0" smtClean="0"/>
              <a:t> </a:t>
            </a:r>
            <a:r>
              <a:rPr lang="ru-RU" dirty="0" err="1" smtClean="0"/>
              <a:t>букви</a:t>
            </a:r>
            <a:r>
              <a:rPr lang="ru-RU" dirty="0" smtClean="0"/>
              <a:t> закону?», «</a:t>
            </a:r>
            <a:r>
              <a:rPr lang="ru-RU" dirty="0" err="1" smtClean="0"/>
              <a:t>Що</a:t>
            </a:r>
            <a:r>
              <a:rPr lang="ru-RU" dirty="0" smtClean="0"/>
              <a:t> значить бути </a:t>
            </a:r>
            <a:r>
              <a:rPr lang="ru-RU" dirty="0" err="1" smtClean="0"/>
              <a:t>патріотом</a:t>
            </a:r>
            <a:r>
              <a:rPr lang="ru-RU" dirty="0" smtClean="0"/>
              <a:t>?»;</a:t>
            </a:r>
          </a:p>
          <a:p>
            <a:pPr lvl="0"/>
            <a:r>
              <a:rPr lang="ru-RU" dirty="0" smtClean="0"/>
              <a:t>Активна участь у </a:t>
            </a:r>
            <a:r>
              <a:rPr lang="ru-RU" dirty="0" err="1" smtClean="0"/>
              <a:t>волонтерському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 та </a:t>
            </a:r>
            <a:r>
              <a:rPr lang="ru-RU" dirty="0" err="1" smtClean="0"/>
              <a:t>ін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Участь </a:t>
            </a:r>
            <a:r>
              <a:rPr lang="ru-RU" dirty="0" err="1" smtClean="0">
                <a:solidFill>
                  <a:srgbClr val="7030A0"/>
                </a:solidFill>
              </a:rPr>
              <a:t>колективу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школи</a:t>
            </a:r>
            <a:r>
              <a:rPr lang="ru-RU" dirty="0" smtClean="0">
                <a:solidFill>
                  <a:srgbClr val="7030A0"/>
                </a:solidFill>
              </a:rPr>
              <a:t> у </a:t>
            </a:r>
            <a:r>
              <a:rPr lang="ru-RU" dirty="0" err="1" smtClean="0">
                <a:solidFill>
                  <a:srgbClr val="7030A0"/>
                </a:solidFill>
              </a:rPr>
              <a:t>військово-патріотичному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вихованні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учнів</a:t>
            </a: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b="1" dirty="0" smtClean="0"/>
              <a:t> </a:t>
            </a:r>
            <a:r>
              <a:rPr lang="uk-UA" b="1" dirty="0" smtClean="0">
                <a:solidFill>
                  <a:srgbClr val="C00000"/>
                </a:solidFill>
              </a:rPr>
              <a:t>Директор освітнього закладу</a:t>
            </a:r>
            <a:r>
              <a:rPr lang="uk-UA" dirty="0" smtClean="0">
                <a:solidFill>
                  <a:srgbClr val="C00000"/>
                </a:solidFill>
              </a:rPr>
              <a:t>: </a:t>
            </a:r>
            <a:endParaRPr lang="ru-RU" dirty="0" smtClean="0">
              <a:solidFill>
                <a:srgbClr val="C00000"/>
              </a:solidFill>
            </a:endParaRPr>
          </a:p>
          <a:p>
            <a:pPr lvl="0"/>
            <a:r>
              <a:rPr lang="uk-UA" dirty="0" smtClean="0"/>
              <a:t>спрямовує діяльність педагогічного колективу та шкільних громадських організацій і керує всією роботою з військово-патріотичного виховання учнів;</a:t>
            </a:r>
            <a:endParaRPr lang="ru-RU" dirty="0" smtClean="0"/>
          </a:p>
          <a:p>
            <a:pPr lvl="0"/>
            <a:r>
              <a:rPr lang="uk-UA" dirty="0" smtClean="0"/>
              <a:t>планує основні заходи з військово-патріотичної роботи, організовує і контролює їх виконання; </a:t>
            </a:r>
            <a:endParaRPr lang="ru-RU" dirty="0" smtClean="0"/>
          </a:p>
          <a:p>
            <a:pPr lvl="0"/>
            <a:r>
              <a:rPr lang="uk-UA" dirty="0" smtClean="0"/>
              <a:t>організовує та готує обговорення питань військово-патріотичного виховання на засіданнях педагогічної ради, батьківського комітету; </a:t>
            </a:r>
            <a:endParaRPr lang="ru-RU" dirty="0" smtClean="0"/>
          </a:p>
          <a:p>
            <a:pPr lvl="0"/>
            <a:r>
              <a:rPr lang="uk-UA" dirty="0" smtClean="0"/>
              <a:t>сприяє матеріальному забезпеченню заходів, які проводяться; </a:t>
            </a:r>
            <a:endParaRPr lang="ru-RU" dirty="0" smtClean="0"/>
          </a:p>
          <a:p>
            <a:pPr lvl="0"/>
            <a:r>
              <a:rPr lang="uk-UA" dirty="0" smtClean="0"/>
              <a:t>організовує максимальне використання шефської допомоги підприємств і військових частин у військово-патріотичній роботі;</a:t>
            </a:r>
            <a:endParaRPr lang="ru-RU" dirty="0" smtClean="0"/>
          </a:p>
          <a:p>
            <a:pPr lvl="0"/>
            <a:r>
              <a:rPr lang="uk-UA" dirty="0" smtClean="0"/>
              <a:t>організовує методичну роботу з особами, які займаються військово-патріотичним вихованням.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Участь </a:t>
            </a:r>
            <a:r>
              <a:rPr lang="ru-RU" dirty="0" err="1" smtClean="0"/>
              <a:t>колективу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у </a:t>
            </a:r>
            <a:r>
              <a:rPr lang="ru-RU" dirty="0" err="1" smtClean="0"/>
              <a:t>військово-патріотичному</a:t>
            </a:r>
            <a:r>
              <a:rPr lang="ru-RU" dirty="0" smtClean="0"/>
              <a:t> </a:t>
            </a:r>
            <a:r>
              <a:rPr lang="ru-RU" dirty="0" err="1" smtClean="0"/>
              <a:t>вихованні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</a:rPr>
              <a:t>Заступник директора</a:t>
            </a:r>
            <a:r>
              <a:rPr lang="uk-UA" dirty="0" smtClean="0">
                <a:solidFill>
                  <a:srgbClr val="C00000"/>
                </a:solidFill>
              </a:rPr>
              <a:t> </a:t>
            </a:r>
            <a:r>
              <a:rPr lang="uk-UA" dirty="0" smtClean="0"/>
              <a:t>навчального закладу з виховної роботи:</a:t>
            </a:r>
            <a:endParaRPr lang="ru-RU" dirty="0" smtClean="0"/>
          </a:p>
          <a:p>
            <a:pPr lvl="0"/>
            <a:r>
              <a:rPr lang="uk-UA" dirty="0" smtClean="0"/>
              <a:t>здійснює заходи з військово-патріотичного виховання в позаурочний час; </a:t>
            </a:r>
            <a:endParaRPr lang="ru-RU" dirty="0" smtClean="0"/>
          </a:p>
          <a:p>
            <a:pPr lvl="0"/>
            <a:r>
              <a:rPr lang="uk-UA" dirty="0" smtClean="0"/>
              <a:t>контролює та координує діяльність класних керівників і надає їм постійно допомогу в організації військово-патріотичної роботи з учнями; </a:t>
            </a:r>
            <a:endParaRPr lang="ru-RU" dirty="0" smtClean="0"/>
          </a:p>
          <a:p>
            <a:pPr lvl="0"/>
            <a:r>
              <a:rPr lang="uk-UA" dirty="0" smtClean="0"/>
              <a:t>залучає до військово-патріотичної роботи в навчальному закладі шефську військову частину,</a:t>
            </a:r>
            <a:r>
              <a:rPr lang="en-US" dirty="0" smtClean="0"/>
              <a:t> </a:t>
            </a:r>
            <a:r>
              <a:rPr lang="uk-UA" dirty="0" smtClean="0"/>
              <a:t>військкомат, актив батьків та громадські організації; </a:t>
            </a:r>
            <a:endParaRPr lang="ru-RU" dirty="0" smtClean="0"/>
          </a:p>
          <a:p>
            <a:pPr lvl="0"/>
            <a:r>
              <a:rPr lang="uk-UA" dirty="0" smtClean="0"/>
              <a:t>підтримує постійних контакт з вчителем предмета «Захист України» в організації військово-патріотичної роботи з учнями.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Участь </a:t>
            </a:r>
            <a:r>
              <a:rPr lang="ru-RU" dirty="0" err="1" smtClean="0"/>
              <a:t>колективу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у </a:t>
            </a:r>
            <a:r>
              <a:rPr lang="ru-RU" dirty="0" err="1" smtClean="0"/>
              <a:t>військово-патріотичному</a:t>
            </a:r>
            <a:r>
              <a:rPr lang="ru-RU" dirty="0" smtClean="0"/>
              <a:t> </a:t>
            </a:r>
            <a:r>
              <a:rPr lang="ru-RU" dirty="0" err="1" smtClean="0"/>
              <a:t>вихованні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uk-UA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</a:rPr>
              <a:t>Класний керівник</a:t>
            </a:r>
            <a:r>
              <a:rPr lang="uk-UA" dirty="0" smtClean="0">
                <a:solidFill>
                  <a:srgbClr val="C00000"/>
                </a:solidFill>
              </a:rPr>
              <a:t>: </a:t>
            </a:r>
            <a:endParaRPr lang="ru-RU" dirty="0" smtClean="0"/>
          </a:p>
          <a:p>
            <a:pPr lvl="0"/>
            <a:r>
              <a:rPr lang="uk-UA" dirty="0" smtClean="0"/>
              <a:t>планує й організовує роботу з військово-патріотичного виховання учнів у класі; </a:t>
            </a:r>
            <a:endParaRPr lang="ru-RU" dirty="0" smtClean="0"/>
          </a:p>
          <a:p>
            <a:pPr lvl="0"/>
            <a:r>
              <a:rPr lang="uk-UA" dirty="0" smtClean="0"/>
              <a:t>бере участь у проведенні загальношкільних заходів; </a:t>
            </a:r>
            <a:endParaRPr lang="ru-RU" dirty="0" smtClean="0"/>
          </a:p>
          <a:p>
            <a:pPr lvl="0"/>
            <a:r>
              <a:rPr lang="uk-UA" dirty="0" smtClean="0"/>
              <a:t>забезпечує активну участь учнів класу в різних заходах з військово-патріотичного виховання; </a:t>
            </a:r>
            <a:endParaRPr lang="ru-RU" dirty="0" smtClean="0"/>
          </a:p>
          <a:p>
            <a:pPr lvl="0"/>
            <a:r>
              <a:rPr lang="uk-UA" dirty="0" smtClean="0"/>
              <a:t>надає допомогу викладачеві предмета «Захист Вітчизни» у створенні в класі необхідних умов для оволодіння військовими знаннями та навичками;</a:t>
            </a:r>
            <a:endParaRPr lang="ru-RU" dirty="0" smtClean="0"/>
          </a:p>
          <a:p>
            <a:pPr lvl="0"/>
            <a:r>
              <a:rPr lang="uk-UA" dirty="0" smtClean="0"/>
              <a:t>сприяє підвищенню військових знань шляхом залучення учнів до військово-технічних гуртків, конкурсів, тематичних вечорів, олімпіад та інших заходів, які проводяться в школі з метою підготовки учнів до військової діяльності.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Участь </a:t>
            </a:r>
            <a:r>
              <a:rPr lang="ru-RU" dirty="0" err="1" smtClean="0"/>
              <a:t>колективу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у </a:t>
            </a:r>
            <a:r>
              <a:rPr lang="ru-RU" dirty="0" err="1" smtClean="0"/>
              <a:t>військово-патріотичному</a:t>
            </a:r>
            <a:r>
              <a:rPr lang="ru-RU" dirty="0" smtClean="0"/>
              <a:t> </a:t>
            </a:r>
            <a:r>
              <a:rPr lang="ru-RU" dirty="0" err="1" smtClean="0"/>
              <a:t>вихованні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b="1" dirty="0" smtClean="0">
                <a:solidFill>
                  <a:srgbClr val="C00000"/>
                </a:solidFill>
              </a:rPr>
              <a:t>Учитель</a:t>
            </a:r>
            <a:r>
              <a:rPr lang="uk-UA" dirty="0" smtClean="0">
                <a:solidFill>
                  <a:srgbClr val="C00000"/>
                </a:solidFill>
              </a:rPr>
              <a:t>: </a:t>
            </a:r>
            <a:endParaRPr lang="ru-RU" dirty="0" smtClean="0">
              <a:solidFill>
                <a:srgbClr val="C00000"/>
              </a:solidFill>
            </a:endParaRPr>
          </a:p>
          <a:p>
            <a:pPr lvl="0"/>
            <a:r>
              <a:rPr lang="uk-UA" dirty="0" smtClean="0"/>
              <a:t>використовує навчальний матеріал із свого предмета в позакласній роботі з військово-патріотичного виховання; </a:t>
            </a:r>
            <a:endParaRPr lang="ru-RU" dirty="0" smtClean="0"/>
          </a:p>
          <a:p>
            <a:pPr lvl="0"/>
            <a:r>
              <a:rPr lang="uk-UA" dirty="0" smtClean="0"/>
              <a:t>керує роботою гуртка з предмету, максимально використовуючи гурткові заняття для проведення військово-патріотичного виховання; </a:t>
            </a:r>
            <a:endParaRPr lang="ru-RU" dirty="0" smtClean="0"/>
          </a:p>
          <a:p>
            <a:pPr lvl="0"/>
            <a:r>
              <a:rPr lang="uk-UA" dirty="0" smtClean="0"/>
              <a:t>допомагає організувати читацькі конференції, вечори, огляди, конкурси, виставки, зустрічі, перегляди кінофільмів і т. д. на військово-патріотичні теми.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Участь </a:t>
            </a:r>
            <a:r>
              <a:rPr lang="ru-RU" dirty="0" err="1" smtClean="0"/>
              <a:t>колективу</a:t>
            </a:r>
            <a:r>
              <a:rPr lang="ru-RU" dirty="0" smtClean="0"/>
              <a:t> </a:t>
            </a:r>
            <a:r>
              <a:rPr lang="ru-RU" dirty="0" err="1" smtClean="0"/>
              <a:t>школи</a:t>
            </a:r>
            <a:r>
              <a:rPr lang="ru-RU" dirty="0" smtClean="0"/>
              <a:t> у </a:t>
            </a:r>
            <a:r>
              <a:rPr lang="ru-RU" dirty="0" err="1" smtClean="0"/>
              <a:t>військово-патріотичному</a:t>
            </a:r>
            <a:r>
              <a:rPr lang="ru-RU" dirty="0" smtClean="0"/>
              <a:t> </a:t>
            </a:r>
            <a:r>
              <a:rPr lang="ru-RU" dirty="0" err="1" smtClean="0"/>
              <a:t>вихованні</a:t>
            </a:r>
            <a:r>
              <a:rPr lang="ru-RU" dirty="0" smtClean="0"/>
              <a:t> </a:t>
            </a:r>
            <a:r>
              <a:rPr lang="ru-RU" dirty="0" err="1" smtClean="0"/>
              <a:t>учнів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dirty="0" smtClean="0">
                <a:solidFill>
                  <a:srgbClr val="C00000"/>
                </a:solidFill>
              </a:rPr>
              <a:t>Робота з батьківським активом</a:t>
            </a:r>
          </a:p>
          <a:p>
            <a:r>
              <a:rPr lang="uk-UA" dirty="0" smtClean="0"/>
              <a:t>роз'яснення батькам завдань військово-патріотичного виховання учнів; </a:t>
            </a:r>
            <a:endParaRPr lang="ru-RU" dirty="0" smtClean="0"/>
          </a:p>
          <a:p>
            <a:r>
              <a:rPr lang="uk-UA" dirty="0" smtClean="0"/>
              <a:t>ознайомлення батьків з основними методами військово-патріотичного виховання дітей; </a:t>
            </a:r>
            <a:endParaRPr lang="ru-RU" dirty="0" smtClean="0"/>
          </a:p>
          <a:p>
            <a:r>
              <a:rPr lang="uk-UA" dirty="0" smtClean="0"/>
              <a:t>залучення батьків до участі в позакласній та позашкільній роботі (допомога в проведенні походів, екскурсій, військових ігор, керівництво гуртками, бесіди з учнями) на патріотичні теми, різноманітні форми спільної пошукової і творчої діяльності.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Виховання патріотизму в сім</a:t>
            </a:r>
            <a:r>
              <a:rPr lang="en-US" dirty="0" smtClean="0"/>
              <a:t>’</a:t>
            </a:r>
            <a:r>
              <a:rPr lang="uk-UA" dirty="0" smtClean="0"/>
              <a:t>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ru-RU" u="sng" dirty="0" err="1" smtClean="0"/>
              <a:t>ознайомлення</a:t>
            </a:r>
            <a:r>
              <a:rPr lang="ru-RU" u="sng" dirty="0" smtClean="0"/>
              <a:t> </a:t>
            </a:r>
            <a:r>
              <a:rPr lang="ru-RU" u="sng" dirty="0" err="1" smtClean="0"/>
              <a:t>дітей</a:t>
            </a:r>
            <a:r>
              <a:rPr lang="ru-RU" u="sng" dirty="0" smtClean="0"/>
              <a:t> </a:t>
            </a:r>
            <a:r>
              <a:rPr lang="ru-RU" u="sng" dirty="0" err="1" smtClean="0"/>
              <a:t>із</a:t>
            </a:r>
            <a:r>
              <a:rPr lang="ru-RU" u="sng" dirty="0" smtClean="0"/>
              <a:t> </a:t>
            </a:r>
            <a:r>
              <a:rPr lang="ru-RU" u="sng" dirty="0" err="1" smtClean="0"/>
              <a:t>сімейними</a:t>
            </a:r>
            <a:r>
              <a:rPr lang="ru-RU" u="sng" dirty="0" smtClean="0"/>
              <a:t> </a:t>
            </a:r>
            <a:r>
              <a:rPr lang="ru-RU" u="sng" dirty="0" err="1" smtClean="0"/>
              <a:t>бойовими</a:t>
            </a:r>
            <a:r>
              <a:rPr lang="ru-RU" u="sng" dirty="0" smtClean="0"/>
              <a:t> та </a:t>
            </a:r>
            <a:r>
              <a:rPr lang="ru-RU" u="sng" dirty="0" err="1" smtClean="0"/>
              <a:t>трудовими</a:t>
            </a:r>
            <a:r>
              <a:rPr lang="ru-RU" u="sng" dirty="0" smtClean="0"/>
              <a:t> </a:t>
            </a:r>
            <a:r>
              <a:rPr lang="ru-RU" u="sng" dirty="0" err="1" smtClean="0"/>
              <a:t>традиціями</a:t>
            </a:r>
            <a:r>
              <a:rPr lang="ru-RU" u="sng" dirty="0" smtClean="0"/>
              <a:t>;</a:t>
            </a:r>
            <a:endParaRPr lang="ru-RU" dirty="0" smtClean="0"/>
          </a:p>
          <a:p>
            <a:pPr lvl="0"/>
            <a:r>
              <a:rPr lang="ru-RU" u="sng" dirty="0" err="1" smtClean="0"/>
              <a:t>бесіди</a:t>
            </a:r>
            <a:r>
              <a:rPr lang="ru-RU" u="sng" dirty="0" smtClean="0"/>
              <a:t> про </a:t>
            </a:r>
            <a:r>
              <a:rPr lang="ru-RU" u="sng" dirty="0" err="1" smtClean="0"/>
              <a:t>героїчні</a:t>
            </a:r>
            <a:r>
              <a:rPr lang="ru-RU" u="sng" dirty="0" smtClean="0"/>
              <a:t> подвиги </a:t>
            </a:r>
            <a:r>
              <a:rPr lang="ru-RU" u="sng" dirty="0" err="1" smtClean="0"/>
              <a:t>українського</a:t>
            </a:r>
            <a:r>
              <a:rPr lang="ru-RU" u="sng" dirty="0" smtClean="0"/>
              <a:t> народу;</a:t>
            </a:r>
            <a:endParaRPr lang="ru-RU" dirty="0" smtClean="0"/>
          </a:p>
          <a:p>
            <a:pPr lvl="0"/>
            <a:r>
              <a:rPr lang="ru-RU" u="sng" dirty="0" err="1" smtClean="0"/>
              <a:t>читання</a:t>
            </a:r>
            <a:r>
              <a:rPr lang="ru-RU" u="sng" dirty="0" smtClean="0"/>
              <a:t> та </a:t>
            </a:r>
            <a:r>
              <a:rPr lang="ru-RU" u="sng" dirty="0" err="1" smtClean="0"/>
              <a:t>обговорення</a:t>
            </a:r>
            <a:r>
              <a:rPr lang="ru-RU" u="sng" dirty="0" smtClean="0"/>
              <a:t> </a:t>
            </a:r>
            <a:r>
              <a:rPr lang="ru-RU" u="sng" dirty="0" err="1" smtClean="0"/>
              <a:t>з</a:t>
            </a:r>
            <a:r>
              <a:rPr lang="ru-RU" u="sng" dirty="0" smtClean="0"/>
              <a:t> </a:t>
            </a:r>
            <a:r>
              <a:rPr lang="ru-RU" u="sng" dirty="0" err="1" smtClean="0"/>
              <a:t>дітьми</a:t>
            </a:r>
            <a:r>
              <a:rPr lang="ru-RU" u="sng" dirty="0" smtClean="0"/>
              <a:t> книг на </a:t>
            </a:r>
            <a:r>
              <a:rPr lang="ru-RU" u="sng" dirty="0" err="1" smtClean="0"/>
              <a:t>військово-патріотичну</a:t>
            </a:r>
            <a:r>
              <a:rPr lang="ru-RU" u="sng" dirty="0" smtClean="0"/>
              <a:t> тематику;</a:t>
            </a:r>
            <a:endParaRPr lang="ru-RU" dirty="0" smtClean="0"/>
          </a:p>
          <a:p>
            <a:pPr lvl="0"/>
            <a:r>
              <a:rPr lang="ru-RU" u="sng" dirty="0" err="1" smtClean="0"/>
              <a:t>спільний</a:t>
            </a:r>
            <a:r>
              <a:rPr lang="ru-RU" u="sng" dirty="0" smtClean="0"/>
              <a:t> перегляд </a:t>
            </a:r>
            <a:r>
              <a:rPr lang="ru-RU" u="sng" dirty="0" err="1" smtClean="0"/>
              <a:t>героїко-патріотичних</a:t>
            </a:r>
            <a:r>
              <a:rPr lang="ru-RU" u="sng" dirty="0" smtClean="0"/>
              <a:t> </a:t>
            </a:r>
            <a:r>
              <a:rPr lang="ru-RU" u="sng" dirty="0" err="1" smtClean="0"/>
              <a:t>фільмів</a:t>
            </a:r>
            <a:r>
              <a:rPr lang="ru-RU" u="sng" dirty="0" smtClean="0"/>
              <a:t>, </a:t>
            </a:r>
            <a:r>
              <a:rPr lang="ru-RU" u="sng" dirty="0" err="1" smtClean="0"/>
              <a:t>телевізійних</a:t>
            </a:r>
            <a:r>
              <a:rPr lang="ru-RU" u="sng" dirty="0" smtClean="0"/>
              <a:t> передач;</a:t>
            </a:r>
            <a:endParaRPr lang="ru-RU" dirty="0" smtClean="0"/>
          </a:p>
          <a:p>
            <a:pPr lvl="0"/>
            <a:r>
              <a:rPr lang="ru-RU" u="sng" dirty="0" err="1" smtClean="0"/>
              <a:t>заохочення</a:t>
            </a:r>
            <a:r>
              <a:rPr lang="ru-RU" u="sng" dirty="0" smtClean="0"/>
              <a:t> </a:t>
            </a:r>
            <a:r>
              <a:rPr lang="ru-RU" u="sng" dirty="0" err="1" smtClean="0"/>
              <a:t>дітей</a:t>
            </a:r>
            <a:r>
              <a:rPr lang="ru-RU" u="sng" dirty="0" smtClean="0"/>
              <a:t> до </a:t>
            </a:r>
            <a:r>
              <a:rPr lang="ru-RU" u="sng" dirty="0" err="1" smtClean="0"/>
              <a:t>участі</a:t>
            </a:r>
            <a:r>
              <a:rPr lang="ru-RU" u="sng" dirty="0" smtClean="0"/>
              <a:t> в </a:t>
            </a:r>
            <a:r>
              <a:rPr lang="ru-RU" u="sng" dirty="0" err="1" smtClean="0"/>
              <a:t>догляді</a:t>
            </a:r>
            <a:r>
              <a:rPr lang="ru-RU" u="sng" dirty="0" smtClean="0"/>
              <a:t> за могилами </a:t>
            </a:r>
            <a:r>
              <a:rPr lang="ru-RU" u="sng" dirty="0" err="1" smtClean="0"/>
              <a:t>воїнів</a:t>
            </a:r>
            <a:r>
              <a:rPr lang="ru-RU" u="sng" dirty="0" smtClean="0"/>
              <a:t> та </a:t>
            </a:r>
            <a:r>
              <a:rPr lang="ru-RU" u="sng" dirty="0" err="1" smtClean="0"/>
              <a:t>надання</a:t>
            </a:r>
            <a:r>
              <a:rPr lang="ru-RU" u="sng" dirty="0" smtClean="0"/>
              <a:t> </a:t>
            </a:r>
            <a:r>
              <a:rPr lang="ru-RU" u="sng" dirty="0" err="1" smtClean="0"/>
              <a:t>допомоги</a:t>
            </a:r>
            <a:r>
              <a:rPr lang="ru-RU" u="sng" dirty="0" smtClean="0"/>
              <a:t> </a:t>
            </a:r>
            <a:r>
              <a:rPr lang="ru-RU" u="sng" dirty="0" err="1" smtClean="0"/>
              <a:t>інвалідам</a:t>
            </a:r>
            <a:r>
              <a:rPr lang="ru-RU" u="sng" dirty="0" smtClean="0"/>
              <a:t> </a:t>
            </a:r>
            <a:r>
              <a:rPr lang="ru-RU" u="sng" dirty="0" err="1" smtClean="0"/>
              <a:t>війни</a:t>
            </a:r>
            <a:r>
              <a:rPr lang="ru-RU" u="sng" dirty="0" smtClean="0"/>
              <a:t>;</a:t>
            </a:r>
            <a:endParaRPr lang="ru-RU" dirty="0" smtClean="0"/>
          </a:p>
          <a:p>
            <a:pPr lvl="0"/>
            <a:r>
              <a:rPr lang="ru-RU" u="sng" dirty="0" err="1" smtClean="0"/>
              <a:t>розвиток</a:t>
            </a:r>
            <a:r>
              <a:rPr lang="ru-RU" u="sng" dirty="0" smtClean="0"/>
              <a:t> </a:t>
            </a:r>
            <a:r>
              <a:rPr lang="ru-RU" u="sng" dirty="0" err="1" smtClean="0"/>
              <a:t>інтересу</a:t>
            </a:r>
            <a:r>
              <a:rPr lang="ru-RU" u="sng" dirty="0" smtClean="0"/>
              <a:t> до </a:t>
            </a:r>
            <a:r>
              <a:rPr lang="ru-RU" u="sng" dirty="0" err="1" smtClean="0"/>
              <a:t>військової</a:t>
            </a:r>
            <a:r>
              <a:rPr lang="ru-RU" u="sng" dirty="0" smtClean="0"/>
              <a:t> </a:t>
            </a:r>
            <a:r>
              <a:rPr lang="ru-RU" u="sng" dirty="0" err="1" smtClean="0"/>
              <a:t>професії</a:t>
            </a:r>
            <a:r>
              <a:rPr lang="ru-RU" u="sng" dirty="0" smtClean="0"/>
              <a:t> </a:t>
            </a:r>
            <a:r>
              <a:rPr lang="ru-RU" u="sng" dirty="0" err="1" smtClean="0"/>
              <a:t>і</a:t>
            </a:r>
            <a:r>
              <a:rPr lang="ru-RU" u="sng" dirty="0" smtClean="0"/>
              <a:t> </a:t>
            </a:r>
            <a:r>
              <a:rPr lang="ru-RU" u="sng" dirty="0" err="1" smtClean="0"/>
              <a:t>служби</a:t>
            </a:r>
            <a:r>
              <a:rPr lang="ru-RU" u="sng" dirty="0" smtClean="0"/>
              <a:t> в </a:t>
            </a:r>
            <a:r>
              <a:rPr lang="ru-RU" u="sng" dirty="0" err="1" smtClean="0"/>
              <a:t>Збройних</a:t>
            </a:r>
            <a:r>
              <a:rPr lang="ru-RU" u="sng" dirty="0" smtClean="0"/>
              <a:t> силах </a:t>
            </a:r>
            <a:r>
              <a:rPr lang="ru-RU" u="sng" dirty="0" err="1" smtClean="0"/>
              <a:t>України</a:t>
            </a:r>
            <a:r>
              <a:rPr lang="ru-RU" u="sng" dirty="0" smtClean="0"/>
              <a:t>;</a:t>
            </a:r>
            <a:endParaRPr lang="ru-RU" dirty="0" smtClean="0"/>
          </a:p>
          <a:p>
            <a:pPr lvl="0"/>
            <a:r>
              <a:rPr lang="ru-RU" u="sng" dirty="0" err="1" smtClean="0"/>
              <a:t>фізична</a:t>
            </a:r>
            <a:r>
              <a:rPr lang="ru-RU" u="sng" dirty="0" smtClean="0"/>
              <a:t> </a:t>
            </a:r>
            <a:r>
              <a:rPr lang="ru-RU" u="sng" dirty="0" err="1" smtClean="0"/>
              <a:t>підготовка</a:t>
            </a:r>
            <a:r>
              <a:rPr lang="ru-RU" u="sng" dirty="0" smtClean="0"/>
              <a:t> та </a:t>
            </a:r>
            <a:r>
              <a:rPr lang="ru-RU" u="sng" dirty="0" err="1" smtClean="0"/>
              <a:t>загартування</a:t>
            </a:r>
            <a:r>
              <a:rPr lang="ru-RU" u="sng" dirty="0" smtClean="0"/>
              <a:t> </a:t>
            </a:r>
            <a:r>
              <a:rPr lang="ru-RU" u="sng" dirty="0" err="1" smtClean="0"/>
              <a:t>дітей</a:t>
            </a:r>
            <a:r>
              <a:rPr lang="ru-RU" u="sng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Дякуємо за увагу !</a:t>
            </a:r>
            <a:endParaRPr lang="ru-RU" dirty="0"/>
          </a:p>
        </p:txBody>
      </p:sp>
      <p:pic>
        <p:nvPicPr>
          <p:cNvPr id="5" name="Picture 2" descr="https://fs02.vseosvita.ua/02003pqn-2f35-300x16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632848" cy="43204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n-US" sz="3600" dirty="0" smtClean="0"/>
              <a:t>         </a:t>
            </a:r>
            <a:r>
              <a:rPr lang="ru-RU" sz="3600" dirty="0" err="1" smtClean="0"/>
              <a:t>Нормативно-правова</a:t>
            </a:r>
            <a:r>
              <a:rPr lang="ru-RU" sz="3600" dirty="0" smtClean="0"/>
              <a:t> база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   </a:t>
            </a:r>
            <a:r>
              <a:rPr lang="ru-RU" sz="3600" dirty="0" err="1" smtClean="0"/>
              <a:t>військово-патріотичного</a:t>
            </a:r>
            <a:r>
              <a:rPr lang="ru-RU" sz="3600" dirty="0" smtClean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   </a:t>
            </a:r>
            <a:r>
              <a:rPr lang="ru-RU" sz="3600" dirty="0" err="1" smtClean="0"/>
              <a:t>виховання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оборону </a:t>
            </a:r>
            <a:r>
              <a:rPr lang="ru-RU" b="1" dirty="0" err="1" smtClean="0"/>
              <a:t>України</a:t>
            </a:r>
            <a:r>
              <a:rPr lang="ru-RU" b="1" dirty="0" smtClean="0"/>
              <a:t>».</a:t>
            </a:r>
          </a:p>
          <a:p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</a:t>
            </a:r>
            <a:r>
              <a:rPr lang="ru-RU" b="1" dirty="0" err="1" smtClean="0"/>
              <a:t>Збройні</a:t>
            </a:r>
            <a:r>
              <a:rPr lang="ru-RU" b="1" dirty="0" smtClean="0"/>
              <a:t> </a:t>
            </a:r>
            <a:r>
              <a:rPr lang="ru-RU" b="1" dirty="0" err="1" smtClean="0"/>
              <a:t>Сили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».</a:t>
            </a:r>
          </a:p>
          <a:p>
            <a:r>
              <a:rPr lang="ru-RU" b="1" dirty="0" smtClean="0"/>
              <a:t>Закон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</a:t>
            </a:r>
            <a:r>
              <a:rPr lang="ru-RU" b="1" dirty="0" err="1" smtClean="0"/>
              <a:t>правовий</a:t>
            </a:r>
            <a:r>
              <a:rPr lang="ru-RU" b="1" dirty="0" smtClean="0"/>
              <a:t> статус та </a:t>
            </a:r>
            <a:r>
              <a:rPr lang="ru-RU" b="1" dirty="0" err="1" smtClean="0"/>
              <a:t>вшанування</a:t>
            </a:r>
            <a:r>
              <a:rPr lang="ru-RU" b="1" dirty="0" smtClean="0"/>
              <a:t>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 </a:t>
            </a:r>
            <a:r>
              <a:rPr lang="ru-RU" b="1" dirty="0" err="1" smtClean="0"/>
              <a:t>борців</a:t>
            </a:r>
            <a:r>
              <a:rPr lang="ru-RU" b="1" dirty="0" smtClean="0"/>
              <a:t> за </a:t>
            </a:r>
            <a:r>
              <a:rPr lang="ru-RU" b="1" dirty="0" err="1" smtClean="0"/>
              <a:t>незалежність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у </a:t>
            </a:r>
            <a:r>
              <a:rPr lang="en-US" b="1" dirty="0" smtClean="0"/>
              <a:t>XX </a:t>
            </a:r>
            <a:r>
              <a:rPr lang="ru-RU" b="1" dirty="0" err="1" smtClean="0"/>
              <a:t>столітті</a:t>
            </a:r>
            <a:r>
              <a:rPr lang="ru-RU" b="1" dirty="0" smtClean="0"/>
              <a:t>».</a:t>
            </a:r>
          </a:p>
          <a:p>
            <a:r>
              <a:rPr lang="ru-RU" b="1" dirty="0" smtClean="0"/>
              <a:t>Постанова </a:t>
            </a:r>
            <a:r>
              <a:rPr lang="ru-RU" b="1" dirty="0" err="1" smtClean="0"/>
              <a:t>Верховної</a:t>
            </a:r>
            <a:r>
              <a:rPr lang="ru-RU" b="1" dirty="0" smtClean="0"/>
              <a:t> Ради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12.05.2015 № 373-</a:t>
            </a:r>
            <a:r>
              <a:rPr lang="en-US" b="1" dirty="0" smtClean="0"/>
              <a:t>VIII «</a:t>
            </a:r>
            <a:r>
              <a:rPr lang="ru-RU" b="1" dirty="0" smtClean="0"/>
              <a:t>Про </a:t>
            </a:r>
            <a:r>
              <a:rPr lang="ru-RU" b="1" dirty="0" err="1" smtClean="0"/>
              <a:t>вшанування</a:t>
            </a:r>
            <a:r>
              <a:rPr lang="ru-RU" b="1" dirty="0" smtClean="0"/>
              <a:t> </a:t>
            </a:r>
            <a:r>
              <a:rPr lang="ru-RU" b="1" dirty="0" err="1" smtClean="0"/>
              <a:t>героїв</a:t>
            </a:r>
            <a:r>
              <a:rPr lang="ru-RU" b="1" dirty="0" smtClean="0"/>
              <a:t> АТО та </a:t>
            </a:r>
            <a:r>
              <a:rPr lang="ru-RU" b="1" dirty="0" err="1" smtClean="0"/>
              <a:t>вдосконалення</a:t>
            </a:r>
            <a:r>
              <a:rPr lang="ru-RU" b="1" dirty="0" smtClean="0"/>
              <a:t> </a:t>
            </a:r>
            <a:r>
              <a:rPr lang="ru-RU" b="1" dirty="0" err="1" smtClean="0"/>
              <a:t>національно</a:t>
            </a:r>
            <a:r>
              <a:rPr lang="ru-RU" b="1" dirty="0" smtClean="0"/>
              <a:t> -</a:t>
            </a:r>
            <a:r>
              <a:rPr lang="ru-RU" b="1" dirty="0" err="1" smtClean="0"/>
              <a:t>патріотичного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та </a:t>
            </a:r>
            <a:r>
              <a:rPr lang="ru-RU" b="1" dirty="0" err="1" smtClean="0"/>
              <a:t>молоді</a:t>
            </a:r>
            <a:r>
              <a:rPr lang="ru-RU" b="1" dirty="0" smtClean="0"/>
              <a:t>».</a:t>
            </a:r>
          </a:p>
          <a:p>
            <a:r>
              <a:rPr lang="ru-RU" b="1" dirty="0" smtClean="0"/>
              <a:t>Указ Президента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11.02.2016 № 44/2016 «Про </a:t>
            </a:r>
            <a:r>
              <a:rPr lang="ru-RU" b="1" dirty="0" err="1" smtClean="0"/>
              <a:t>шефську</a:t>
            </a:r>
            <a:r>
              <a:rPr lang="ru-RU" b="1" dirty="0" smtClean="0"/>
              <a:t> </a:t>
            </a:r>
            <a:r>
              <a:rPr lang="ru-RU" b="1" dirty="0" err="1" smtClean="0"/>
              <a:t>допомогу</a:t>
            </a:r>
            <a:r>
              <a:rPr lang="ru-RU" b="1" dirty="0" smtClean="0"/>
              <a:t> </a:t>
            </a:r>
            <a:r>
              <a:rPr lang="ru-RU" b="1" dirty="0" err="1" smtClean="0"/>
              <a:t>військовим</a:t>
            </a:r>
            <a:r>
              <a:rPr lang="ru-RU" b="1" dirty="0" smtClean="0"/>
              <a:t> </a:t>
            </a:r>
            <a:r>
              <a:rPr lang="ru-RU" b="1" dirty="0" err="1" smtClean="0"/>
              <a:t>частинам</a:t>
            </a:r>
            <a:r>
              <a:rPr lang="ru-RU" b="1" dirty="0" smtClean="0"/>
              <a:t> </a:t>
            </a:r>
            <a:r>
              <a:rPr lang="ru-RU" b="1" dirty="0" err="1" smtClean="0"/>
              <a:t>Збройних</a:t>
            </a:r>
            <a:r>
              <a:rPr lang="ru-RU" b="1" dirty="0" smtClean="0"/>
              <a:t> Сил </a:t>
            </a:r>
            <a:r>
              <a:rPr lang="ru-RU" b="1" dirty="0" err="1" smtClean="0"/>
              <a:t>України</a:t>
            </a:r>
            <a:r>
              <a:rPr lang="ru-RU" b="1" dirty="0" smtClean="0"/>
              <a:t>, </a:t>
            </a:r>
            <a:r>
              <a:rPr lang="ru-RU" b="1" dirty="0" err="1" smtClean="0"/>
              <a:t>Національної</a:t>
            </a:r>
            <a:r>
              <a:rPr lang="ru-RU" b="1" dirty="0" smtClean="0"/>
              <a:t> </a:t>
            </a:r>
            <a:r>
              <a:rPr lang="ru-RU" b="1" dirty="0" err="1" smtClean="0"/>
              <a:t>гвардії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та </a:t>
            </a:r>
            <a:r>
              <a:rPr lang="ru-RU" b="1" dirty="0" err="1" smtClean="0"/>
              <a:t>Державної</a:t>
            </a:r>
            <a:r>
              <a:rPr lang="ru-RU" b="1" dirty="0" smtClean="0"/>
              <a:t> </a:t>
            </a:r>
            <a:r>
              <a:rPr lang="ru-RU" b="1" dirty="0" err="1" smtClean="0"/>
              <a:t>прикордонної</a:t>
            </a:r>
            <a:r>
              <a:rPr lang="ru-RU" b="1" dirty="0" smtClean="0"/>
              <a:t> </a:t>
            </a:r>
            <a:r>
              <a:rPr lang="ru-RU" b="1" dirty="0" err="1" smtClean="0"/>
              <a:t>служби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».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2" descr="https://fs02.vseosvita.ua/02003pqn-2f35-300x1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32656"/>
            <a:ext cx="1872208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</a:t>
            </a:r>
            <a:r>
              <a:rPr lang="ru-RU" sz="3600" dirty="0" err="1" smtClean="0"/>
              <a:t>Нормативно-правова</a:t>
            </a:r>
            <a:r>
              <a:rPr lang="ru-RU" sz="3600" dirty="0" smtClean="0"/>
              <a:t> база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</a:t>
            </a:r>
            <a:r>
              <a:rPr lang="ru-RU" sz="3600" dirty="0" err="1" smtClean="0"/>
              <a:t>військово-патріотичного</a:t>
            </a:r>
            <a:r>
              <a:rPr lang="ru-RU" sz="3600" dirty="0" smtClean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</a:t>
            </a:r>
            <a:r>
              <a:rPr lang="ru-RU" sz="3600" dirty="0" err="1" smtClean="0"/>
              <a:t>виховання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solidFill>
            <a:schemeClr val="accent3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ru-RU" b="1" dirty="0" err="1" smtClean="0"/>
              <a:t>Розпорядження</a:t>
            </a:r>
            <a:r>
              <a:rPr lang="ru-RU" b="1" dirty="0" smtClean="0"/>
              <a:t> КМУ </a:t>
            </a:r>
            <a:r>
              <a:rPr lang="ru-RU" b="1" dirty="0" err="1" smtClean="0"/>
              <a:t>від</a:t>
            </a:r>
            <a:r>
              <a:rPr lang="ru-RU" b="1" dirty="0" smtClean="0"/>
              <a:t> 09.10.2020 №1233-р "Про </a:t>
            </a:r>
            <a:r>
              <a:rPr lang="ru-RU" b="1" dirty="0" err="1" smtClean="0"/>
              <a:t>схвалення</a:t>
            </a:r>
            <a:r>
              <a:rPr lang="ru-RU" b="1" dirty="0" smtClean="0"/>
              <a:t> </a:t>
            </a:r>
            <a:r>
              <a:rPr lang="ru-RU" b="1" dirty="0" err="1" smtClean="0"/>
              <a:t>Концепції</a:t>
            </a:r>
            <a:r>
              <a:rPr lang="ru-RU" b="1" dirty="0" smtClean="0"/>
              <a:t> </a:t>
            </a:r>
            <a:r>
              <a:rPr lang="ru-RU" b="1" dirty="0" err="1" smtClean="0"/>
              <a:t>Державної</a:t>
            </a:r>
            <a:r>
              <a:rPr lang="ru-RU" b="1" dirty="0" smtClean="0"/>
              <a:t> </a:t>
            </a:r>
            <a:r>
              <a:rPr lang="ru-RU" b="1" dirty="0" err="1" smtClean="0"/>
              <a:t>цільової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</a:t>
            </a:r>
            <a:r>
              <a:rPr lang="ru-RU" b="1" dirty="0" err="1" smtClean="0"/>
              <a:t>національно-патріотичного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на </a:t>
            </a:r>
            <a:r>
              <a:rPr lang="ru-RU" b="1" dirty="0" err="1" smtClean="0"/>
              <a:t>період</a:t>
            </a:r>
            <a:r>
              <a:rPr lang="ru-RU" b="1" dirty="0" smtClean="0"/>
              <a:t> до 2025 року“.</a:t>
            </a:r>
            <a:endParaRPr lang="en-US" b="1" dirty="0" smtClean="0"/>
          </a:p>
          <a:p>
            <a:r>
              <a:rPr lang="ru-RU" b="1" dirty="0" smtClean="0"/>
              <a:t>НАКАЗ МОН </a:t>
            </a:r>
            <a:r>
              <a:rPr lang="ru-RU" b="1" dirty="0" err="1" smtClean="0"/>
              <a:t>від</a:t>
            </a:r>
            <a:r>
              <a:rPr lang="ru-RU" b="1" dirty="0" smtClean="0"/>
              <a:t> 11.09.2020 №1134 "Про </a:t>
            </a:r>
            <a:r>
              <a:rPr lang="ru-RU" b="1" dirty="0" err="1" smtClean="0"/>
              <a:t>проведення</a:t>
            </a:r>
            <a:r>
              <a:rPr lang="ru-RU" b="1" dirty="0" smtClean="0"/>
              <a:t> у 2020/2021 </a:t>
            </a:r>
            <a:r>
              <a:rPr lang="ru-RU" b="1" dirty="0" err="1" smtClean="0"/>
              <a:t>навчальному</a:t>
            </a:r>
            <a:r>
              <a:rPr lang="ru-RU" b="1" dirty="0" smtClean="0"/>
              <a:t> </a:t>
            </a:r>
            <a:r>
              <a:rPr lang="ru-RU" b="1" dirty="0" err="1" smtClean="0"/>
              <a:t>році</a:t>
            </a:r>
            <a:r>
              <a:rPr lang="ru-RU" b="1" dirty="0" smtClean="0"/>
              <a:t> </a:t>
            </a:r>
            <a:r>
              <a:rPr lang="ru-RU" b="1" dirty="0" err="1" smtClean="0"/>
              <a:t>Всеукраїнської</a:t>
            </a:r>
            <a:r>
              <a:rPr lang="ru-RU" b="1" dirty="0" smtClean="0"/>
              <a:t> </a:t>
            </a:r>
            <a:r>
              <a:rPr lang="ru-RU" b="1" dirty="0" err="1" smtClean="0"/>
              <a:t>дитячо-юнацької</a:t>
            </a:r>
            <a:r>
              <a:rPr lang="ru-RU" b="1" dirty="0" smtClean="0"/>
              <a:t> </a:t>
            </a:r>
            <a:r>
              <a:rPr lang="ru-RU" b="1" dirty="0" err="1" smtClean="0"/>
              <a:t>військово-патріотичної</a:t>
            </a:r>
            <a:r>
              <a:rPr lang="ru-RU" b="1" dirty="0" smtClean="0"/>
              <a:t> </a:t>
            </a:r>
            <a:r>
              <a:rPr lang="ru-RU" b="1" dirty="0" err="1" smtClean="0"/>
              <a:t>гри</a:t>
            </a:r>
            <a:r>
              <a:rPr lang="ru-RU" b="1" dirty="0" smtClean="0"/>
              <a:t> «</a:t>
            </a:r>
            <a:r>
              <a:rPr lang="ru-RU" b="1" dirty="0" err="1" smtClean="0"/>
              <a:t>Сокіл</a:t>
            </a:r>
            <a:r>
              <a:rPr lang="ru-RU" b="1" dirty="0" smtClean="0"/>
              <a:t>» («</a:t>
            </a:r>
            <a:r>
              <a:rPr lang="ru-RU" b="1" dirty="0" err="1" smtClean="0"/>
              <a:t>Джура</a:t>
            </a:r>
            <a:r>
              <a:rPr lang="ru-RU" b="1" dirty="0" smtClean="0"/>
              <a:t>»)" .</a:t>
            </a:r>
            <a:endParaRPr lang="en-US" b="1" dirty="0" smtClean="0"/>
          </a:p>
          <a:p>
            <a:r>
              <a:rPr lang="ru-RU" b="1" dirty="0" err="1" smtClean="0"/>
              <a:t>Розпорядження</a:t>
            </a:r>
            <a:r>
              <a:rPr lang="ru-RU" b="1" dirty="0" smtClean="0"/>
              <a:t> КМУ </a:t>
            </a:r>
            <a:r>
              <a:rPr lang="ru-RU" b="1" dirty="0" err="1" smtClean="0"/>
              <a:t>від</a:t>
            </a:r>
            <a:r>
              <a:rPr lang="ru-RU" b="1" dirty="0" smtClean="0"/>
              <a:t> 05.08.2018 № 965-р "Про заходи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відзначення</a:t>
            </a:r>
            <a:r>
              <a:rPr lang="ru-RU" b="1" dirty="0" smtClean="0"/>
              <a:t> у 2020 </a:t>
            </a:r>
            <a:r>
              <a:rPr lang="ru-RU" b="1" dirty="0" err="1" smtClean="0"/>
              <a:t>році</a:t>
            </a:r>
            <a:r>
              <a:rPr lang="ru-RU" b="1" dirty="0" smtClean="0"/>
              <a:t> Дня </a:t>
            </a:r>
            <a:r>
              <a:rPr lang="ru-RU" b="1" dirty="0" err="1" smtClean="0"/>
              <a:t>пам’яті</a:t>
            </a:r>
            <a:r>
              <a:rPr lang="ru-RU" b="1" dirty="0" smtClean="0"/>
              <a:t> </a:t>
            </a:r>
            <a:r>
              <a:rPr lang="ru-RU" b="1" dirty="0" err="1" smtClean="0"/>
              <a:t>захисників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загинули</a:t>
            </a:r>
            <a:r>
              <a:rPr lang="ru-RU" b="1" dirty="0" smtClean="0"/>
              <a:t> в </a:t>
            </a:r>
            <a:r>
              <a:rPr lang="ru-RU" b="1" dirty="0" err="1" smtClean="0"/>
              <a:t>боротьбі</a:t>
            </a:r>
            <a:r>
              <a:rPr lang="ru-RU" b="1" dirty="0" smtClean="0"/>
              <a:t> за </a:t>
            </a:r>
            <a:r>
              <a:rPr lang="ru-RU" b="1" dirty="0" err="1" smtClean="0"/>
              <a:t>незалежність</a:t>
            </a:r>
            <a:r>
              <a:rPr lang="ru-RU" b="1" dirty="0" smtClean="0"/>
              <a:t>, </a:t>
            </a:r>
            <a:r>
              <a:rPr lang="ru-RU" b="1" dirty="0" err="1" smtClean="0"/>
              <a:t>суверенітет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територіальну</a:t>
            </a:r>
            <a:r>
              <a:rPr lang="ru-RU" b="1" dirty="0" smtClean="0"/>
              <a:t> </a:t>
            </a:r>
            <a:r>
              <a:rPr lang="ru-RU" b="1" dirty="0" err="1" smtClean="0"/>
              <a:t>цілісність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“.</a:t>
            </a:r>
            <a:endParaRPr lang="en-US" b="1" dirty="0" smtClean="0"/>
          </a:p>
          <a:p>
            <a:r>
              <a:rPr lang="ru-RU" b="1" dirty="0" smtClean="0"/>
              <a:t>Лист МОН </a:t>
            </a:r>
            <a:r>
              <a:rPr lang="ru-RU" b="1" dirty="0" err="1" smtClean="0"/>
              <a:t>від</a:t>
            </a:r>
            <a:r>
              <a:rPr lang="ru-RU" b="1" dirty="0" smtClean="0"/>
              <a:t> 13.01.2020 №1/9-12 "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посилення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патріотичного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</a:t>
            </a:r>
            <a:r>
              <a:rPr lang="ru-RU" b="1" dirty="0" err="1" smtClean="0"/>
              <a:t>учнів</a:t>
            </a:r>
            <a:r>
              <a:rPr lang="ru-RU" b="1" dirty="0" smtClean="0"/>
              <a:t> та </a:t>
            </a:r>
            <a:r>
              <a:rPr lang="ru-RU" b="1" dirty="0" err="1" smtClean="0"/>
              <a:t>студентів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“.</a:t>
            </a:r>
            <a:endParaRPr lang="en-US" b="1" dirty="0" smtClean="0"/>
          </a:p>
          <a:p>
            <a:r>
              <a:rPr lang="ru-RU" b="1" dirty="0" smtClean="0"/>
              <a:t>Постанова КМУ </a:t>
            </a:r>
            <a:r>
              <a:rPr lang="ru-RU" b="1" dirty="0" err="1" smtClean="0"/>
              <a:t>від</a:t>
            </a:r>
            <a:r>
              <a:rPr lang="ru-RU" b="1" dirty="0" smtClean="0"/>
              <a:t> 17.10.2018 №845 "</a:t>
            </a:r>
            <a:r>
              <a:rPr lang="ru-RU" b="1" dirty="0" err="1" smtClean="0"/>
              <a:t>Деякі</a:t>
            </a:r>
            <a:r>
              <a:rPr lang="ru-RU" b="1" dirty="0" smtClean="0"/>
              <a:t> </a:t>
            </a:r>
            <a:r>
              <a:rPr lang="ru-RU" b="1" dirty="0" err="1" smtClean="0"/>
              <a:t>питання</a:t>
            </a:r>
            <a:r>
              <a:rPr lang="ru-RU" b="1" dirty="0" smtClean="0"/>
              <a:t> </a:t>
            </a:r>
            <a:r>
              <a:rPr lang="ru-RU" b="1" dirty="0" err="1" smtClean="0"/>
              <a:t>дитячо-юнацького</a:t>
            </a:r>
            <a:r>
              <a:rPr lang="ru-RU" b="1" dirty="0" smtClean="0"/>
              <a:t> </a:t>
            </a:r>
            <a:r>
              <a:rPr lang="ru-RU" b="1" dirty="0" err="1" smtClean="0"/>
              <a:t>військово-патріотичного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«.</a:t>
            </a:r>
            <a:endParaRPr lang="ru-RU" dirty="0"/>
          </a:p>
        </p:txBody>
      </p:sp>
      <p:pic>
        <p:nvPicPr>
          <p:cNvPr id="4" name="Picture 2" descr="https://fs02.vseosvita.ua/02003pqn-2f35-300x1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32656"/>
            <a:ext cx="1872208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       </a:t>
            </a:r>
            <a:r>
              <a:rPr lang="ru-RU" sz="3600" dirty="0" err="1" smtClean="0"/>
              <a:t>Нормативно-правова</a:t>
            </a:r>
            <a:r>
              <a:rPr lang="ru-RU" sz="3600" dirty="0" smtClean="0"/>
              <a:t> база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            </a:t>
            </a:r>
            <a:r>
              <a:rPr lang="ru-RU" sz="3600" dirty="0" err="1" smtClean="0"/>
              <a:t>військово-патріотичного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ru-RU" sz="3600" dirty="0" smtClean="0"/>
              <a:t> </a:t>
            </a:r>
            <a:r>
              <a:rPr lang="en-US" sz="3600" dirty="0" smtClean="0"/>
              <a:t>            </a:t>
            </a:r>
            <a:r>
              <a:rPr lang="ru-RU" sz="3600" dirty="0" err="1" smtClean="0"/>
              <a:t>виховання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en-US" dirty="0" smtClean="0"/>
          </a:p>
          <a:p>
            <a:pPr algn="just"/>
            <a:r>
              <a:rPr lang="ru-RU" sz="2000" b="1" dirty="0" err="1" smtClean="0"/>
              <a:t>Концепція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допризовної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підготовки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військово-патріотичного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виховання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молоді</a:t>
            </a:r>
            <a:r>
              <a:rPr lang="ru-RU" sz="2000" b="1" dirty="0" smtClean="0"/>
              <a:t>. </a:t>
            </a:r>
          </a:p>
          <a:p>
            <a:pPr algn="just"/>
            <a:r>
              <a:rPr lang="ru-RU" sz="2000" b="1" dirty="0" err="1" smtClean="0"/>
              <a:t>Державним</a:t>
            </a:r>
            <a:r>
              <a:rPr lang="ru-RU" sz="2000" b="1" dirty="0" smtClean="0"/>
              <a:t> стандартом </a:t>
            </a:r>
            <a:r>
              <a:rPr lang="ru-RU" sz="2000" b="1" dirty="0" err="1" smtClean="0"/>
              <a:t>базової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повної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загальної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середньої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освіти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освітньої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галузі</a:t>
            </a:r>
            <a:r>
              <a:rPr lang="ru-RU" sz="2000" b="1" dirty="0" smtClean="0"/>
              <a:t> “</a:t>
            </a:r>
            <a:r>
              <a:rPr lang="ru-RU" sz="2000" b="1" dirty="0" err="1" smtClean="0"/>
              <a:t>Здоров’я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фізична</a:t>
            </a:r>
            <a:r>
              <a:rPr lang="ru-RU" sz="2000" b="1" dirty="0" smtClean="0"/>
              <a:t> культура” та “</a:t>
            </a:r>
            <a:r>
              <a:rPr lang="ru-RU" sz="2000" b="1" dirty="0" err="1" smtClean="0"/>
              <a:t>Захист</a:t>
            </a:r>
            <a:r>
              <a:rPr lang="ru-RU" sz="2000" b="1" dirty="0" smtClean="0"/>
              <a:t> </a:t>
            </a:r>
            <a:r>
              <a:rPr lang="uk-UA" sz="2000" b="1" dirty="0" err="1" smtClean="0"/>
              <a:t>Украї</a:t>
            </a:r>
            <a:r>
              <a:rPr lang="ru-RU" sz="2000" b="1" dirty="0" smtClean="0"/>
              <a:t>ни”.</a:t>
            </a:r>
          </a:p>
          <a:p>
            <a:pPr algn="just"/>
            <a:r>
              <a:rPr lang="ru-RU" sz="2000" b="1" dirty="0" smtClean="0"/>
              <a:t> </a:t>
            </a:r>
            <a:r>
              <a:rPr lang="ru-RU" sz="2000" b="1" dirty="0" err="1" smtClean="0"/>
              <a:t>Програмою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патріотичного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виховання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дітей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учнівської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молоді</a:t>
            </a:r>
            <a:r>
              <a:rPr lang="ru-RU" sz="2000" b="1" dirty="0" smtClean="0"/>
              <a:t>.</a:t>
            </a:r>
          </a:p>
          <a:p>
            <a:pPr algn="just"/>
            <a:r>
              <a:rPr lang="ru-RU" sz="2000" b="1" dirty="0" smtClean="0"/>
              <a:t>Постанова </a:t>
            </a:r>
            <a:r>
              <a:rPr lang="ru-RU" sz="2000" b="1" dirty="0" err="1" smtClean="0"/>
              <a:t>Кабінету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Міністрів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30.11.2000 № 1770 «Про </a:t>
            </a:r>
            <a:r>
              <a:rPr lang="ru-RU" sz="2000" b="1" dirty="0" err="1" smtClean="0"/>
              <a:t>затвердження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положень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допризовну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підготовку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 </a:t>
            </a:r>
            <a:r>
              <a:rPr lang="ru-RU" sz="2000" b="1" dirty="0" err="1" smtClean="0"/>
              <a:t>про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підготовку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призовників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 </a:t>
            </a:r>
            <a:r>
              <a:rPr lang="ru-RU" sz="2000" b="1" dirty="0" err="1" smtClean="0"/>
              <a:t>військово-технічних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спеціальностей</a:t>
            </a:r>
            <a:r>
              <a:rPr lang="ru-RU" sz="2000" b="1" smtClean="0"/>
              <a:t>».</a:t>
            </a:r>
            <a:endParaRPr lang="ru-RU" sz="2000" b="1" dirty="0" smtClean="0"/>
          </a:p>
        </p:txBody>
      </p:sp>
      <p:pic>
        <p:nvPicPr>
          <p:cNvPr id="4" name="Picture 2" descr="https://fs02.vseosvita.ua/02003pqn-2f35-300x16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32656"/>
            <a:ext cx="1872208" cy="1152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3200" dirty="0" smtClean="0"/>
              <a:t>В</a:t>
            </a:r>
            <a:r>
              <a:rPr lang="ru-RU" sz="3200" dirty="0" err="1" smtClean="0"/>
              <a:t>ійськово-патріотичне</a:t>
            </a:r>
            <a:r>
              <a:rPr lang="ru-RU" sz="3200" dirty="0" smtClean="0"/>
              <a:t> </a:t>
            </a:r>
            <a:r>
              <a:rPr lang="ru-RU" sz="3200" dirty="0" err="1" smtClean="0"/>
              <a:t>виховання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988840"/>
            <a:ext cx="6696744" cy="108012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/>
              <a:t>Напрямки </a:t>
            </a:r>
            <a:r>
              <a:rPr lang="uk-UA" sz="2400" dirty="0" err="1" smtClean="0"/>
              <a:t>військово</a:t>
            </a:r>
            <a:r>
              <a:rPr lang="uk-UA" sz="2400" dirty="0" smtClean="0"/>
              <a:t> – патріотичного виховання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789040"/>
            <a:ext cx="1512168" cy="100811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Державний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3789040"/>
            <a:ext cx="1440160" cy="100811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Соціальний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3928" y="3789040"/>
            <a:ext cx="129614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Військовий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508104" y="3789040"/>
            <a:ext cx="1512168" cy="100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/>
              <a:t>Психолого</a:t>
            </a:r>
            <a:r>
              <a:rPr lang="uk-UA" dirty="0" smtClean="0"/>
              <a:t> - педагогічний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331640" y="31409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2555776" y="31409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355976" y="31409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012160" y="31409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7380312" y="3140968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236296" y="3789040"/>
            <a:ext cx="1224136" cy="10081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Правовий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err="1" smtClean="0"/>
              <a:t>Військовопатріотичне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такими </a:t>
            </a:r>
            <a:r>
              <a:rPr lang="ru-RU" dirty="0" err="1" smtClean="0"/>
              <a:t>напрямами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err="1" smtClean="0"/>
              <a:t>державний</a:t>
            </a:r>
            <a:r>
              <a:rPr lang="ru-RU" dirty="0" smtClean="0"/>
              <a:t> -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забезпеченні</a:t>
            </a:r>
            <a:r>
              <a:rPr lang="ru-RU" dirty="0" smtClean="0"/>
              <a:t> державою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військово</a:t>
            </a:r>
            <a:r>
              <a:rPr lang="en-US" dirty="0" smtClean="0"/>
              <a:t>-</a:t>
            </a:r>
            <a:r>
              <a:rPr lang="ru-RU" dirty="0" err="1" smtClean="0"/>
              <a:t>патріотичного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;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соціальний</a:t>
            </a:r>
            <a:r>
              <a:rPr lang="ru-RU" dirty="0" smtClean="0"/>
              <a:t> - </a:t>
            </a:r>
            <a:r>
              <a:rPr lang="ru-RU" dirty="0" err="1" smtClean="0"/>
              <a:t>ґрунтується</a:t>
            </a:r>
            <a:r>
              <a:rPr lang="ru-RU" dirty="0" smtClean="0"/>
              <a:t> на </a:t>
            </a:r>
            <a:r>
              <a:rPr lang="ru-RU" dirty="0" err="1" smtClean="0"/>
              <a:t>вивченні</a:t>
            </a:r>
            <a:r>
              <a:rPr lang="ru-RU" dirty="0" smtClean="0"/>
              <a:t> норм </a:t>
            </a:r>
            <a:r>
              <a:rPr lang="ru-RU" dirty="0" err="1" smtClean="0"/>
              <a:t>моралі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дотриманні</a:t>
            </a:r>
            <a:r>
              <a:rPr lang="ru-RU" dirty="0" smtClean="0"/>
              <a:t>, </a:t>
            </a:r>
            <a:r>
              <a:rPr lang="ru-RU" dirty="0" err="1" smtClean="0"/>
              <a:t>орієнтований</a:t>
            </a:r>
            <a:r>
              <a:rPr lang="ru-RU" dirty="0" smtClean="0"/>
              <a:t> на </a:t>
            </a:r>
            <a:r>
              <a:rPr lang="ru-RU" dirty="0" err="1" smtClean="0"/>
              <a:t>усвідомлення</a:t>
            </a:r>
            <a:r>
              <a:rPr lang="ru-RU" dirty="0" smtClean="0"/>
              <a:t> </a:t>
            </a:r>
            <a:r>
              <a:rPr lang="ru-RU" dirty="0" err="1" smtClean="0"/>
              <a:t>пріоритету</a:t>
            </a:r>
            <a:r>
              <a:rPr lang="ru-RU" dirty="0" smtClean="0"/>
              <a:t> </a:t>
            </a:r>
            <a:r>
              <a:rPr lang="ru-RU" dirty="0" err="1" smtClean="0"/>
              <a:t>загальнолюдських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та </a:t>
            </a:r>
            <a:r>
              <a:rPr lang="ru-RU" dirty="0" err="1" smtClean="0"/>
              <a:t>інтересів</a:t>
            </a:r>
            <a:r>
              <a:rPr lang="ru-RU" dirty="0" smtClean="0"/>
              <a:t>,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шанобливого</a:t>
            </a:r>
            <a:r>
              <a:rPr lang="ru-RU" dirty="0" smtClean="0"/>
              <a:t>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культури</a:t>
            </a:r>
            <a:r>
              <a:rPr lang="ru-RU" dirty="0" smtClean="0"/>
              <a:t>, </a:t>
            </a:r>
            <a:r>
              <a:rPr lang="ru-RU" dirty="0" err="1" smtClean="0"/>
              <a:t>історії</a:t>
            </a:r>
            <a:r>
              <a:rPr lang="ru-RU" dirty="0" smtClean="0"/>
              <a:t>, </a:t>
            </a:r>
            <a:r>
              <a:rPr lang="ru-RU" dirty="0" err="1" smtClean="0"/>
              <a:t>мови</a:t>
            </a:r>
            <a:r>
              <a:rPr lang="ru-RU" dirty="0" smtClean="0"/>
              <a:t>, </a:t>
            </a:r>
            <a:r>
              <a:rPr lang="ru-RU" dirty="0" err="1" smtClean="0"/>
              <a:t>звичаїв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традицій</a:t>
            </a:r>
            <a:r>
              <a:rPr lang="ru-RU" dirty="0" smtClean="0"/>
              <a:t> </a:t>
            </a:r>
            <a:r>
              <a:rPr lang="ru-RU" dirty="0" err="1" smtClean="0"/>
              <a:t>українського</a:t>
            </a:r>
            <a:r>
              <a:rPr lang="ru-RU" dirty="0" smtClean="0"/>
              <a:t> народу; </a:t>
            </a:r>
            <a:endParaRPr lang="en-US" dirty="0" smtClean="0"/>
          </a:p>
          <a:p>
            <a:r>
              <a:rPr lang="ru-RU" dirty="0" err="1" smtClean="0"/>
              <a:t>військовий</a:t>
            </a:r>
            <a:r>
              <a:rPr lang="ru-RU" dirty="0" smtClean="0"/>
              <a:t> -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переможних</a:t>
            </a:r>
            <a:r>
              <a:rPr lang="ru-RU" dirty="0" smtClean="0"/>
              <a:t> битв </a:t>
            </a:r>
            <a:r>
              <a:rPr lang="ru-RU" dirty="0" err="1" smtClean="0"/>
              <a:t>українського</a:t>
            </a:r>
            <a:r>
              <a:rPr lang="ru-RU" dirty="0" smtClean="0"/>
              <a:t> </a:t>
            </a:r>
            <a:r>
              <a:rPr lang="ru-RU" dirty="0" err="1" smtClean="0"/>
              <a:t>війська</a:t>
            </a:r>
            <a:r>
              <a:rPr lang="ru-RU" dirty="0" smtClean="0"/>
              <a:t>, </a:t>
            </a:r>
            <a:r>
              <a:rPr lang="ru-RU" dirty="0" err="1" smtClean="0"/>
              <a:t>основних</a:t>
            </a:r>
            <a:r>
              <a:rPr lang="ru-RU" dirty="0" smtClean="0"/>
              <a:t> та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зразків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озброєння</a:t>
            </a:r>
            <a:r>
              <a:rPr lang="ru-RU" dirty="0" smtClean="0"/>
              <a:t> </a:t>
            </a:r>
            <a:r>
              <a:rPr lang="ru-RU" dirty="0" err="1" smtClean="0"/>
              <a:t>Збройних</a:t>
            </a:r>
            <a:r>
              <a:rPr lang="ru-RU" dirty="0" smtClean="0"/>
              <a:t> Сил 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набуття</a:t>
            </a:r>
            <a:r>
              <a:rPr lang="ru-RU" dirty="0" smtClean="0"/>
              <a:t> </a:t>
            </a:r>
            <a:r>
              <a:rPr lang="ru-RU" dirty="0" err="1" smtClean="0"/>
              <a:t>початкових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користування</a:t>
            </a:r>
            <a:r>
              <a:rPr lang="ru-RU" dirty="0" smtClean="0"/>
              <a:t> ними,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</a:t>
            </a:r>
            <a:r>
              <a:rPr lang="ru-RU" dirty="0" err="1" smtClean="0"/>
              <a:t>загартованості</a:t>
            </a:r>
            <a:r>
              <a:rPr lang="ru-RU" dirty="0" smtClean="0"/>
              <a:t> в </a:t>
            </a:r>
            <a:r>
              <a:rPr lang="ru-RU" dirty="0" err="1" smtClean="0"/>
              <a:t>інтересах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до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Вітчизни</a:t>
            </a:r>
            <a:r>
              <a:rPr lang="ru-RU" dirty="0" smtClean="0"/>
              <a:t>; </a:t>
            </a:r>
            <a:endParaRPr lang="en-US" dirty="0" smtClean="0"/>
          </a:p>
          <a:p>
            <a:r>
              <a:rPr lang="ru-RU" dirty="0" err="1" smtClean="0"/>
              <a:t>психолого-педагогічний</a:t>
            </a:r>
            <a:r>
              <a:rPr lang="ru-RU" dirty="0" smtClean="0"/>
              <a:t> - </a:t>
            </a:r>
            <a:r>
              <a:rPr lang="ru-RU" dirty="0" err="1" smtClean="0"/>
              <a:t>ґрунтується</a:t>
            </a:r>
            <a:r>
              <a:rPr lang="ru-RU" dirty="0" smtClean="0"/>
              <a:t> на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психологічних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урахуванні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юнаків</a:t>
            </a:r>
            <a:r>
              <a:rPr lang="ru-RU" dirty="0" smtClean="0"/>
              <a:t> до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проведенні</a:t>
            </a:r>
            <a:r>
              <a:rPr lang="ru-RU" dirty="0" smtClean="0"/>
              <a:t> </a:t>
            </a:r>
            <a:r>
              <a:rPr lang="ru-RU" dirty="0" err="1" smtClean="0"/>
              <a:t>методичної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узагальнення</a:t>
            </a:r>
            <a:r>
              <a:rPr lang="ru-RU" dirty="0" smtClean="0"/>
              <a:t> та </a:t>
            </a:r>
            <a:r>
              <a:rPr lang="ru-RU" dirty="0" err="1" smtClean="0"/>
              <a:t>поширення</a:t>
            </a:r>
            <a:r>
              <a:rPr lang="ru-RU" dirty="0" smtClean="0"/>
              <a:t> передового </a:t>
            </a:r>
            <a:r>
              <a:rPr lang="ru-RU" dirty="0" err="1" smtClean="0"/>
              <a:t>досвіду</a:t>
            </a:r>
            <a:r>
              <a:rPr lang="ru-RU" dirty="0" smtClean="0"/>
              <a:t> </a:t>
            </a:r>
            <a:r>
              <a:rPr lang="ru-RU" dirty="0" err="1" smtClean="0"/>
              <a:t>військово-патріотичного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, </a:t>
            </a:r>
            <a:r>
              <a:rPr lang="ru-RU" dirty="0" err="1" smtClean="0"/>
              <a:t>вдосконаленні</a:t>
            </a:r>
            <a:r>
              <a:rPr lang="ru-RU" dirty="0" smtClean="0"/>
              <a:t> форм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напрямів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;</a:t>
            </a:r>
            <a:endParaRPr lang="en-US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правовий</a:t>
            </a:r>
            <a:r>
              <a:rPr lang="ru-RU" dirty="0" smtClean="0"/>
              <a:t> - </a:t>
            </a:r>
            <a:r>
              <a:rPr lang="ru-RU" dirty="0" err="1" smtClean="0"/>
              <a:t>передбачає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глибоких</a:t>
            </a:r>
            <a:r>
              <a:rPr lang="ru-RU" dirty="0" smtClean="0"/>
              <a:t> </a:t>
            </a:r>
            <a:r>
              <a:rPr lang="ru-RU" dirty="0" err="1" smtClean="0"/>
              <a:t>правових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, </a:t>
            </a:r>
            <a:r>
              <a:rPr lang="ru-RU" dirty="0" err="1" smtClean="0"/>
              <a:t>прищеплення</a:t>
            </a:r>
            <a:r>
              <a:rPr lang="ru-RU" dirty="0" smtClean="0"/>
              <a:t> </a:t>
            </a:r>
            <a:r>
              <a:rPr lang="ru-RU" dirty="0" err="1" smtClean="0"/>
              <a:t>високої</a:t>
            </a:r>
            <a:r>
              <a:rPr lang="ru-RU" dirty="0" smtClean="0"/>
              <a:t> </a:t>
            </a:r>
            <a:r>
              <a:rPr lang="ru-RU" dirty="0" err="1" smtClean="0"/>
              <a:t>правової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uk-UA" dirty="0" smtClean="0"/>
              <a:t>Головні завдання </a:t>
            </a:r>
            <a:r>
              <a:rPr lang="uk-UA" dirty="0" err="1" smtClean="0"/>
              <a:t>військово</a:t>
            </a:r>
            <a:r>
              <a:rPr lang="uk-UA" dirty="0" smtClean="0"/>
              <a:t> – патріотичного виховання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55000" lnSpcReduction="2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•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патріотизму</a:t>
            </a:r>
            <a:r>
              <a:rPr lang="ru-RU" dirty="0" smtClean="0"/>
              <a:t>, </a:t>
            </a:r>
            <a:r>
              <a:rPr lang="ru-RU" dirty="0" err="1" smtClean="0"/>
              <a:t>любові</a:t>
            </a:r>
            <a:r>
              <a:rPr lang="ru-RU" dirty="0" smtClean="0"/>
              <a:t> до </a:t>
            </a:r>
            <a:r>
              <a:rPr lang="ru-RU" dirty="0" err="1" smtClean="0"/>
              <a:t>свого</a:t>
            </a:r>
            <a:r>
              <a:rPr lang="ru-RU" dirty="0" smtClean="0"/>
              <a:t> народу,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, </a:t>
            </a:r>
            <a:r>
              <a:rPr lang="ru-RU" dirty="0" err="1" smtClean="0"/>
              <a:t>культурних</a:t>
            </a:r>
            <a:r>
              <a:rPr lang="ru-RU" dirty="0" smtClean="0"/>
              <a:t> та </a:t>
            </a:r>
            <a:r>
              <a:rPr lang="ru-RU" dirty="0" err="1" smtClean="0"/>
              <a:t>історичних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      •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громадянських</a:t>
            </a:r>
            <a:r>
              <a:rPr lang="ru-RU" dirty="0" smtClean="0"/>
              <a:t> </a:t>
            </a:r>
            <a:r>
              <a:rPr lang="ru-RU" dirty="0" err="1" smtClean="0"/>
              <a:t>почуттів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, </a:t>
            </a:r>
            <a:r>
              <a:rPr lang="ru-RU" dirty="0" err="1" smtClean="0"/>
              <a:t>поваги</a:t>
            </a:r>
            <a:r>
              <a:rPr lang="ru-RU" dirty="0" smtClean="0"/>
              <a:t> до </a:t>
            </a:r>
            <a:r>
              <a:rPr lang="ru-RU" dirty="0" err="1" smtClean="0"/>
              <a:t>Конституції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законів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відповідальності</a:t>
            </a:r>
            <a:r>
              <a:rPr lang="ru-RU" dirty="0" smtClean="0"/>
              <a:t> за </a:t>
            </a:r>
            <a:r>
              <a:rPr lang="ru-RU" dirty="0" err="1" smtClean="0"/>
              <a:t>доручені</a:t>
            </a:r>
            <a:r>
              <a:rPr lang="ru-RU" dirty="0" smtClean="0"/>
              <a:t> </a:t>
            </a:r>
            <a:r>
              <a:rPr lang="ru-RU" dirty="0" err="1" smtClean="0"/>
              <a:t>державні</a:t>
            </a:r>
            <a:r>
              <a:rPr lang="ru-RU" dirty="0" smtClean="0"/>
              <a:t> та </a:t>
            </a: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; </a:t>
            </a:r>
          </a:p>
          <a:p>
            <a:pPr>
              <a:buNone/>
            </a:pPr>
            <a:r>
              <a:rPr lang="ru-RU" dirty="0" smtClean="0"/>
              <a:t>      •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здібностей</a:t>
            </a:r>
            <a:r>
              <a:rPr lang="ru-RU" dirty="0" smtClean="0"/>
              <a:t> до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та </a:t>
            </a:r>
            <a:r>
              <a:rPr lang="ru-RU" dirty="0" err="1" smtClean="0"/>
              <a:t>внутріполітичного</a:t>
            </a:r>
            <a:r>
              <a:rPr lang="ru-RU" dirty="0" smtClean="0"/>
              <a:t> становища, </a:t>
            </a:r>
            <a:r>
              <a:rPr lang="ru-RU" dirty="0" err="1" smtClean="0"/>
              <a:t>вміння</a:t>
            </a:r>
            <a:r>
              <a:rPr lang="ru-RU" dirty="0" smtClean="0"/>
              <a:t> на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 адекватно </a:t>
            </a:r>
            <a:r>
              <a:rPr lang="ru-RU" dirty="0" err="1" smtClean="0"/>
              <a:t>оцінювати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у </a:t>
            </a:r>
            <a:r>
              <a:rPr lang="ru-RU" dirty="0" err="1" smtClean="0"/>
              <a:t>державі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, свою роль та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подіях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   •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нормативно-правової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та комплексу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патріотичних</a:t>
            </a:r>
            <a:r>
              <a:rPr lang="ru-RU" dirty="0" smtClean="0"/>
              <a:t> </a:t>
            </a:r>
            <a:r>
              <a:rPr lang="ru-RU" dirty="0" err="1" smtClean="0"/>
              <a:t>почуттів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</a:t>
            </a:r>
            <a:r>
              <a:rPr lang="ru-RU" dirty="0" err="1" smtClean="0"/>
              <a:t>громадян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   • </a:t>
            </a:r>
            <a:r>
              <a:rPr lang="uk-UA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прагнення</a:t>
            </a:r>
            <a:r>
              <a:rPr lang="ru-RU" dirty="0" smtClean="0"/>
              <a:t> до </a:t>
            </a:r>
            <a:r>
              <a:rPr lang="ru-RU" dirty="0" err="1" smtClean="0"/>
              <a:t>оволодіння</a:t>
            </a:r>
            <a:r>
              <a:rPr lang="ru-RU" dirty="0" smtClean="0"/>
              <a:t> </a:t>
            </a:r>
            <a:r>
              <a:rPr lang="ru-RU" dirty="0" err="1" smtClean="0"/>
              <a:t>військовими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, </a:t>
            </a:r>
            <a:r>
              <a:rPr lang="ru-RU" dirty="0" err="1" smtClean="0"/>
              <a:t>відповідного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та </a:t>
            </a:r>
            <a:r>
              <a:rPr lang="ru-RU" dirty="0" err="1" smtClean="0"/>
              <a:t>витривалості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      • </a:t>
            </a:r>
            <a:r>
              <a:rPr lang="ru-RU" dirty="0" err="1" smtClean="0"/>
              <a:t>підвищення</a:t>
            </a:r>
            <a:r>
              <a:rPr lang="ru-RU" dirty="0" smtClean="0"/>
              <a:t> престижу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, </a:t>
            </a:r>
            <a:r>
              <a:rPr lang="ru-RU" dirty="0" err="1" smtClean="0"/>
              <a:t>військова</a:t>
            </a:r>
            <a:r>
              <a:rPr lang="ru-RU" dirty="0" smtClean="0"/>
              <a:t> </a:t>
            </a:r>
            <a:r>
              <a:rPr lang="ru-RU" dirty="0" err="1" smtClean="0"/>
              <a:t>професійна</a:t>
            </a:r>
            <a:r>
              <a:rPr lang="ru-RU" dirty="0" smtClean="0"/>
              <a:t> </a:t>
            </a:r>
            <a:r>
              <a:rPr lang="ru-RU" dirty="0" err="1" smtClean="0"/>
              <a:t>орієнтація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мотивації</a:t>
            </a:r>
            <a:r>
              <a:rPr lang="ru-RU" dirty="0" smtClean="0"/>
              <a:t>, </a:t>
            </a:r>
            <a:r>
              <a:rPr lang="ru-RU" dirty="0" err="1" smtClean="0"/>
              <a:t>спрямованої</a:t>
            </a:r>
            <a:r>
              <a:rPr lang="ru-RU" dirty="0" smtClean="0"/>
              <a:t> на </a:t>
            </a:r>
            <a:r>
              <a:rPr lang="ru-RU" dirty="0" err="1" smtClean="0"/>
              <a:t>підготовку</a:t>
            </a:r>
            <a:r>
              <a:rPr lang="ru-RU" dirty="0" smtClean="0"/>
              <a:t> до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у </a:t>
            </a:r>
            <a:r>
              <a:rPr lang="ru-RU" dirty="0" err="1" smtClean="0"/>
              <a:t>Збройних</a:t>
            </a:r>
            <a:r>
              <a:rPr lang="ru-RU" dirty="0" smtClean="0"/>
              <a:t> силах </a:t>
            </a:r>
            <a:r>
              <a:rPr lang="ru-RU" dirty="0" err="1" smtClean="0"/>
              <a:t>України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військових</a:t>
            </a:r>
            <a:r>
              <a:rPr lang="ru-RU" dirty="0" smtClean="0"/>
              <a:t> </a:t>
            </a:r>
            <a:r>
              <a:rPr lang="ru-RU" dirty="0" err="1" smtClean="0"/>
              <a:t>формуваннях</a:t>
            </a:r>
            <a:r>
              <a:rPr lang="ru-RU" dirty="0" smtClean="0"/>
              <a:t>, </a:t>
            </a:r>
            <a:r>
              <a:rPr lang="ru-RU" dirty="0" err="1" smtClean="0"/>
              <a:t>здійснення</a:t>
            </a:r>
            <a:r>
              <a:rPr lang="ru-RU" dirty="0" smtClean="0"/>
              <a:t> конкурсного </a:t>
            </a:r>
            <a:r>
              <a:rPr lang="ru-RU" dirty="0" err="1" smtClean="0"/>
              <a:t>відбору</a:t>
            </a:r>
            <a:r>
              <a:rPr lang="ru-RU" dirty="0" smtClean="0"/>
              <a:t> </a:t>
            </a:r>
            <a:r>
              <a:rPr lang="ru-RU" dirty="0" err="1" smtClean="0"/>
              <a:t>кандидатів</a:t>
            </a:r>
            <a:r>
              <a:rPr lang="ru-RU" dirty="0" smtClean="0"/>
              <a:t> для </a:t>
            </a:r>
            <a:r>
              <a:rPr lang="ru-RU" dirty="0" err="1" smtClean="0"/>
              <a:t>вступу</a:t>
            </a:r>
            <a:r>
              <a:rPr lang="ru-RU" dirty="0" smtClean="0"/>
              <a:t> у </a:t>
            </a:r>
            <a:r>
              <a:rPr lang="ru-RU" dirty="0" err="1" smtClean="0"/>
              <a:t>вищі</a:t>
            </a:r>
            <a:r>
              <a:rPr lang="ru-RU" dirty="0" smtClean="0"/>
              <a:t> </a:t>
            </a:r>
            <a:r>
              <a:rPr lang="ru-RU" dirty="0" err="1" smtClean="0"/>
              <a:t>військові</a:t>
            </a:r>
            <a:r>
              <a:rPr lang="ru-RU" dirty="0" smtClean="0"/>
              <a:t> </a:t>
            </a:r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заклади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проходження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</a:t>
            </a:r>
            <a:r>
              <a:rPr lang="ru-RU" dirty="0" err="1" smtClean="0"/>
              <a:t>служби</a:t>
            </a:r>
            <a:r>
              <a:rPr lang="ru-RU" dirty="0" smtClean="0"/>
              <a:t> за контрактом; </a:t>
            </a:r>
          </a:p>
          <a:p>
            <a:pPr>
              <a:buNone/>
            </a:pPr>
            <a:r>
              <a:rPr lang="ru-RU" dirty="0" smtClean="0"/>
              <a:t>       •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військово-патріотичного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Методами </a:t>
            </a:r>
            <a:r>
              <a:rPr lang="ru-RU" dirty="0" err="1" smtClean="0"/>
              <a:t>військово-патріотичного</a:t>
            </a:r>
            <a:r>
              <a:rPr lang="ru-RU" dirty="0" smtClean="0"/>
              <a:t>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 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• </a:t>
            </a:r>
            <a:r>
              <a:rPr lang="ru-RU" dirty="0" err="1" smtClean="0"/>
              <a:t>переконання</a:t>
            </a:r>
            <a:r>
              <a:rPr lang="ru-RU" dirty="0" smtClean="0"/>
              <a:t> -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впевненості</a:t>
            </a:r>
            <a:r>
              <a:rPr lang="ru-RU" dirty="0" smtClean="0"/>
              <a:t> в </a:t>
            </a:r>
            <a:r>
              <a:rPr lang="ru-RU" dirty="0" err="1" smtClean="0"/>
              <a:t>суспільній</a:t>
            </a:r>
            <a:r>
              <a:rPr lang="ru-RU" dirty="0" smtClean="0"/>
              <a:t> </a:t>
            </a:r>
            <a:r>
              <a:rPr lang="ru-RU" dirty="0" err="1" smtClean="0"/>
              <a:t>корисності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 до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Вітчизни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• </a:t>
            </a:r>
            <a:r>
              <a:rPr lang="ru-RU" dirty="0" err="1" smtClean="0"/>
              <a:t>стимулювання</a:t>
            </a:r>
            <a:r>
              <a:rPr lang="ru-RU" dirty="0" smtClean="0"/>
              <a:t> - </a:t>
            </a:r>
            <a:r>
              <a:rPr lang="ru-RU" dirty="0" err="1" smtClean="0"/>
              <a:t>реалізується</a:t>
            </a:r>
            <a:r>
              <a:rPr lang="ru-RU" dirty="0" smtClean="0"/>
              <a:t> в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формах </a:t>
            </a:r>
            <a:r>
              <a:rPr lang="ru-RU" dirty="0" err="1" smtClean="0"/>
              <a:t>заохочення</a:t>
            </a:r>
            <a:r>
              <a:rPr lang="ru-RU" dirty="0" smtClean="0"/>
              <a:t> та </a:t>
            </a:r>
            <a:r>
              <a:rPr lang="ru-RU" dirty="0" err="1" smtClean="0"/>
              <a:t>змагання</a:t>
            </a:r>
            <a:r>
              <a:rPr lang="ru-RU" dirty="0" smtClean="0"/>
              <a:t>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• </a:t>
            </a:r>
            <a:r>
              <a:rPr lang="ru-RU" dirty="0" err="1" smtClean="0"/>
              <a:t>особистий</a:t>
            </a:r>
            <a:r>
              <a:rPr lang="ru-RU" dirty="0" smtClean="0"/>
              <a:t> приклад -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вихователя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</a:t>
            </a:r>
            <a:r>
              <a:rPr lang="ru-RU" dirty="0" err="1" smtClean="0"/>
              <a:t>взірцем</a:t>
            </a:r>
            <a:r>
              <a:rPr lang="ru-RU" dirty="0" smtClean="0"/>
              <a:t> для </a:t>
            </a:r>
            <a:r>
              <a:rPr lang="ru-RU" dirty="0" err="1" smtClean="0"/>
              <a:t>молоді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педагогічні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, </a:t>
            </a:r>
            <a:r>
              <a:rPr lang="ru-RU" dirty="0" err="1" smtClean="0"/>
              <a:t>вміє</a:t>
            </a:r>
            <a:r>
              <a:rPr lang="ru-RU" dirty="0" smtClean="0"/>
              <a:t> </a:t>
            </a:r>
            <a:r>
              <a:rPr lang="ru-RU" dirty="0" err="1" smtClean="0"/>
              <a:t>давати</a:t>
            </a:r>
            <a:r>
              <a:rPr lang="ru-RU" dirty="0" smtClean="0"/>
              <a:t> </a:t>
            </a:r>
            <a:r>
              <a:rPr lang="ru-RU" dirty="0" err="1" smtClean="0"/>
              <a:t>доручення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перевіряти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</a:t>
            </a:r>
            <a:r>
              <a:rPr lang="ru-RU" dirty="0" smtClean="0"/>
              <a:t>• </a:t>
            </a:r>
            <a:r>
              <a:rPr lang="ru-RU" dirty="0" err="1" smtClean="0"/>
              <a:t>самопідготовка</a:t>
            </a:r>
            <a:r>
              <a:rPr lang="ru-RU" dirty="0" smtClean="0"/>
              <a:t> - </a:t>
            </a:r>
            <a:r>
              <a:rPr lang="ru-RU" dirty="0" err="1" smtClean="0"/>
              <a:t>процес</a:t>
            </a:r>
            <a:r>
              <a:rPr lang="ru-RU" dirty="0" smtClean="0"/>
              <a:t> активного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самовдосконалення</a:t>
            </a:r>
            <a:r>
              <a:rPr lang="ru-RU" dirty="0" smtClean="0"/>
              <a:t> </a:t>
            </a:r>
            <a:r>
              <a:rPr lang="ru-RU" dirty="0" err="1" smtClean="0"/>
              <a:t>молодої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патріотизму</a:t>
            </a:r>
            <a:r>
              <a:rPr lang="ru-RU" dirty="0" smtClean="0"/>
              <a:t>, яке </a:t>
            </a:r>
            <a:r>
              <a:rPr lang="ru-RU" dirty="0" err="1" smtClean="0"/>
              <a:t>реалізується</a:t>
            </a:r>
            <a:r>
              <a:rPr lang="ru-RU" dirty="0" smtClean="0"/>
              <a:t> шляхом </a:t>
            </a:r>
            <a:r>
              <a:rPr lang="ru-RU" dirty="0" err="1" smtClean="0"/>
              <a:t>самозобов'язання</a:t>
            </a:r>
            <a:r>
              <a:rPr lang="ru-RU" dirty="0" smtClean="0"/>
              <a:t>, </a:t>
            </a:r>
            <a:r>
              <a:rPr lang="ru-RU" dirty="0" err="1" smtClean="0"/>
              <a:t>самостійного</a:t>
            </a:r>
            <a:r>
              <a:rPr lang="ru-RU" dirty="0" smtClean="0"/>
              <a:t> </a:t>
            </a:r>
            <a:r>
              <a:rPr lang="ru-RU" dirty="0" err="1" smtClean="0"/>
              <a:t>навчання</a:t>
            </a:r>
            <a:r>
              <a:rPr lang="ru-RU" dirty="0" smtClean="0"/>
              <a:t> та самоконтролю.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Формами </a:t>
            </a:r>
            <a:r>
              <a:rPr lang="ru-RU" dirty="0" err="1" smtClean="0"/>
              <a:t>військово-шефської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є: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відвідування</a:t>
            </a:r>
            <a:r>
              <a:rPr lang="ru-RU" dirty="0" smtClean="0"/>
              <a:t> </a:t>
            </a:r>
            <a:r>
              <a:rPr lang="ru-RU" dirty="0" err="1" smtClean="0"/>
              <a:t>військових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нагоди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та </a:t>
            </a:r>
            <a:r>
              <a:rPr lang="ru-RU" dirty="0" err="1" smtClean="0"/>
              <a:t>військових</a:t>
            </a:r>
            <a:r>
              <a:rPr lang="ru-RU" dirty="0" smtClean="0"/>
              <a:t> </a:t>
            </a:r>
            <a:r>
              <a:rPr lang="ru-RU" dirty="0" err="1" smtClean="0"/>
              <a:t>професійних</a:t>
            </a:r>
            <a:r>
              <a:rPr lang="ru-RU" dirty="0" smtClean="0"/>
              <a:t> свят,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, </a:t>
            </a:r>
            <a:r>
              <a:rPr lang="ru-RU" dirty="0" err="1" smtClean="0"/>
              <a:t>днів</a:t>
            </a:r>
            <a:r>
              <a:rPr lang="ru-RU" dirty="0" smtClean="0"/>
              <a:t> </a:t>
            </a:r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військової</a:t>
            </a:r>
            <a:r>
              <a:rPr lang="ru-RU" dirty="0" smtClean="0"/>
              <a:t> присяги;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запрошення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 </a:t>
            </a:r>
            <a:r>
              <a:rPr lang="ru-RU" dirty="0" err="1" smtClean="0"/>
              <a:t>підшефних</a:t>
            </a:r>
            <a:r>
              <a:rPr lang="ru-RU" dirty="0" smtClean="0"/>
              <a:t> </a:t>
            </a:r>
            <a:r>
              <a:rPr lang="ru-RU" dirty="0" err="1" smtClean="0"/>
              <a:t>колективів</a:t>
            </a:r>
            <a:r>
              <a:rPr lang="ru-RU" dirty="0" smtClean="0"/>
              <a:t> як </a:t>
            </a:r>
            <a:r>
              <a:rPr lang="ru-RU" dirty="0" err="1" smtClean="0"/>
              <a:t>спостерігачів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тактичних</a:t>
            </a:r>
            <a:r>
              <a:rPr lang="ru-RU" dirty="0" smtClean="0"/>
              <a:t> </a:t>
            </a:r>
            <a:r>
              <a:rPr lang="ru-RU" dirty="0" err="1" smtClean="0"/>
              <a:t>навчань</a:t>
            </a:r>
            <a:r>
              <a:rPr lang="ru-RU" dirty="0" smtClean="0"/>
              <a:t>,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тематичних</a:t>
            </a:r>
            <a:r>
              <a:rPr lang="ru-RU" dirty="0" smtClean="0"/>
              <a:t> </a:t>
            </a:r>
            <a:r>
              <a:rPr lang="ru-RU" dirty="0" err="1" smtClean="0"/>
              <a:t>вечорів</a:t>
            </a:r>
            <a:r>
              <a:rPr lang="ru-RU" dirty="0" smtClean="0"/>
              <a:t>, </a:t>
            </a:r>
            <a:r>
              <a:rPr lang="ru-RU" dirty="0" err="1" smtClean="0"/>
              <a:t>зустрічей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особовим</a:t>
            </a:r>
            <a:r>
              <a:rPr lang="ru-RU" dirty="0" smtClean="0"/>
              <a:t> складом </a:t>
            </a:r>
            <a:r>
              <a:rPr lang="ru-RU" dirty="0" err="1" smtClean="0"/>
              <a:t>військових</a:t>
            </a:r>
            <a:r>
              <a:rPr lang="ru-RU" dirty="0" smtClean="0"/>
              <a:t> </a:t>
            </a:r>
            <a:r>
              <a:rPr lang="ru-RU" dirty="0" err="1" smtClean="0"/>
              <a:t>частин</a:t>
            </a:r>
            <a:r>
              <a:rPr lang="ru-RU" dirty="0" smtClean="0"/>
              <a:t>, </a:t>
            </a:r>
            <a:r>
              <a:rPr lang="ru-RU" dirty="0" err="1" smtClean="0"/>
              <a:t>сім'ями</a:t>
            </a:r>
            <a:r>
              <a:rPr lang="ru-RU" dirty="0" smtClean="0"/>
              <a:t> </a:t>
            </a:r>
            <a:r>
              <a:rPr lang="ru-RU" dirty="0" err="1" smtClean="0"/>
              <a:t>військовослужбовців</a:t>
            </a:r>
            <a:r>
              <a:rPr lang="ru-RU" dirty="0" smtClean="0"/>
              <a:t>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 до </a:t>
            </a:r>
            <a:r>
              <a:rPr lang="ru-RU" dirty="0" err="1" smtClean="0"/>
              <a:t>участі</a:t>
            </a:r>
            <a:r>
              <a:rPr lang="ru-RU" dirty="0" smtClean="0"/>
              <a:t> в </a:t>
            </a:r>
            <a:r>
              <a:rPr lang="ru-RU" dirty="0" err="1" smtClean="0"/>
              <a:t>упорядкуванні</a:t>
            </a:r>
            <a:r>
              <a:rPr lang="ru-RU" dirty="0" smtClean="0"/>
              <a:t> </a:t>
            </a:r>
            <a:r>
              <a:rPr lang="ru-RU" dirty="0" err="1" smtClean="0"/>
              <a:t>меморіальних</a:t>
            </a:r>
            <a:r>
              <a:rPr lang="ru-RU" dirty="0" smtClean="0"/>
              <a:t> </a:t>
            </a:r>
            <a:r>
              <a:rPr lang="ru-RU" dirty="0" err="1" smtClean="0"/>
              <a:t>комплексів</a:t>
            </a:r>
            <a:r>
              <a:rPr lang="ru-RU" dirty="0" smtClean="0"/>
              <a:t>, </a:t>
            </a:r>
            <a:r>
              <a:rPr lang="ru-RU" dirty="0" err="1" smtClean="0"/>
              <a:t>пам'ятників</a:t>
            </a:r>
            <a:r>
              <a:rPr lang="ru-RU" dirty="0" smtClean="0"/>
              <a:t>, </a:t>
            </a:r>
            <a:r>
              <a:rPr lang="ru-RU" dirty="0" err="1" smtClean="0"/>
              <a:t>братських</a:t>
            </a:r>
            <a:r>
              <a:rPr lang="ru-RU" dirty="0" smtClean="0"/>
              <a:t> могил,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поховань</a:t>
            </a:r>
            <a:r>
              <a:rPr lang="ru-RU" dirty="0" smtClean="0"/>
              <a:t> </a:t>
            </a:r>
            <a:r>
              <a:rPr lang="ru-RU" dirty="0" err="1" smtClean="0"/>
              <a:t>захисників</a:t>
            </a:r>
            <a:r>
              <a:rPr lang="ru-RU" dirty="0" smtClean="0"/>
              <a:t> </a:t>
            </a:r>
            <a:r>
              <a:rPr lang="ru-RU" dirty="0" err="1" smtClean="0"/>
              <a:t>Вітчизни</a:t>
            </a:r>
            <a:r>
              <a:rPr lang="ru-RU" dirty="0" smtClean="0"/>
              <a:t>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місцевим</a:t>
            </a:r>
            <a:r>
              <a:rPr lang="ru-RU" dirty="0" smtClean="0"/>
              <a:t> органам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 та органам </a:t>
            </a:r>
            <a:r>
              <a:rPr lang="ru-RU" dirty="0" err="1" smtClean="0"/>
              <a:t>місцевого</a:t>
            </a:r>
            <a:r>
              <a:rPr lang="ru-RU" dirty="0" smtClean="0"/>
              <a:t> </a:t>
            </a:r>
            <a:r>
              <a:rPr lang="ru-RU" dirty="0" err="1" smtClean="0"/>
              <a:t>самоврядування</a:t>
            </a:r>
            <a:r>
              <a:rPr lang="ru-RU" dirty="0" smtClean="0"/>
              <a:t> у </a:t>
            </a:r>
            <a:r>
              <a:rPr lang="ru-RU" dirty="0" err="1" smtClean="0"/>
              <a:t>створенні</a:t>
            </a:r>
            <a:r>
              <a:rPr lang="ru-RU" dirty="0" smtClean="0"/>
              <a:t> </a:t>
            </a:r>
            <a:r>
              <a:rPr lang="ru-RU" dirty="0" err="1" smtClean="0"/>
              <a:t>навчально-матеріальної</a:t>
            </a:r>
            <a:r>
              <a:rPr lang="ru-RU" dirty="0" smtClean="0"/>
              <a:t> </a:t>
            </a:r>
            <a:r>
              <a:rPr lang="ru-RU" dirty="0" err="1" smtClean="0"/>
              <a:t>бази</a:t>
            </a:r>
            <a:r>
              <a:rPr lang="ru-RU" dirty="0" smtClean="0"/>
              <a:t> </a:t>
            </a:r>
            <a:r>
              <a:rPr lang="ru-RU" dirty="0" err="1" smtClean="0"/>
              <a:t>навчальних</a:t>
            </a:r>
            <a:r>
              <a:rPr lang="ru-RU" dirty="0" smtClean="0"/>
              <a:t> </a:t>
            </a:r>
            <a:r>
              <a:rPr lang="ru-RU" dirty="0" err="1" smtClean="0"/>
              <a:t>закладів</a:t>
            </a:r>
            <a:r>
              <a:rPr lang="ru-RU" dirty="0" smtClean="0"/>
              <a:t>, </a:t>
            </a:r>
            <a:r>
              <a:rPr lang="ru-RU" dirty="0" err="1" smtClean="0"/>
              <a:t>необхідної</a:t>
            </a:r>
            <a:r>
              <a:rPr lang="ru-RU" dirty="0" smtClean="0"/>
              <a:t> для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допризовної</a:t>
            </a:r>
            <a:r>
              <a:rPr lang="ru-RU" dirty="0" smtClean="0"/>
              <a:t> </a:t>
            </a:r>
            <a:r>
              <a:rPr lang="ru-RU" dirty="0" err="1" smtClean="0"/>
              <a:t>підготовки</a:t>
            </a:r>
            <a:r>
              <a:rPr lang="ru-RU" dirty="0" smtClean="0"/>
              <a:t>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змагань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військово-прикладних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спорту;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ru-RU" dirty="0" smtClean="0"/>
              <a:t>•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стрільб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автомата (</a:t>
            </a:r>
            <a:r>
              <a:rPr lang="ru-RU" dirty="0" err="1" smtClean="0"/>
              <a:t>малокаліберної</a:t>
            </a:r>
            <a:r>
              <a:rPr lang="ru-RU" dirty="0" smtClean="0"/>
              <a:t> </a:t>
            </a:r>
            <a:r>
              <a:rPr lang="ru-RU" dirty="0" err="1" smtClean="0"/>
              <a:t>гвинтівки</a:t>
            </a:r>
            <a:r>
              <a:rPr lang="ru-RU" dirty="0" smtClean="0"/>
              <a:t>) </a:t>
            </a:r>
            <a:r>
              <a:rPr lang="ru-RU" dirty="0" err="1" smtClean="0"/>
              <a:t>бойовими</a:t>
            </a:r>
            <a:r>
              <a:rPr lang="ru-RU" dirty="0" smtClean="0"/>
              <a:t> патронами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1333</Words>
  <Application>Microsoft Office PowerPoint</Application>
  <PresentationFormat>Экран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Сучасні підходи в організації  військово – патріотичного виховання у закладах загальної середньої освіти</vt:lpstr>
      <vt:lpstr>         Нормативно-правова база           військово-патріотичного           виховання</vt:lpstr>
      <vt:lpstr>       Нормативно-правова база        військово-патріотичного        виховання </vt:lpstr>
      <vt:lpstr>              Нормативно-правова база               військово-патріотичного              виховання </vt:lpstr>
      <vt:lpstr>Військово-патріотичне виховання</vt:lpstr>
      <vt:lpstr>Військовопатріотичне виховання здійснюється за такими напрямами:</vt:lpstr>
      <vt:lpstr>Головні завдання військово – патріотичного виховання</vt:lpstr>
      <vt:lpstr>Методами військово-патріотичного виховання молоді є:</vt:lpstr>
      <vt:lpstr>Формами військово-шефської роботи є:</vt:lpstr>
      <vt:lpstr>Військово-патріотичне виховання  у процесі навчання  </vt:lpstr>
      <vt:lpstr>Військово-патріотичне виховання  в умовах школи</vt:lpstr>
      <vt:lpstr>Участь колективу школи у військово-патріотичному вихованні учнів </vt:lpstr>
      <vt:lpstr>Участь колективу школи у військово-патріотичному вихованні учнів </vt:lpstr>
      <vt:lpstr>Участь колективу школи у військово-патріотичному вихованні учнів </vt:lpstr>
      <vt:lpstr>Участь колективу школи у військово-патріотичному вихованні учнів </vt:lpstr>
      <vt:lpstr>Участь колективу школи у військово-патріотичному вихованні учнів </vt:lpstr>
      <vt:lpstr>Виховання патріотизму в сім’ї</vt:lpstr>
      <vt:lpstr>Дякуємо за увагу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Администратор</cp:lastModifiedBy>
  <cp:revision>97</cp:revision>
  <dcterms:created xsi:type="dcterms:W3CDTF">2021-03-10T13:26:18Z</dcterms:created>
  <dcterms:modified xsi:type="dcterms:W3CDTF">2021-03-23T10:00:31Z</dcterms:modified>
</cp:coreProperties>
</file>