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8" r:id="rId4"/>
    <p:sldId id="257" r:id="rId5"/>
    <p:sldId id="259" r:id="rId6"/>
    <p:sldId id="260" r:id="rId7"/>
    <p:sldId id="261" r:id="rId8"/>
    <p:sldId id="262"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67" r:id="rId25"/>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8" autoAdjust="0"/>
    <p:restoredTop sz="94660"/>
  </p:normalViewPr>
  <p:slideViewPr>
    <p:cSldViewPr>
      <p:cViewPr varScale="1">
        <p:scale>
          <a:sx n="72" d="100"/>
          <a:sy n="72" d="100"/>
        </p:scale>
        <p:origin x="1332"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id="{863F6BFE-79CB-495C-89B8-B0FF974E8E9F}"/>
              </a:ext>
            </a:extLst>
          </p:cNvPr>
          <p:cNvSpPr>
            <a:spLocks noGrp="1"/>
          </p:cNvSpPr>
          <p:nvPr>
            <p:ph type="dt" sz="half" idx="10"/>
          </p:nvPr>
        </p:nvSpPr>
        <p:spPr/>
        <p:txBody>
          <a:bodyPr/>
          <a:lstStyle>
            <a:lvl1pPr>
              <a:defRPr/>
            </a:lvl1pPr>
          </a:lstStyle>
          <a:p>
            <a:pPr>
              <a:defRPr/>
            </a:pPr>
            <a:fld id="{9432BF10-AE37-4EF1-9149-8C2F2456090B}" type="datetimeFigureOut">
              <a:rPr lang="ru-RU"/>
              <a:pPr>
                <a:defRPr/>
              </a:pPr>
              <a:t>25.03.2021</a:t>
            </a:fld>
            <a:endParaRPr lang="ru-RU"/>
          </a:p>
        </p:txBody>
      </p:sp>
      <p:sp>
        <p:nvSpPr>
          <p:cNvPr id="5" name="Нижний колонтитул 4">
            <a:extLst>
              <a:ext uri="{FF2B5EF4-FFF2-40B4-BE49-F238E27FC236}">
                <a16:creationId xmlns:a16="http://schemas.microsoft.com/office/drawing/2014/main" id="{13BFA8B8-4C64-40C1-8C83-66D1560B93FF}"/>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111E0FC7-EA3D-422D-9DC3-DE81C7BEBF2B}"/>
              </a:ext>
            </a:extLst>
          </p:cNvPr>
          <p:cNvSpPr>
            <a:spLocks noGrp="1"/>
          </p:cNvSpPr>
          <p:nvPr>
            <p:ph type="sldNum" sz="quarter" idx="12"/>
          </p:nvPr>
        </p:nvSpPr>
        <p:spPr/>
        <p:txBody>
          <a:bodyPr/>
          <a:lstStyle>
            <a:lvl1pPr>
              <a:defRPr/>
            </a:lvl1pPr>
          </a:lstStyle>
          <a:p>
            <a:pPr>
              <a:defRPr/>
            </a:pPr>
            <a:fld id="{40B45976-F391-40A1-985C-48C8065191C1}" type="slidenum">
              <a:rPr lang="ru-RU" altLang="ru-RU"/>
              <a:pPr>
                <a:defRPr/>
              </a:pPr>
              <a:t>‹#›</a:t>
            </a:fld>
            <a:endParaRPr lang="ru-RU" altLang="ru-RU"/>
          </a:p>
        </p:txBody>
      </p:sp>
    </p:spTree>
    <p:extLst>
      <p:ext uri="{BB962C8B-B14F-4D97-AF65-F5344CB8AC3E}">
        <p14:creationId xmlns:p14="http://schemas.microsoft.com/office/powerpoint/2010/main" val="3518958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DE2264F-020C-407F-AFC1-128ED57538BF}"/>
              </a:ext>
            </a:extLst>
          </p:cNvPr>
          <p:cNvSpPr>
            <a:spLocks noGrp="1"/>
          </p:cNvSpPr>
          <p:nvPr>
            <p:ph type="dt" sz="half" idx="10"/>
          </p:nvPr>
        </p:nvSpPr>
        <p:spPr/>
        <p:txBody>
          <a:bodyPr/>
          <a:lstStyle>
            <a:lvl1pPr>
              <a:defRPr/>
            </a:lvl1pPr>
          </a:lstStyle>
          <a:p>
            <a:pPr>
              <a:defRPr/>
            </a:pPr>
            <a:fld id="{167E16AF-39A6-4CCE-BAA0-29FE9116021B}" type="datetimeFigureOut">
              <a:rPr lang="ru-RU"/>
              <a:pPr>
                <a:defRPr/>
              </a:pPr>
              <a:t>25.03.2021</a:t>
            </a:fld>
            <a:endParaRPr lang="ru-RU"/>
          </a:p>
        </p:txBody>
      </p:sp>
      <p:sp>
        <p:nvSpPr>
          <p:cNvPr id="5" name="Нижний колонтитул 4">
            <a:extLst>
              <a:ext uri="{FF2B5EF4-FFF2-40B4-BE49-F238E27FC236}">
                <a16:creationId xmlns:a16="http://schemas.microsoft.com/office/drawing/2014/main" id="{7A38A095-7D4C-4BD8-B224-2DCCCE5E2AA7}"/>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2EAC5F55-FEF8-4B47-9FB1-96E5997B0A9C}"/>
              </a:ext>
            </a:extLst>
          </p:cNvPr>
          <p:cNvSpPr>
            <a:spLocks noGrp="1"/>
          </p:cNvSpPr>
          <p:nvPr>
            <p:ph type="sldNum" sz="quarter" idx="12"/>
          </p:nvPr>
        </p:nvSpPr>
        <p:spPr/>
        <p:txBody>
          <a:bodyPr/>
          <a:lstStyle>
            <a:lvl1pPr>
              <a:defRPr/>
            </a:lvl1pPr>
          </a:lstStyle>
          <a:p>
            <a:pPr>
              <a:defRPr/>
            </a:pPr>
            <a:fld id="{369BB049-B4CA-404D-BE7B-8D5C60B07453}" type="slidenum">
              <a:rPr lang="ru-RU" altLang="ru-RU"/>
              <a:pPr>
                <a:defRPr/>
              </a:pPr>
              <a:t>‹#›</a:t>
            </a:fld>
            <a:endParaRPr lang="ru-RU" altLang="ru-RU"/>
          </a:p>
        </p:txBody>
      </p:sp>
    </p:spTree>
    <p:extLst>
      <p:ext uri="{BB962C8B-B14F-4D97-AF65-F5344CB8AC3E}">
        <p14:creationId xmlns:p14="http://schemas.microsoft.com/office/powerpoint/2010/main" val="130322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A3415E1-F9D2-4E75-9353-C821E3B684C8}"/>
              </a:ext>
            </a:extLst>
          </p:cNvPr>
          <p:cNvSpPr>
            <a:spLocks noGrp="1"/>
          </p:cNvSpPr>
          <p:nvPr>
            <p:ph type="dt" sz="half" idx="10"/>
          </p:nvPr>
        </p:nvSpPr>
        <p:spPr/>
        <p:txBody>
          <a:bodyPr/>
          <a:lstStyle>
            <a:lvl1pPr>
              <a:defRPr/>
            </a:lvl1pPr>
          </a:lstStyle>
          <a:p>
            <a:pPr>
              <a:defRPr/>
            </a:pPr>
            <a:fld id="{2E075EAA-9486-4C2E-AE7E-8710A83FCF92}" type="datetimeFigureOut">
              <a:rPr lang="ru-RU"/>
              <a:pPr>
                <a:defRPr/>
              </a:pPr>
              <a:t>25.03.2021</a:t>
            </a:fld>
            <a:endParaRPr lang="ru-RU"/>
          </a:p>
        </p:txBody>
      </p:sp>
      <p:sp>
        <p:nvSpPr>
          <p:cNvPr id="5" name="Нижний колонтитул 4">
            <a:extLst>
              <a:ext uri="{FF2B5EF4-FFF2-40B4-BE49-F238E27FC236}">
                <a16:creationId xmlns:a16="http://schemas.microsoft.com/office/drawing/2014/main" id="{1060BA90-BEE8-4F35-A79C-B9891446BD9A}"/>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83B1219C-7092-4E3B-9FFB-9A9770599005}"/>
              </a:ext>
            </a:extLst>
          </p:cNvPr>
          <p:cNvSpPr>
            <a:spLocks noGrp="1"/>
          </p:cNvSpPr>
          <p:nvPr>
            <p:ph type="sldNum" sz="quarter" idx="12"/>
          </p:nvPr>
        </p:nvSpPr>
        <p:spPr/>
        <p:txBody>
          <a:bodyPr/>
          <a:lstStyle>
            <a:lvl1pPr>
              <a:defRPr/>
            </a:lvl1pPr>
          </a:lstStyle>
          <a:p>
            <a:pPr>
              <a:defRPr/>
            </a:pPr>
            <a:fld id="{5EFF06B7-FCE6-44CB-879B-5301FEAD4108}" type="slidenum">
              <a:rPr lang="ru-RU" altLang="ru-RU"/>
              <a:pPr>
                <a:defRPr/>
              </a:pPr>
              <a:t>‹#›</a:t>
            </a:fld>
            <a:endParaRPr lang="ru-RU" altLang="ru-RU"/>
          </a:p>
        </p:txBody>
      </p:sp>
    </p:spTree>
    <p:extLst>
      <p:ext uri="{BB962C8B-B14F-4D97-AF65-F5344CB8AC3E}">
        <p14:creationId xmlns:p14="http://schemas.microsoft.com/office/powerpoint/2010/main" val="4046817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599234B-12F5-4A2E-9A9D-BC20130EDA61}"/>
              </a:ext>
            </a:extLst>
          </p:cNvPr>
          <p:cNvSpPr>
            <a:spLocks noGrp="1"/>
          </p:cNvSpPr>
          <p:nvPr>
            <p:ph type="dt" sz="half" idx="10"/>
          </p:nvPr>
        </p:nvSpPr>
        <p:spPr/>
        <p:txBody>
          <a:bodyPr/>
          <a:lstStyle>
            <a:lvl1pPr>
              <a:defRPr/>
            </a:lvl1pPr>
          </a:lstStyle>
          <a:p>
            <a:pPr>
              <a:defRPr/>
            </a:pPr>
            <a:fld id="{411D74D1-9BD1-4CBF-B700-134DFBB47EF5}" type="datetimeFigureOut">
              <a:rPr lang="ru-RU"/>
              <a:pPr>
                <a:defRPr/>
              </a:pPr>
              <a:t>25.03.2021</a:t>
            </a:fld>
            <a:endParaRPr lang="ru-RU"/>
          </a:p>
        </p:txBody>
      </p:sp>
      <p:sp>
        <p:nvSpPr>
          <p:cNvPr id="5" name="Нижний колонтитул 4">
            <a:extLst>
              <a:ext uri="{FF2B5EF4-FFF2-40B4-BE49-F238E27FC236}">
                <a16:creationId xmlns:a16="http://schemas.microsoft.com/office/drawing/2014/main" id="{FF634E4F-84A9-47F7-9AFE-C7BFA078C363}"/>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3E22A88D-1603-4912-B48A-3FE80A4F9B7A}"/>
              </a:ext>
            </a:extLst>
          </p:cNvPr>
          <p:cNvSpPr>
            <a:spLocks noGrp="1"/>
          </p:cNvSpPr>
          <p:nvPr>
            <p:ph type="sldNum" sz="quarter" idx="12"/>
          </p:nvPr>
        </p:nvSpPr>
        <p:spPr/>
        <p:txBody>
          <a:bodyPr/>
          <a:lstStyle>
            <a:lvl1pPr>
              <a:defRPr/>
            </a:lvl1pPr>
          </a:lstStyle>
          <a:p>
            <a:pPr>
              <a:defRPr/>
            </a:pPr>
            <a:fld id="{D34DB17C-B780-47C2-9D3C-32B3112FA543}" type="slidenum">
              <a:rPr lang="ru-RU" altLang="ru-RU"/>
              <a:pPr>
                <a:defRPr/>
              </a:pPr>
              <a:t>‹#›</a:t>
            </a:fld>
            <a:endParaRPr lang="ru-RU" altLang="ru-RU"/>
          </a:p>
        </p:txBody>
      </p:sp>
    </p:spTree>
    <p:extLst>
      <p:ext uri="{BB962C8B-B14F-4D97-AF65-F5344CB8AC3E}">
        <p14:creationId xmlns:p14="http://schemas.microsoft.com/office/powerpoint/2010/main" val="883407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DA1FCCD-DC1A-45E9-8DA9-39A009ED8E33}"/>
              </a:ext>
            </a:extLst>
          </p:cNvPr>
          <p:cNvSpPr>
            <a:spLocks noGrp="1"/>
          </p:cNvSpPr>
          <p:nvPr>
            <p:ph type="dt" sz="half" idx="10"/>
          </p:nvPr>
        </p:nvSpPr>
        <p:spPr/>
        <p:txBody>
          <a:bodyPr/>
          <a:lstStyle>
            <a:lvl1pPr>
              <a:defRPr/>
            </a:lvl1pPr>
          </a:lstStyle>
          <a:p>
            <a:pPr>
              <a:defRPr/>
            </a:pPr>
            <a:fld id="{432B4294-8892-44FC-AFE2-36E3098BE3FD}" type="datetimeFigureOut">
              <a:rPr lang="ru-RU"/>
              <a:pPr>
                <a:defRPr/>
              </a:pPr>
              <a:t>25.03.2021</a:t>
            </a:fld>
            <a:endParaRPr lang="ru-RU"/>
          </a:p>
        </p:txBody>
      </p:sp>
      <p:sp>
        <p:nvSpPr>
          <p:cNvPr id="5" name="Нижний колонтитул 4">
            <a:extLst>
              <a:ext uri="{FF2B5EF4-FFF2-40B4-BE49-F238E27FC236}">
                <a16:creationId xmlns:a16="http://schemas.microsoft.com/office/drawing/2014/main" id="{F5999106-2C8B-4CD7-AE42-8211C5B84C2E}"/>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53459710-DDAC-4801-9BE7-25D09A19FF98}"/>
              </a:ext>
            </a:extLst>
          </p:cNvPr>
          <p:cNvSpPr>
            <a:spLocks noGrp="1"/>
          </p:cNvSpPr>
          <p:nvPr>
            <p:ph type="sldNum" sz="quarter" idx="12"/>
          </p:nvPr>
        </p:nvSpPr>
        <p:spPr/>
        <p:txBody>
          <a:bodyPr/>
          <a:lstStyle>
            <a:lvl1pPr>
              <a:defRPr/>
            </a:lvl1pPr>
          </a:lstStyle>
          <a:p>
            <a:pPr>
              <a:defRPr/>
            </a:pPr>
            <a:fld id="{0644DB68-606C-40CF-931B-EEABB49841AB}" type="slidenum">
              <a:rPr lang="ru-RU" altLang="ru-RU"/>
              <a:pPr>
                <a:defRPr/>
              </a:pPr>
              <a:t>‹#›</a:t>
            </a:fld>
            <a:endParaRPr lang="ru-RU" altLang="ru-RU"/>
          </a:p>
        </p:txBody>
      </p:sp>
    </p:spTree>
    <p:extLst>
      <p:ext uri="{BB962C8B-B14F-4D97-AF65-F5344CB8AC3E}">
        <p14:creationId xmlns:p14="http://schemas.microsoft.com/office/powerpoint/2010/main" val="876458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id="{670250F2-D6C6-43E3-B887-250242AA4E46}"/>
              </a:ext>
            </a:extLst>
          </p:cNvPr>
          <p:cNvSpPr>
            <a:spLocks noGrp="1"/>
          </p:cNvSpPr>
          <p:nvPr>
            <p:ph type="dt" sz="half" idx="10"/>
          </p:nvPr>
        </p:nvSpPr>
        <p:spPr/>
        <p:txBody>
          <a:bodyPr/>
          <a:lstStyle>
            <a:lvl1pPr>
              <a:defRPr/>
            </a:lvl1pPr>
          </a:lstStyle>
          <a:p>
            <a:pPr>
              <a:defRPr/>
            </a:pPr>
            <a:fld id="{3F3D9FAF-41DD-4956-A865-C318B458F82B}" type="datetimeFigureOut">
              <a:rPr lang="ru-RU"/>
              <a:pPr>
                <a:defRPr/>
              </a:pPr>
              <a:t>25.03.2021</a:t>
            </a:fld>
            <a:endParaRPr lang="ru-RU"/>
          </a:p>
        </p:txBody>
      </p:sp>
      <p:sp>
        <p:nvSpPr>
          <p:cNvPr id="6" name="Нижний колонтитул 4">
            <a:extLst>
              <a:ext uri="{FF2B5EF4-FFF2-40B4-BE49-F238E27FC236}">
                <a16:creationId xmlns:a16="http://schemas.microsoft.com/office/drawing/2014/main" id="{73D2E7B2-CAC9-43AF-B3C3-85D5819FF779}"/>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B9A47DE9-E496-4E02-AAFF-41763DF8C9D9}"/>
              </a:ext>
            </a:extLst>
          </p:cNvPr>
          <p:cNvSpPr>
            <a:spLocks noGrp="1"/>
          </p:cNvSpPr>
          <p:nvPr>
            <p:ph type="sldNum" sz="quarter" idx="12"/>
          </p:nvPr>
        </p:nvSpPr>
        <p:spPr/>
        <p:txBody>
          <a:bodyPr/>
          <a:lstStyle>
            <a:lvl1pPr>
              <a:defRPr/>
            </a:lvl1pPr>
          </a:lstStyle>
          <a:p>
            <a:pPr>
              <a:defRPr/>
            </a:pPr>
            <a:fld id="{AC7E2617-82D4-4825-97FE-CA586A1E2308}" type="slidenum">
              <a:rPr lang="ru-RU" altLang="ru-RU"/>
              <a:pPr>
                <a:defRPr/>
              </a:pPr>
              <a:t>‹#›</a:t>
            </a:fld>
            <a:endParaRPr lang="ru-RU" altLang="ru-RU"/>
          </a:p>
        </p:txBody>
      </p:sp>
    </p:spTree>
    <p:extLst>
      <p:ext uri="{BB962C8B-B14F-4D97-AF65-F5344CB8AC3E}">
        <p14:creationId xmlns:p14="http://schemas.microsoft.com/office/powerpoint/2010/main" val="59632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a16="http://schemas.microsoft.com/office/drawing/2014/main" id="{D0653488-5435-46BA-9725-C9CB3073F3B5}"/>
              </a:ext>
            </a:extLst>
          </p:cNvPr>
          <p:cNvSpPr>
            <a:spLocks noGrp="1"/>
          </p:cNvSpPr>
          <p:nvPr>
            <p:ph type="dt" sz="half" idx="10"/>
          </p:nvPr>
        </p:nvSpPr>
        <p:spPr/>
        <p:txBody>
          <a:bodyPr/>
          <a:lstStyle>
            <a:lvl1pPr>
              <a:defRPr/>
            </a:lvl1pPr>
          </a:lstStyle>
          <a:p>
            <a:pPr>
              <a:defRPr/>
            </a:pPr>
            <a:fld id="{436AC74E-DF35-43FA-A78C-51B5C4AE5E9F}" type="datetimeFigureOut">
              <a:rPr lang="ru-RU"/>
              <a:pPr>
                <a:defRPr/>
              </a:pPr>
              <a:t>25.03.2021</a:t>
            </a:fld>
            <a:endParaRPr lang="ru-RU"/>
          </a:p>
        </p:txBody>
      </p:sp>
      <p:sp>
        <p:nvSpPr>
          <p:cNvPr id="8" name="Нижний колонтитул 4">
            <a:extLst>
              <a:ext uri="{FF2B5EF4-FFF2-40B4-BE49-F238E27FC236}">
                <a16:creationId xmlns:a16="http://schemas.microsoft.com/office/drawing/2014/main" id="{61137C88-46E2-43DF-84E0-677730D7AEB6}"/>
              </a:ext>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16:creationId xmlns:a16="http://schemas.microsoft.com/office/drawing/2014/main" id="{57F5EE6E-DCB2-4CAA-9D3C-7608912068CA}"/>
              </a:ext>
            </a:extLst>
          </p:cNvPr>
          <p:cNvSpPr>
            <a:spLocks noGrp="1"/>
          </p:cNvSpPr>
          <p:nvPr>
            <p:ph type="sldNum" sz="quarter" idx="12"/>
          </p:nvPr>
        </p:nvSpPr>
        <p:spPr/>
        <p:txBody>
          <a:bodyPr/>
          <a:lstStyle>
            <a:lvl1pPr>
              <a:defRPr/>
            </a:lvl1pPr>
          </a:lstStyle>
          <a:p>
            <a:pPr>
              <a:defRPr/>
            </a:pPr>
            <a:fld id="{00FB30F1-35E7-402A-9716-29FAAC241649}" type="slidenum">
              <a:rPr lang="ru-RU" altLang="ru-RU"/>
              <a:pPr>
                <a:defRPr/>
              </a:pPr>
              <a:t>‹#›</a:t>
            </a:fld>
            <a:endParaRPr lang="ru-RU" altLang="ru-RU"/>
          </a:p>
        </p:txBody>
      </p:sp>
    </p:spTree>
    <p:extLst>
      <p:ext uri="{BB962C8B-B14F-4D97-AF65-F5344CB8AC3E}">
        <p14:creationId xmlns:p14="http://schemas.microsoft.com/office/powerpoint/2010/main" val="1651733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a16="http://schemas.microsoft.com/office/drawing/2014/main" id="{CF297622-5E68-4669-A0D2-7077B627A36B}"/>
              </a:ext>
            </a:extLst>
          </p:cNvPr>
          <p:cNvSpPr>
            <a:spLocks noGrp="1"/>
          </p:cNvSpPr>
          <p:nvPr>
            <p:ph type="dt" sz="half" idx="10"/>
          </p:nvPr>
        </p:nvSpPr>
        <p:spPr/>
        <p:txBody>
          <a:bodyPr/>
          <a:lstStyle>
            <a:lvl1pPr>
              <a:defRPr/>
            </a:lvl1pPr>
          </a:lstStyle>
          <a:p>
            <a:pPr>
              <a:defRPr/>
            </a:pPr>
            <a:fld id="{CB9611C6-6269-4496-813E-BCF815A1F2E5}" type="datetimeFigureOut">
              <a:rPr lang="ru-RU"/>
              <a:pPr>
                <a:defRPr/>
              </a:pPr>
              <a:t>25.03.2021</a:t>
            </a:fld>
            <a:endParaRPr lang="ru-RU"/>
          </a:p>
        </p:txBody>
      </p:sp>
      <p:sp>
        <p:nvSpPr>
          <p:cNvPr id="4" name="Нижний колонтитул 4">
            <a:extLst>
              <a:ext uri="{FF2B5EF4-FFF2-40B4-BE49-F238E27FC236}">
                <a16:creationId xmlns:a16="http://schemas.microsoft.com/office/drawing/2014/main" id="{941059E3-5061-41C5-BB18-8F2612EFEAAE}"/>
              </a:ext>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16:creationId xmlns:a16="http://schemas.microsoft.com/office/drawing/2014/main" id="{9AAE69C6-1880-4734-BDC2-B1817B511492}"/>
              </a:ext>
            </a:extLst>
          </p:cNvPr>
          <p:cNvSpPr>
            <a:spLocks noGrp="1"/>
          </p:cNvSpPr>
          <p:nvPr>
            <p:ph type="sldNum" sz="quarter" idx="12"/>
          </p:nvPr>
        </p:nvSpPr>
        <p:spPr/>
        <p:txBody>
          <a:bodyPr/>
          <a:lstStyle>
            <a:lvl1pPr>
              <a:defRPr/>
            </a:lvl1pPr>
          </a:lstStyle>
          <a:p>
            <a:pPr>
              <a:defRPr/>
            </a:pPr>
            <a:fld id="{74E3678E-FE1C-46A4-85CE-3D6AA9E30D76}" type="slidenum">
              <a:rPr lang="ru-RU" altLang="ru-RU"/>
              <a:pPr>
                <a:defRPr/>
              </a:pPr>
              <a:t>‹#›</a:t>
            </a:fld>
            <a:endParaRPr lang="ru-RU" altLang="ru-RU"/>
          </a:p>
        </p:txBody>
      </p:sp>
    </p:spTree>
    <p:extLst>
      <p:ext uri="{BB962C8B-B14F-4D97-AF65-F5344CB8AC3E}">
        <p14:creationId xmlns:p14="http://schemas.microsoft.com/office/powerpoint/2010/main" val="63422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A9623408-3F15-4651-92B8-D593CF77A567}"/>
              </a:ext>
            </a:extLst>
          </p:cNvPr>
          <p:cNvSpPr>
            <a:spLocks noGrp="1"/>
          </p:cNvSpPr>
          <p:nvPr>
            <p:ph type="dt" sz="half" idx="10"/>
          </p:nvPr>
        </p:nvSpPr>
        <p:spPr/>
        <p:txBody>
          <a:bodyPr/>
          <a:lstStyle>
            <a:lvl1pPr>
              <a:defRPr/>
            </a:lvl1pPr>
          </a:lstStyle>
          <a:p>
            <a:pPr>
              <a:defRPr/>
            </a:pPr>
            <a:fld id="{B3D14585-A1B3-4865-BD04-65344FA43F3B}" type="datetimeFigureOut">
              <a:rPr lang="ru-RU"/>
              <a:pPr>
                <a:defRPr/>
              </a:pPr>
              <a:t>25.03.2021</a:t>
            </a:fld>
            <a:endParaRPr lang="ru-RU"/>
          </a:p>
        </p:txBody>
      </p:sp>
      <p:sp>
        <p:nvSpPr>
          <p:cNvPr id="3" name="Нижний колонтитул 4">
            <a:extLst>
              <a:ext uri="{FF2B5EF4-FFF2-40B4-BE49-F238E27FC236}">
                <a16:creationId xmlns:a16="http://schemas.microsoft.com/office/drawing/2014/main" id="{0D2D7913-9BCF-469E-A5A2-A659EDF05CBF}"/>
              </a:ext>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16:creationId xmlns:a16="http://schemas.microsoft.com/office/drawing/2014/main" id="{5547F2CF-6169-4460-B313-FFC38FCD5FBC}"/>
              </a:ext>
            </a:extLst>
          </p:cNvPr>
          <p:cNvSpPr>
            <a:spLocks noGrp="1"/>
          </p:cNvSpPr>
          <p:nvPr>
            <p:ph type="sldNum" sz="quarter" idx="12"/>
          </p:nvPr>
        </p:nvSpPr>
        <p:spPr/>
        <p:txBody>
          <a:bodyPr/>
          <a:lstStyle>
            <a:lvl1pPr>
              <a:defRPr/>
            </a:lvl1pPr>
          </a:lstStyle>
          <a:p>
            <a:pPr>
              <a:defRPr/>
            </a:pPr>
            <a:fld id="{B2932BB5-B6D9-444F-9968-59847EA95C3D}" type="slidenum">
              <a:rPr lang="ru-RU" altLang="ru-RU"/>
              <a:pPr>
                <a:defRPr/>
              </a:pPr>
              <a:t>‹#›</a:t>
            </a:fld>
            <a:endParaRPr lang="ru-RU" altLang="ru-RU"/>
          </a:p>
        </p:txBody>
      </p:sp>
    </p:spTree>
    <p:extLst>
      <p:ext uri="{BB962C8B-B14F-4D97-AF65-F5344CB8AC3E}">
        <p14:creationId xmlns:p14="http://schemas.microsoft.com/office/powerpoint/2010/main" val="219740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5C12F48D-E72F-4341-BBEF-80CAB119337E}"/>
              </a:ext>
            </a:extLst>
          </p:cNvPr>
          <p:cNvSpPr>
            <a:spLocks noGrp="1"/>
          </p:cNvSpPr>
          <p:nvPr>
            <p:ph type="dt" sz="half" idx="10"/>
          </p:nvPr>
        </p:nvSpPr>
        <p:spPr/>
        <p:txBody>
          <a:bodyPr/>
          <a:lstStyle>
            <a:lvl1pPr>
              <a:defRPr/>
            </a:lvl1pPr>
          </a:lstStyle>
          <a:p>
            <a:pPr>
              <a:defRPr/>
            </a:pPr>
            <a:fld id="{372EFA14-6AE2-4F6F-9CC4-D8461990443B}" type="datetimeFigureOut">
              <a:rPr lang="ru-RU"/>
              <a:pPr>
                <a:defRPr/>
              </a:pPr>
              <a:t>25.03.2021</a:t>
            </a:fld>
            <a:endParaRPr lang="ru-RU"/>
          </a:p>
        </p:txBody>
      </p:sp>
      <p:sp>
        <p:nvSpPr>
          <p:cNvPr id="6" name="Нижний колонтитул 4">
            <a:extLst>
              <a:ext uri="{FF2B5EF4-FFF2-40B4-BE49-F238E27FC236}">
                <a16:creationId xmlns:a16="http://schemas.microsoft.com/office/drawing/2014/main" id="{4611D85F-D777-42F4-BC3D-EF3949D17368}"/>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196FBF7B-5356-413D-8FB8-DA3D08E627A2}"/>
              </a:ext>
            </a:extLst>
          </p:cNvPr>
          <p:cNvSpPr>
            <a:spLocks noGrp="1"/>
          </p:cNvSpPr>
          <p:nvPr>
            <p:ph type="sldNum" sz="quarter" idx="12"/>
          </p:nvPr>
        </p:nvSpPr>
        <p:spPr/>
        <p:txBody>
          <a:bodyPr/>
          <a:lstStyle>
            <a:lvl1pPr>
              <a:defRPr/>
            </a:lvl1pPr>
          </a:lstStyle>
          <a:p>
            <a:pPr>
              <a:defRPr/>
            </a:pPr>
            <a:fld id="{AA174E70-3194-4611-AA10-D0DBBB9253B7}" type="slidenum">
              <a:rPr lang="ru-RU" altLang="ru-RU"/>
              <a:pPr>
                <a:defRPr/>
              </a:pPr>
              <a:t>‹#›</a:t>
            </a:fld>
            <a:endParaRPr lang="ru-RU" altLang="ru-RU"/>
          </a:p>
        </p:txBody>
      </p:sp>
    </p:spTree>
    <p:extLst>
      <p:ext uri="{BB962C8B-B14F-4D97-AF65-F5344CB8AC3E}">
        <p14:creationId xmlns:p14="http://schemas.microsoft.com/office/powerpoint/2010/main" val="992581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26EBA139-82DB-4AA2-9BE0-A3F6F1EF8B11}"/>
              </a:ext>
            </a:extLst>
          </p:cNvPr>
          <p:cNvSpPr>
            <a:spLocks noGrp="1"/>
          </p:cNvSpPr>
          <p:nvPr>
            <p:ph type="dt" sz="half" idx="10"/>
          </p:nvPr>
        </p:nvSpPr>
        <p:spPr/>
        <p:txBody>
          <a:bodyPr/>
          <a:lstStyle>
            <a:lvl1pPr>
              <a:defRPr/>
            </a:lvl1pPr>
          </a:lstStyle>
          <a:p>
            <a:pPr>
              <a:defRPr/>
            </a:pPr>
            <a:fld id="{20006EC9-F560-4F32-8F79-666AFF111E3A}" type="datetimeFigureOut">
              <a:rPr lang="ru-RU"/>
              <a:pPr>
                <a:defRPr/>
              </a:pPr>
              <a:t>25.03.2021</a:t>
            </a:fld>
            <a:endParaRPr lang="ru-RU"/>
          </a:p>
        </p:txBody>
      </p:sp>
      <p:sp>
        <p:nvSpPr>
          <p:cNvPr id="6" name="Нижний колонтитул 4">
            <a:extLst>
              <a:ext uri="{FF2B5EF4-FFF2-40B4-BE49-F238E27FC236}">
                <a16:creationId xmlns:a16="http://schemas.microsoft.com/office/drawing/2014/main" id="{B4A807F6-35ED-4276-9F61-77894D6A25B2}"/>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C9DA0DBC-8A5D-4B63-8D0D-BC3EFA3FA375}"/>
              </a:ext>
            </a:extLst>
          </p:cNvPr>
          <p:cNvSpPr>
            <a:spLocks noGrp="1"/>
          </p:cNvSpPr>
          <p:nvPr>
            <p:ph type="sldNum" sz="quarter" idx="12"/>
          </p:nvPr>
        </p:nvSpPr>
        <p:spPr/>
        <p:txBody>
          <a:bodyPr/>
          <a:lstStyle>
            <a:lvl1pPr>
              <a:defRPr/>
            </a:lvl1pPr>
          </a:lstStyle>
          <a:p>
            <a:pPr>
              <a:defRPr/>
            </a:pPr>
            <a:fld id="{7990EAA0-7F88-469D-A8CA-C591E2EDA0AC}" type="slidenum">
              <a:rPr lang="ru-RU" altLang="ru-RU"/>
              <a:pPr>
                <a:defRPr/>
              </a:pPr>
              <a:t>‹#›</a:t>
            </a:fld>
            <a:endParaRPr lang="ru-RU" altLang="ru-RU"/>
          </a:p>
        </p:txBody>
      </p:sp>
    </p:spTree>
    <p:extLst>
      <p:ext uri="{BB962C8B-B14F-4D97-AF65-F5344CB8AC3E}">
        <p14:creationId xmlns:p14="http://schemas.microsoft.com/office/powerpoint/2010/main" val="2904401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a:extLst>
              <a:ext uri="{FF2B5EF4-FFF2-40B4-BE49-F238E27FC236}">
                <a16:creationId xmlns:a16="http://schemas.microsoft.com/office/drawing/2014/main" id="{8FCC288D-9A0A-4109-ADA0-830AC6C1914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a:extLst>
              <a:ext uri="{FF2B5EF4-FFF2-40B4-BE49-F238E27FC236}">
                <a16:creationId xmlns:a16="http://schemas.microsoft.com/office/drawing/2014/main" id="{D94B8697-9FB3-43A3-9C5A-4B15E97DF38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a:extLst>
              <a:ext uri="{FF2B5EF4-FFF2-40B4-BE49-F238E27FC236}">
                <a16:creationId xmlns:a16="http://schemas.microsoft.com/office/drawing/2014/main" id="{EDB72C40-25B1-4D01-8373-65008A54FDF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F5F231F-CF6D-4822-9FB0-AB10623EA2C0}" type="datetimeFigureOut">
              <a:rPr lang="ru-RU"/>
              <a:pPr>
                <a:defRPr/>
              </a:pPr>
              <a:t>25.03.2021</a:t>
            </a:fld>
            <a:endParaRPr lang="ru-RU"/>
          </a:p>
        </p:txBody>
      </p:sp>
      <p:sp>
        <p:nvSpPr>
          <p:cNvPr id="5" name="Нижний колонтитул 4">
            <a:extLst>
              <a:ext uri="{FF2B5EF4-FFF2-40B4-BE49-F238E27FC236}">
                <a16:creationId xmlns:a16="http://schemas.microsoft.com/office/drawing/2014/main" id="{3C4229CC-714F-4BF0-8DD4-E617E5610F4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a:extLst>
              <a:ext uri="{FF2B5EF4-FFF2-40B4-BE49-F238E27FC236}">
                <a16:creationId xmlns:a16="http://schemas.microsoft.com/office/drawing/2014/main" id="{1B263462-D935-4C06-9051-F59CDEB971E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410718D5-C533-443E-97AA-01F7C9FD8AD8}"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zakon.rada.gov.ua/laws/show/995_g71" TargetMode="External"/><Relationship Id="rId2" Type="http://schemas.openxmlformats.org/officeDocument/2006/relationships/hyperlink" Target="http://zakon.rada.gov.ua/laws/show/254%D0%BA/96-%D0%B2%D1%80" TargetMode="External"/><Relationship Id="rId1" Type="http://schemas.openxmlformats.org/officeDocument/2006/relationships/slideLayout" Target="../slideLayouts/slideLayout2.xml"/><Relationship Id="rId6" Type="http://schemas.openxmlformats.org/officeDocument/2006/relationships/hyperlink" Target="http://zakon.rada.gov.ua/laws/show/2628-14" TargetMode="External"/><Relationship Id="rId5" Type="http://schemas.openxmlformats.org/officeDocument/2006/relationships/hyperlink" Target="http://zakon.rada.gov.ua/laws/show/651-14" TargetMode="External"/><Relationship Id="rId4" Type="http://schemas.openxmlformats.org/officeDocument/2006/relationships/hyperlink" Target="http://zakon.rada.gov.ua/laws/show/1060-12"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a:extLst>
              <a:ext uri="{FF2B5EF4-FFF2-40B4-BE49-F238E27FC236}">
                <a16:creationId xmlns:a16="http://schemas.microsoft.com/office/drawing/2014/main" id="{C9370393-7AB7-4E60-BF1C-050EC8B3B38F}"/>
              </a:ext>
            </a:extLst>
          </p:cNvPr>
          <p:cNvSpPr>
            <a:spLocks noGrp="1"/>
          </p:cNvSpPr>
          <p:nvPr>
            <p:ph type="ctrTitle"/>
          </p:nvPr>
        </p:nvSpPr>
        <p:spPr>
          <a:xfrm>
            <a:off x="685800" y="188913"/>
            <a:ext cx="7772400" cy="1368425"/>
          </a:xfrm>
        </p:spPr>
        <p:txBody>
          <a:bodyPr/>
          <a:lstStyle/>
          <a:p>
            <a:pPr eaLnBrk="1" hangingPunct="1">
              <a:defRPr/>
            </a:pPr>
            <a:br>
              <a:rPr lang="ru-RU" sz="3200" b="1" i="1" dirty="0">
                <a:solidFill>
                  <a:schemeClr val="tx2">
                    <a:lumMod val="75000"/>
                  </a:schemeClr>
                </a:solidFill>
                <a:latin typeface="Book Antiqua" panose="02040602050305030304" pitchFamily="18" charset="0"/>
                <a:cs typeface="Arabic Typesetting" pitchFamily="66" charset="-78"/>
              </a:rPr>
            </a:br>
            <a:r>
              <a:rPr lang="ru-RU" sz="3200" b="1" i="1" dirty="0" err="1">
                <a:solidFill>
                  <a:schemeClr val="tx2">
                    <a:lumMod val="75000"/>
                  </a:schemeClr>
                </a:solidFill>
                <a:latin typeface="Book Antiqua" panose="02040602050305030304" pitchFamily="18" charset="0"/>
                <a:cs typeface="Arabic Typesetting" pitchFamily="66" charset="-78"/>
              </a:rPr>
              <a:t>Особливост</a:t>
            </a:r>
            <a:r>
              <a:rPr lang="uk-UA" sz="3200" b="1" i="1" dirty="0">
                <a:solidFill>
                  <a:schemeClr val="tx2">
                    <a:lumMod val="75000"/>
                  </a:schemeClr>
                </a:solidFill>
                <a:latin typeface="Book Antiqua" panose="02040602050305030304" pitchFamily="18" charset="0"/>
                <a:cs typeface="Arabic Typesetting" pitchFamily="66" charset="-78"/>
              </a:rPr>
              <a:t>і роботи практичного психолога в </a:t>
            </a:r>
            <a:br>
              <a:rPr lang="uk-UA" sz="3200" b="1" i="1" dirty="0">
                <a:solidFill>
                  <a:schemeClr val="tx2">
                    <a:lumMod val="75000"/>
                  </a:schemeClr>
                </a:solidFill>
                <a:latin typeface="Book Antiqua" panose="02040602050305030304" pitchFamily="18" charset="0"/>
                <a:cs typeface="Arabic Typesetting" pitchFamily="66" charset="-78"/>
              </a:rPr>
            </a:br>
            <a:r>
              <a:rPr lang="uk-UA" sz="3200" b="1" i="1" dirty="0">
                <a:solidFill>
                  <a:schemeClr val="tx2">
                    <a:lumMod val="75000"/>
                  </a:schemeClr>
                </a:solidFill>
                <a:latin typeface="Book Antiqua" panose="02040602050305030304" pitchFamily="18" charset="0"/>
                <a:cs typeface="Arabic Typesetting" pitchFamily="66" charset="-78"/>
              </a:rPr>
              <a:t>“</a:t>
            </a:r>
            <a:r>
              <a:rPr lang="uk-UA" sz="3200" b="1" i="1" dirty="0" err="1">
                <a:solidFill>
                  <a:schemeClr val="tx2">
                    <a:lumMod val="75000"/>
                  </a:schemeClr>
                </a:solidFill>
                <a:latin typeface="Book Antiqua" panose="02040602050305030304" pitchFamily="18" charset="0"/>
                <a:cs typeface="Arabic Typesetting" pitchFamily="66" charset="-78"/>
              </a:rPr>
              <a:t>Інклюзивно</a:t>
            </a:r>
            <a:r>
              <a:rPr lang="uk-UA" sz="3200" b="1" i="1" dirty="0">
                <a:solidFill>
                  <a:schemeClr val="tx2">
                    <a:lumMod val="75000"/>
                  </a:schemeClr>
                </a:solidFill>
                <a:latin typeface="Book Antiqua" panose="02040602050305030304" pitchFamily="18" charset="0"/>
                <a:cs typeface="Arabic Typesetting" pitchFamily="66" charset="-78"/>
              </a:rPr>
              <a:t>-ресурсному центрі”</a:t>
            </a:r>
            <a:endParaRPr lang="ru-RU" sz="3200" b="1" i="1" dirty="0">
              <a:solidFill>
                <a:schemeClr val="tx2">
                  <a:lumMod val="75000"/>
                </a:schemeClr>
              </a:solidFill>
              <a:latin typeface="Book Antiqua" panose="02040602050305030304" pitchFamily="18" charset="0"/>
              <a:cs typeface="Arabic Typesetting" pitchFamily="66" charset="-78"/>
            </a:endParaRPr>
          </a:p>
        </p:txBody>
      </p:sp>
      <p:sp>
        <p:nvSpPr>
          <p:cNvPr id="3" name="Подзаголовок 2">
            <a:extLst>
              <a:ext uri="{FF2B5EF4-FFF2-40B4-BE49-F238E27FC236}">
                <a16:creationId xmlns:a16="http://schemas.microsoft.com/office/drawing/2014/main" id="{D7F78030-7BA9-447A-A56E-1339C60711E7}"/>
              </a:ext>
            </a:extLst>
          </p:cNvPr>
          <p:cNvSpPr>
            <a:spLocks noGrp="1"/>
          </p:cNvSpPr>
          <p:nvPr>
            <p:ph type="subTitle" idx="1"/>
          </p:nvPr>
        </p:nvSpPr>
        <p:spPr>
          <a:xfrm>
            <a:off x="4716463" y="4292600"/>
            <a:ext cx="4140200" cy="2420938"/>
          </a:xfrm>
        </p:spPr>
        <p:txBody>
          <a:bodyPr rtlCol="0">
            <a:normAutofit/>
          </a:bodyPr>
          <a:lstStyle/>
          <a:p>
            <a:pPr eaLnBrk="1" fontAlgn="auto" hangingPunct="1">
              <a:spcAft>
                <a:spcPts val="0"/>
              </a:spcAft>
              <a:defRPr/>
            </a:pPr>
            <a:r>
              <a:rPr lang="uk-UA" sz="2200" b="1" dirty="0">
                <a:solidFill>
                  <a:srgbClr val="002060"/>
                </a:solidFill>
                <a:latin typeface="Times New Roman" panose="02020603050405020304" pitchFamily="18" charset="0"/>
                <a:cs typeface="Times New Roman" panose="02020603050405020304" pitchFamily="18" charset="0"/>
              </a:rPr>
              <a:t>Підготувала </a:t>
            </a:r>
          </a:p>
          <a:p>
            <a:pPr eaLnBrk="1" fontAlgn="auto" hangingPunct="1">
              <a:spcAft>
                <a:spcPts val="0"/>
              </a:spcAft>
              <a:defRPr/>
            </a:pPr>
            <a:r>
              <a:rPr lang="uk-UA" sz="2200" b="1" dirty="0">
                <a:solidFill>
                  <a:srgbClr val="002060"/>
                </a:solidFill>
                <a:latin typeface="Times New Roman" panose="02020603050405020304" pitchFamily="18" charset="0"/>
                <a:cs typeface="Times New Roman" panose="02020603050405020304" pitchFamily="18" charset="0"/>
              </a:rPr>
              <a:t>Практичний психолог </a:t>
            </a:r>
          </a:p>
          <a:p>
            <a:pPr eaLnBrk="1" fontAlgn="auto" hangingPunct="1">
              <a:spcAft>
                <a:spcPts val="0"/>
              </a:spcAft>
              <a:defRPr/>
            </a:pPr>
            <a:r>
              <a:rPr lang="uk-UA" sz="2200" b="1" dirty="0">
                <a:solidFill>
                  <a:srgbClr val="002060"/>
                </a:solidFill>
                <a:latin typeface="Times New Roman" panose="02020603050405020304" pitchFamily="18" charset="0"/>
                <a:cs typeface="Times New Roman" panose="02020603050405020304" pitchFamily="18" charset="0"/>
              </a:rPr>
              <a:t>КУ «Зарічненський ІРЦ»</a:t>
            </a:r>
          </a:p>
          <a:p>
            <a:pPr eaLnBrk="1" fontAlgn="auto" hangingPunct="1">
              <a:spcAft>
                <a:spcPts val="0"/>
              </a:spcAft>
              <a:defRPr/>
            </a:pPr>
            <a:r>
              <a:rPr lang="uk-UA" sz="2200" b="1" dirty="0">
                <a:solidFill>
                  <a:srgbClr val="002060"/>
                </a:solidFill>
                <a:latin typeface="Times New Roman" panose="02020603050405020304" pitchFamily="18" charset="0"/>
                <a:cs typeface="Times New Roman" panose="02020603050405020304" pitchFamily="18" charset="0"/>
              </a:rPr>
              <a:t>Боричевська </a:t>
            </a:r>
            <a:r>
              <a:rPr lang="uk-UA" sz="2200" dirty="0">
                <a:solidFill>
                  <a:schemeClr val="tx2">
                    <a:lumMod val="75000"/>
                  </a:schemeClr>
                </a:solidFill>
                <a:latin typeface="Times New Roman" panose="02020603050405020304" pitchFamily="18" charset="0"/>
                <a:cs typeface="Times New Roman" panose="02020603050405020304" pitchFamily="18" charset="0"/>
              </a:rPr>
              <a:t>Т.І</a:t>
            </a:r>
          </a:p>
          <a:p>
            <a:pPr eaLnBrk="1" fontAlgn="auto" hangingPunct="1">
              <a:spcAft>
                <a:spcPts val="0"/>
              </a:spcAft>
              <a:defRPr/>
            </a:pPr>
            <a:endParaRPr lang="uk-UA" dirty="0">
              <a:solidFill>
                <a:schemeClr val="tx2">
                  <a:lumMod val="50000"/>
                </a:schemeClr>
              </a:solidFill>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D987DBA4-EAF9-428F-842F-3ED8E4042B3D}"/>
              </a:ext>
            </a:extLst>
          </p:cNvPr>
          <p:cNvPicPr>
            <a:picLocks noChangeAspect="1"/>
          </p:cNvPicPr>
          <p:nvPr/>
        </p:nvPicPr>
        <p:blipFill>
          <a:blip r:embed="rId2"/>
          <a:stretch>
            <a:fillRect/>
          </a:stretch>
        </p:blipFill>
        <p:spPr>
          <a:xfrm>
            <a:off x="107504" y="4941168"/>
            <a:ext cx="4752528" cy="14479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a:extLst>
              <a:ext uri="{FF2B5EF4-FFF2-40B4-BE49-F238E27FC236}">
                <a16:creationId xmlns:a16="http://schemas.microsoft.com/office/drawing/2014/main" id="{E8B04648-CA68-4659-8A97-693A7E2BCE7D}"/>
              </a:ext>
            </a:extLst>
          </p:cNvPr>
          <p:cNvSpPr>
            <a:spLocks noGrp="1"/>
          </p:cNvSpPr>
          <p:nvPr>
            <p:ph type="title"/>
          </p:nvPr>
        </p:nvSpPr>
        <p:spPr>
          <a:xfrm>
            <a:off x="457200" y="908050"/>
            <a:ext cx="8229600" cy="509588"/>
          </a:xfrm>
        </p:spPr>
        <p:txBody>
          <a:bodyPr/>
          <a:lstStyle/>
          <a:p>
            <a:r>
              <a:rPr lang="uk-UA" altLang="ru-RU" sz="3200">
                <a:latin typeface="Arial Black" panose="020B0A04020102020204" pitchFamily="34" charset="0"/>
              </a:rPr>
              <a:t>Діагностичний інструментарій є основою професійної діяльності практичного психолога:</a:t>
            </a:r>
          </a:p>
        </p:txBody>
      </p:sp>
      <p:sp>
        <p:nvSpPr>
          <p:cNvPr id="11267" name="Объект 2">
            <a:extLst>
              <a:ext uri="{FF2B5EF4-FFF2-40B4-BE49-F238E27FC236}">
                <a16:creationId xmlns:a16="http://schemas.microsoft.com/office/drawing/2014/main" id="{7F7DC1F0-81BF-4421-B711-B7D01CC9CFA7}"/>
              </a:ext>
            </a:extLst>
          </p:cNvPr>
          <p:cNvSpPr>
            <a:spLocks noGrp="1"/>
          </p:cNvSpPr>
          <p:nvPr>
            <p:ph idx="1"/>
          </p:nvPr>
        </p:nvSpPr>
        <p:spPr>
          <a:xfrm>
            <a:off x="250825" y="1916113"/>
            <a:ext cx="7705725" cy="1584325"/>
          </a:xfrm>
        </p:spPr>
        <p:txBody>
          <a:bodyPr/>
          <a:lstStyle/>
          <a:p>
            <a:pPr marL="0" indent="0">
              <a:buFont typeface="Arial" panose="020B0604020202020204" pitchFamily="34" charset="0"/>
              <a:buNone/>
            </a:pPr>
            <a:r>
              <a:rPr lang="uk-UA" altLang="ru-RU">
                <a:latin typeface="Book Antiqua" panose="02040602050305030304" pitchFamily="18" charset="0"/>
              </a:rPr>
              <a:t>Для визначення когнітивних, поведінкових ,емоційних проявів дитини  використовуються 5 методик:</a:t>
            </a:r>
          </a:p>
          <a:p>
            <a:pPr marL="0" indent="0">
              <a:buFont typeface="Arial" panose="020B0604020202020204" pitchFamily="34" charset="0"/>
              <a:buNone/>
            </a:pPr>
            <a:r>
              <a:rPr lang="uk-UA" altLang="ru-RU" sz="2800">
                <a:latin typeface="Book Antiqua" panose="02040602050305030304" pitchFamily="18" charset="0"/>
              </a:rPr>
              <a:t>-</a:t>
            </a:r>
            <a:r>
              <a:rPr lang="en-US" altLang="ru-RU" sz="2800" b="1"/>
              <a:t>CASD</a:t>
            </a:r>
            <a:r>
              <a:rPr lang="uk-UA" altLang="ru-RU" sz="2800" b="1"/>
              <a:t>;</a:t>
            </a:r>
          </a:p>
          <a:p>
            <a:pPr marL="0" indent="0">
              <a:buFont typeface="Arial" panose="020B0604020202020204" pitchFamily="34" charset="0"/>
              <a:buNone/>
            </a:pPr>
            <a:r>
              <a:rPr lang="uk-UA" altLang="ru-RU" sz="2800" b="1">
                <a:latin typeface="Book Antiqua" panose="02040602050305030304" pitchFamily="18" charset="0"/>
              </a:rPr>
              <a:t>-</a:t>
            </a:r>
            <a:r>
              <a:rPr lang="en-US" altLang="ru-RU" sz="2800" b="1"/>
              <a:t>PEP-3</a:t>
            </a:r>
            <a:r>
              <a:rPr lang="uk-UA" altLang="ru-RU" sz="2800" b="1"/>
              <a:t>;</a:t>
            </a:r>
          </a:p>
          <a:p>
            <a:pPr marL="0" indent="0">
              <a:buFont typeface="Arial" panose="020B0604020202020204" pitchFamily="34" charset="0"/>
              <a:buNone/>
            </a:pPr>
            <a:r>
              <a:rPr lang="uk-UA" altLang="ru-RU" sz="2800" b="1">
                <a:latin typeface="Book Antiqua" panose="02040602050305030304" pitchFamily="18" charset="0"/>
              </a:rPr>
              <a:t>-</a:t>
            </a:r>
            <a:r>
              <a:rPr lang="en-US" altLang="ru-RU" sz="2800" b="1"/>
              <a:t>WISC-IV</a:t>
            </a:r>
            <a:r>
              <a:rPr lang="uk-UA" altLang="ru-RU" sz="2800" b="1"/>
              <a:t>;                                               </a:t>
            </a:r>
          </a:p>
          <a:p>
            <a:pPr marL="0" indent="0">
              <a:buFont typeface="Arial" panose="020B0604020202020204" pitchFamily="34" charset="0"/>
              <a:buNone/>
            </a:pPr>
            <a:r>
              <a:rPr lang="uk-UA" altLang="ru-RU" sz="2800" b="1">
                <a:latin typeface="Book Antiqua" panose="02040602050305030304" pitchFamily="18" charset="0"/>
              </a:rPr>
              <a:t>-</a:t>
            </a:r>
            <a:r>
              <a:rPr lang="en-US" altLang="ru-RU" sz="2800" b="1"/>
              <a:t>Leiter-3</a:t>
            </a:r>
            <a:r>
              <a:rPr lang="uk-UA" altLang="ru-RU" sz="2800" b="1"/>
              <a:t>;</a:t>
            </a:r>
          </a:p>
          <a:p>
            <a:pPr marL="0" indent="0">
              <a:buFont typeface="Arial" panose="020B0604020202020204" pitchFamily="34" charset="0"/>
              <a:buNone/>
            </a:pPr>
            <a:r>
              <a:rPr lang="uk-UA" altLang="ru-RU" sz="2800" b="1">
                <a:latin typeface="Book Antiqua" panose="02040602050305030304" pitchFamily="18" charset="0"/>
              </a:rPr>
              <a:t>-</a:t>
            </a:r>
            <a:r>
              <a:rPr lang="en-US" altLang="ru-RU" sz="2800" b="1"/>
              <a:t>CONNERS-3</a:t>
            </a:r>
            <a:r>
              <a:rPr lang="en-US" altLang="ru-RU" sz="2800"/>
              <a:t>. </a:t>
            </a:r>
            <a:endParaRPr lang="uk-UA" altLang="ru-RU" sz="2800">
              <a:latin typeface="Book Antiqua" panose="02040602050305030304" pitchFamily="18" charset="0"/>
            </a:endParaRPr>
          </a:p>
        </p:txBody>
      </p:sp>
      <p:pic>
        <p:nvPicPr>
          <p:cNvPr id="11268" name="Рисунок 3">
            <a:extLst>
              <a:ext uri="{FF2B5EF4-FFF2-40B4-BE49-F238E27FC236}">
                <a16:creationId xmlns:a16="http://schemas.microsoft.com/office/drawing/2014/main" id="{758C47FF-F470-4B28-B35C-5D075EE9D8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3716338"/>
            <a:ext cx="446405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a:extLst>
              <a:ext uri="{FF2B5EF4-FFF2-40B4-BE49-F238E27FC236}">
                <a16:creationId xmlns:a16="http://schemas.microsoft.com/office/drawing/2014/main" id="{B886D09F-FD74-43FB-846F-C3D1A32B2C54}"/>
              </a:ext>
            </a:extLst>
          </p:cNvPr>
          <p:cNvSpPr>
            <a:spLocks noGrp="1"/>
          </p:cNvSpPr>
          <p:nvPr>
            <p:ph type="ctrTitle"/>
          </p:nvPr>
        </p:nvSpPr>
        <p:spPr>
          <a:xfrm>
            <a:off x="685800" y="1628775"/>
            <a:ext cx="7772400" cy="1944688"/>
          </a:xfrm>
        </p:spPr>
        <p:txBody>
          <a:bodyPr/>
          <a:lstStyle/>
          <a:p>
            <a:r>
              <a:rPr lang="en-US" altLang="ru-RU" b="1">
                <a:latin typeface="Arial Black" panose="020B0A04020102020204" pitchFamily="34" charset="0"/>
              </a:rPr>
              <a:t>CASD</a:t>
            </a:r>
            <a:br>
              <a:rPr lang="uk-UA" altLang="ru-RU" b="1">
                <a:latin typeface="Arial Black" panose="020B0A04020102020204" pitchFamily="34" charset="0"/>
              </a:rPr>
            </a:br>
            <a:br>
              <a:rPr lang="uk-UA" altLang="ru-RU" b="1">
                <a:latin typeface="Arial Black" panose="020B0A04020102020204" pitchFamily="34" charset="0"/>
              </a:rPr>
            </a:br>
            <a:br>
              <a:rPr lang="uk-UA" altLang="ru-RU" b="1">
                <a:latin typeface="Arial Black" panose="020B0A04020102020204" pitchFamily="34" charset="0"/>
              </a:rPr>
            </a:br>
            <a:br>
              <a:rPr lang="uk-UA" altLang="ru-RU" b="1">
                <a:latin typeface="Arial Black" panose="020B0A04020102020204" pitchFamily="34" charset="0"/>
              </a:rPr>
            </a:br>
            <a:br>
              <a:rPr lang="uk-UA" altLang="ru-RU" b="1">
                <a:latin typeface="Arial Black" panose="020B0A04020102020204" pitchFamily="34" charset="0"/>
              </a:rPr>
            </a:br>
            <a:br>
              <a:rPr lang="uk-UA" altLang="ru-RU" b="1">
                <a:latin typeface="Arial Black" panose="020B0A04020102020204" pitchFamily="34" charset="0"/>
              </a:rPr>
            </a:br>
            <a:endParaRPr lang="uk-UA" altLang="ru-RU">
              <a:latin typeface="Arial Black" panose="020B0A04020102020204" pitchFamily="34" charset="0"/>
            </a:endParaRPr>
          </a:p>
        </p:txBody>
      </p:sp>
      <p:sp>
        <p:nvSpPr>
          <p:cNvPr id="3" name="Подзаголовок 2">
            <a:extLst>
              <a:ext uri="{FF2B5EF4-FFF2-40B4-BE49-F238E27FC236}">
                <a16:creationId xmlns:a16="http://schemas.microsoft.com/office/drawing/2014/main" id="{86EB5215-58C3-4005-B65D-7386B453548D}"/>
              </a:ext>
            </a:extLst>
          </p:cNvPr>
          <p:cNvSpPr>
            <a:spLocks noGrp="1"/>
          </p:cNvSpPr>
          <p:nvPr>
            <p:ph type="subTitle" idx="1"/>
          </p:nvPr>
        </p:nvSpPr>
        <p:spPr>
          <a:xfrm>
            <a:off x="323850" y="908050"/>
            <a:ext cx="8820150" cy="4730750"/>
          </a:xfrm>
        </p:spPr>
        <p:txBody>
          <a:bodyPr/>
          <a:lstStyle/>
          <a:p>
            <a:pPr>
              <a:defRPr/>
            </a:pPr>
            <a:r>
              <a:rPr lang="ru-RU" dirty="0" err="1">
                <a:solidFill>
                  <a:schemeClr val="tx1"/>
                </a:solidFill>
              </a:rPr>
              <a:t>Скринінгова</a:t>
            </a:r>
            <a:r>
              <a:rPr lang="ru-RU" dirty="0">
                <a:solidFill>
                  <a:schemeClr val="tx1"/>
                </a:solidFill>
              </a:rPr>
              <a:t> шкала </a:t>
            </a:r>
            <a:r>
              <a:rPr lang="ru-RU" dirty="0" err="1">
                <a:solidFill>
                  <a:schemeClr val="tx1"/>
                </a:solidFill>
              </a:rPr>
              <a:t>розладів</a:t>
            </a:r>
            <a:r>
              <a:rPr lang="ru-RU" dirty="0">
                <a:solidFill>
                  <a:schemeClr val="tx1"/>
                </a:solidFill>
              </a:rPr>
              <a:t> </a:t>
            </a:r>
            <a:r>
              <a:rPr lang="ru-RU" dirty="0" err="1">
                <a:solidFill>
                  <a:schemeClr val="tx1"/>
                </a:solidFill>
              </a:rPr>
              <a:t>аутистичного</a:t>
            </a:r>
            <a:r>
              <a:rPr lang="ru-RU" dirty="0">
                <a:solidFill>
                  <a:schemeClr val="tx1"/>
                </a:solidFill>
              </a:rPr>
              <a:t> спектра.</a:t>
            </a:r>
          </a:p>
          <a:p>
            <a:pPr algn="l">
              <a:lnSpc>
                <a:spcPct val="150000"/>
              </a:lnSpc>
              <a:defRPr/>
            </a:pPr>
            <a:r>
              <a:rPr lang="uk-UA" sz="2800" dirty="0">
                <a:solidFill>
                  <a:schemeClr val="tx1"/>
                </a:solidFill>
                <a:latin typeface="Book Antiqua" panose="02040602050305030304" pitchFamily="18" charset="0"/>
              </a:rPr>
              <a:t>Тест </a:t>
            </a:r>
            <a:r>
              <a:rPr lang="en-US" sz="2800" dirty="0">
                <a:solidFill>
                  <a:schemeClr val="tx1"/>
                </a:solidFill>
                <a:latin typeface="Book Antiqua" panose="02040602050305030304" pitchFamily="18" charset="0"/>
              </a:rPr>
              <a:t>CASD</a:t>
            </a:r>
            <a:r>
              <a:rPr lang="uk-UA" sz="2800" dirty="0">
                <a:solidFill>
                  <a:schemeClr val="tx1"/>
                </a:solidFill>
                <a:latin typeface="Book Antiqua" panose="02040602050305030304" pitchFamily="18" charset="0"/>
              </a:rPr>
              <a:t> пропонує швидкий і надійний метод діагностики дітей з аутизмом без урахування вікової категорії, рівня розумового розвитку, або ступеня прояву розладу.</a:t>
            </a:r>
          </a:p>
          <a:p>
            <a:pPr algn="l">
              <a:defRPr/>
            </a:pPr>
            <a:endParaRPr lang="ru-RU" sz="2400" dirty="0">
              <a:solidFill>
                <a:schemeClr val="tx1"/>
              </a:solidFill>
              <a:latin typeface="Book Antiqua" panose="02040602050305030304" pitchFamily="18" charset="0"/>
            </a:endParaRPr>
          </a:p>
          <a:p>
            <a:pPr>
              <a:defRPr/>
            </a:pPr>
            <a:endParaRPr lang="uk-UA" dirty="0"/>
          </a:p>
        </p:txBody>
      </p:sp>
      <p:pic>
        <p:nvPicPr>
          <p:cNvPr id="12292" name="Рисунок 3">
            <a:extLst>
              <a:ext uri="{FF2B5EF4-FFF2-40B4-BE49-F238E27FC236}">
                <a16:creationId xmlns:a16="http://schemas.microsoft.com/office/drawing/2014/main" id="{5F5A562C-10B8-4D17-8902-CD5A70E781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3833813"/>
            <a:ext cx="1944688"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a:extLst>
              <a:ext uri="{FF2B5EF4-FFF2-40B4-BE49-F238E27FC236}">
                <a16:creationId xmlns:a16="http://schemas.microsoft.com/office/drawing/2014/main" id="{2C7A9899-59DA-405A-BE4C-85B13ADC1F59}"/>
              </a:ext>
            </a:extLst>
          </p:cNvPr>
          <p:cNvSpPr>
            <a:spLocks noGrp="1"/>
          </p:cNvSpPr>
          <p:nvPr>
            <p:ph type="title"/>
          </p:nvPr>
        </p:nvSpPr>
        <p:spPr/>
        <p:txBody>
          <a:bodyPr/>
          <a:lstStyle/>
          <a:p>
            <a:r>
              <a:rPr lang="uk-UA" altLang="ru-RU" b="1">
                <a:latin typeface="Arial Black" panose="020B0A04020102020204" pitchFamily="34" charset="0"/>
              </a:rPr>
              <a:t>РЕР-3</a:t>
            </a:r>
          </a:p>
        </p:txBody>
      </p:sp>
      <p:sp>
        <p:nvSpPr>
          <p:cNvPr id="13315" name="Объект 2">
            <a:extLst>
              <a:ext uri="{FF2B5EF4-FFF2-40B4-BE49-F238E27FC236}">
                <a16:creationId xmlns:a16="http://schemas.microsoft.com/office/drawing/2014/main" id="{956C9DAF-711F-4F95-911D-AAC7C9318506}"/>
              </a:ext>
            </a:extLst>
          </p:cNvPr>
          <p:cNvSpPr>
            <a:spLocks noGrp="1"/>
          </p:cNvSpPr>
          <p:nvPr>
            <p:ph idx="1"/>
          </p:nvPr>
        </p:nvSpPr>
        <p:spPr>
          <a:xfrm>
            <a:off x="457200" y="1052513"/>
            <a:ext cx="8229600" cy="1728787"/>
          </a:xfrm>
        </p:spPr>
        <p:txBody>
          <a:bodyPr/>
          <a:lstStyle/>
          <a:p>
            <a:pPr marL="0" indent="0" algn="ctr">
              <a:buFont typeface="Arial" panose="020B0604020202020204" pitchFamily="34" charset="0"/>
              <a:buNone/>
            </a:pPr>
            <a:r>
              <a:rPr lang="ru-RU" altLang="ru-RU"/>
              <a:t>Психоосвітній профіль за методикою ТЕАССН</a:t>
            </a:r>
          </a:p>
          <a:p>
            <a:pPr marL="0" indent="0">
              <a:lnSpc>
                <a:spcPct val="150000"/>
              </a:lnSpc>
              <a:buFont typeface="Arial" panose="020B0604020202020204" pitchFamily="34" charset="0"/>
              <a:buNone/>
            </a:pPr>
            <a:r>
              <a:rPr lang="uk-UA" altLang="ru-RU" sz="2800">
                <a:latin typeface="Book Antiqua" panose="02040602050305030304" pitchFamily="18" charset="0"/>
              </a:rPr>
              <a:t>Методика ,що дозволяє оцінити сукупність нерівномірно представлених слабких і сильних сторін дитини ,характерних для розладів аутичного спектра та пов'язаних із ним порушень розвитку .</a:t>
            </a:r>
          </a:p>
          <a:p>
            <a:pPr marL="0" indent="0">
              <a:lnSpc>
                <a:spcPct val="150000"/>
              </a:lnSpc>
              <a:buFont typeface="Arial" panose="020B0604020202020204" pitchFamily="34" charset="0"/>
              <a:buNone/>
            </a:pPr>
            <a:r>
              <a:rPr lang="uk-UA" altLang="ru-RU" sz="2800">
                <a:latin typeface="Book Antiqua" panose="02040602050305030304" pitchFamily="18" charset="0"/>
              </a:rPr>
              <a:t>                                               </a:t>
            </a:r>
          </a:p>
        </p:txBody>
      </p:sp>
      <p:pic>
        <p:nvPicPr>
          <p:cNvPr id="13316" name="Рисунок 3">
            <a:extLst>
              <a:ext uri="{FF2B5EF4-FFF2-40B4-BE49-F238E27FC236}">
                <a16:creationId xmlns:a16="http://schemas.microsoft.com/office/drawing/2014/main" id="{E59E7896-843F-467A-8D4E-0692C4E3E7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4292600"/>
            <a:ext cx="4518025"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a:extLst>
              <a:ext uri="{FF2B5EF4-FFF2-40B4-BE49-F238E27FC236}">
                <a16:creationId xmlns:a16="http://schemas.microsoft.com/office/drawing/2014/main" id="{1CDDDE54-16BC-422B-9A61-74543B90C2CF}"/>
              </a:ext>
            </a:extLst>
          </p:cNvPr>
          <p:cNvSpPr>
            <a:spLocks noGrp="1"/>
          </p:cNvSpPr>
          <p:nvPr>
            <p:ph type="title"/>
          </p:nvPr>
        </p:nvSpPr>
        <p:spPr>
          <a:xfrm>
            <a:off x="457200" y="549275"/>
            <a:ext cx="8435975" cy="1008063"/>
          </a:xfrm>
        </p:spPr>
        <p:txBody>
          <a:bodyPr/>
          <a:lstStyle/>
          <a:p>
            <a:br>
              <a:rPr lang="uk-UA" altLang="ru-RU">
                <a:latin typeface="Arial Black" panose="020B0A04020102020204" pitchFamily="34" charset="0"/>
              </a:rPr>
            </a:br>
            <a:r>
              <a:rPr lang="uk-UA" altLang="ru-RU">
                <a:latin typeface="Arial Black" panose="020B0A04020102020204" pitchFamily="34" charset="0"/>
              </a:rPr>
              <a:t>Шкала інтелекту Векслера</a:t>
            </a:r>
            <a:br>
              <a:rPr lang="uk-UA" altLang="ru-RU">
                <a:latin typeface="Arial Black" panose="020B0A04020102020204" pitchFamily="34" charset="0"/>
              </a:rPr>
            </a:br>
            <a:r>
              <a:rPr lang="uk-UA" altLang="ru-RU">
                <a:latin typeface="Arial Black" panose="020B0A04020102020204" pitchFamily="34" charset="0"/>
              </a:rPr>
              <a:t>(</a:t>
            </a:r>
            <a:r>
              <a:rPr lang="en-US" altLang="ru-RU" b="1">
                <a:latin typeface="Arial Black" panose="020B0A04020102020204" pitchFamily="34" charset="0"/>
              </a:rPr>
              <a:t>WISC-IV</a:t>
            </a:r>
            <a:r>
              <a:rPr lang="uk-UA" altLang="ru-RU" b="1">
                <a:latin typeface="Arial Black" panose="020B0A04020102020204" pitchFamily="34" charset="0"/>
              </a:rPr>
              <a:t>)</a:t>
            </a:r>
            <a:br>
              <a:rPr lang="uk-UA" altLang="ru-RU">
                <a:latin typeface="Arial Black" panose="020B0A04020102020204" pitchFamily="34" charset="0"/>
              </a:rPr>
            </a:br>
            <a:endParaRPr lang="uk-UA" altLang="ru-RU">
              <a:latin typeface="Arial Black" panose="020B0A04020102020204" pitchFamily="34" charset="0"/>
            </a:endParaRPr>
          </a:p>
        </p:txBody>
      </p:sp>
      <p:sp>
        <p:nvSpPr>
          <p:cNvPr id="14339" name="Объект 2">
            <a:extLst>
              <a:ext uri="{FF2B5EF4-FFF2-40B4-BE49-F238E27FC236}">
                <a16:creationId xmlns:a16="http://schemas.microsoft.com/office/drawing/2014/main" id="{433ECDDE-D614-445F-9AFB-DBCFFDCCE30C}"/>
              </a:ext>
            </a:extLst>
          </p:cNvPr>
          <p:cNvSpPr>
            <a:spLocks noGrp="1"/>
          </p:cNvSpPr>
          <p:nvPr>
            <p:ph idx="1"/>
          </p:nvPr>
        </p:nvSpPr>
        <p:spPr>
          <a:xfrm>
            <a:off x="457200" y="1820863"/>
            <a:ext cx="8229600" cy="4921250"/>
          </a:xfrm>
        </p:spPr>
        <p:txBody>
          <a:bodyPr/>
          <a:lstStyle/>
          <a:p>
            <a:pPr marL="0" indent="0">
              <a:lnSpc>
                <a:spcPct val="150000"/>
              </a:lnSpc>
              <a:buFont typeface="Arial" panose="020B0604020202020204" pitchFamily="34" charset="0"/>
              <a:buNone/>
            </a:pPr>
            <a:r>
              <a:rPr lang="uk-UA" altLang="ru-RU" sz="2800">
                <a:latin typeface="Book Antiqua" panose="02040602050305030304" pitchFamily="18" charset="0"/>
              </a:rPr>
              <a:t> Вимірює вербальний інтелект, сприйняття і мислення, швидкість обробки інформації, робочу пам’ять.</a:t>
            </a:r>
            <a:br>
              <a:rPr lang="uk-UA" altLang="ru-RU" sz="2800">
                <a:latin typeface="Book Antiqua" panose="02040602050305030304" pitchFamily="18" charset="0"/>
              </a:rPr>
            </a:br>
            <a:r>
              <a:rPr lang="uk-UA" altLang="ru-RU" sz="2800">
                <a:latin typeface="Book Antiqua" panose="02040602050305030304" pitchFamily="18" charset="0"/>
              </a:rPr>
              <a:t>Діагностує як розумову відсталість, так і обдарованість.</a:t>
            </a:r>
          </a:p>
          <a:p>
            <a:pPr marL="0" indent="0">
              <a:lnSpc>
                <a:spcPct val="150000"/>
              </a:lnSpc>
              <a:buFont typeface="Arial" panose="020B0604020202020204" pitchFamily="34" charset="0"/>
              <a:buNone/>
            </a:pPr>
            <a:r>
              <a:rPr lang="uk-UA" altLang="ru-RU" sz="2800">
                <a:latin typeface="Book Antiqua" panose="02040602050305030304" pitchFamily="18" charset="0"/>
              </a:rPr>
              <a:t>                                              </a:t>
            </a:r>
          </a:p>
          <a:p>
            <a:pPr marL="0" indent="0">
              <a:lnSpc>
                <a:spcPct val="150000"/>
              </a:lnSpc>
              <a:buFont typeface="Arial" panose="020B0604020202020204" pitchFamily="34" charset="0"/>
              <a:buNone/>
            </a:pPr>
            <a:endParaRPr lang="uk-UA" altLang="ru-RU" sz="2800">
              <a:latin typeface="Book Antiqua" panose="02040602050305030304" pitchFamily="18" charset="0"/>
            </a:endParaRPr>
          </a:p>
          <a:p>
            <a:pPr marL="0" indent="0">
              <a:lnSpc>
                <a:spcPct val="150000"/>
              </a:lnSpc>
              <a:buFont typeface="Arial" panose="020B0604020202020204" pitchFamily="34" charset="0"/>
              <a:buNone/>
            </a:pPr>
            <a:endParaRPr lang="uk-UA" altLang="ru-RU" sz="2800">
              <a:latin typeface="Book Antiqua" panose="02040602050305030304" pitchFamily="18" charset="0"/>
            </a:endParaRPr>
          </a:p>
          <a:p>
            <a:pPr marL="0" indent="0">
              <a:lnSpc>
                <a:spcPct val="150000"/>
              </a:lnSpc>
              <a:buFont typeface="Arial" panose="020B0604020202020204" pitchFamily="34" charset="0"/>
              <a:buNone/>
            </a:pPr>
            <a:endParaRPr lang="uk-UA" altLang="ru-RU" sz="2800">
              <a:latin typeface="Book Antiqua" panose="02040602050305030304" pitchFamily="18" charset="0"/>
            </a:endParaRPr>
          </a:p>
          <a:p>
            <a:pPr marL="0" indent="0">
              <a:buFont typeface="Arial" panose="020B0604020202020204" pitchFamily="34" charset="0"/>
              <a:buNone/>
            </a:pPr>
            <a:endParaRPr lang="uk-UA" altLang="ru-RU"/>
          </a:p>
        </p:txBody>
      </p:sp>
      <p:pic>
        <p:nvPicPr>
          <p:cNvPr id="4" name="Рисунок 3">
            <a:extLst>
              <a:ext uri="{FF2B5EF4-FFF2-40B4-BE49-F238E27FC236}">
                <a16:creationId xmlns:a16="http://schemas.microsoft.com/office/drawing/2014/main" id="{2401D507-3DC7-4A14-B919-3DBFD1C7942B}"/>
              </a:ext>
            </a:extLst>
          </p:cNvPr>
          <p:cNvPicPr>
            <a:picLocks noChangeAspect="1"/>
          </p:cNvPicPr>
          <p:nvPr/>
        </p:nvPicPr>
        <p:blipFill>
          <a:blip r:embed="rId2"/>
          <a:stretch>
            <a:fillRect/>
          </a:stretch>
        </p:blipFill>
        <p:spPr>
          <a:xfrm>
            <a:off x="5867400" y="4508500"/>
            <a:ext cx="3097213" cy="21828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a:extLst>
              <a:ext uri="{FF2B5EF4-FFF2-40B4-BE49-F238E27FC236}">
                <a16:creationId xmlns:a16="http://schemas.microsoft.com/office/drawing/2014/main" id="{526ED5F3-6835-4B5A-9C45-0CA057D5C9AD}"/>
              </a:ext>
            </a:extLst>
          </p:cNvPr>
          <p:cNvSpPr>
            <a:spLocks noGrp="1"/>
          </p:cNvSpPr>
          <p:nvPr>
            <p:ph type="title"/>
          </p:nvPr>
        </p:nvSpPr>
        <p:spPr/>
        <p:txBody>
          <a:bodyPr/>
          <a:lstStyle/>
          <a:p>
            <a:br>
              <a:rPr lang="ru-RU" altLang="ru-RU"/>
            </a:br>
            <a:br>
              <a:rPr lang="ru-RU" altLang="ru-RU"/>
            </a:br>
            <a:br>
              <a:rPr lang="ru-RU" altLang="ru-RU"/>
            </a:br>
            <a:r>
              <a:rPr lang="ru-RU" altLang="ru-RU">
                <a:latin typeface="Arial Black" panose="020B0A04020102020204" pitchFamily="34" charset="0"/>
              </a:rPr>
              <a:t>Тест невербального інтелекту і когнітивних здібностей</a:t>
            </a:r>
            <a:br>
              <a:rPr lang="ru-RU" altLang="ru-RU">
                <a:latin typeface="Arial Black" panose="020B0A04020102020204" pitchFamily="34" charset="0"/>
              </a:rPr>
            </a:br>
            <a:r>
              <a:rPr lang="ru-RU" altLang="ru-RU">
                <a:latin typeface="Arial Black" panose="020B0A04020102020204" pitchFamily="34" charset="0"/>
              </a:rPr>
              <a:t>(</a:t>
            </a:r>
            <a:r>
              <a:rPr lang="en-US" altLang="ru-RU" b="1"/>
              <a:t>Leiter-3</a:t>
            </a:r>
            <a:r>
              <a:rPr lang="uk-UA" altLang="ru-RU" b="1"/>
              <a:t>)</a:t>
            </a:r>
            <a:br>
              <a:rPr lang="ru-RU" altLang="ru-RU"/>
            </a:br>
            <a:endParaRPr lang="uk-UA" altLang="ru-RU"/>
          </a:p>
        </p:txBody>
      </p:sp>
      <p:sp>
        <p:nvSpPr>
          <p:cNvPr id="15363" name="Объект 2">
            <a:extLst>
              <a:ext uri="{FF2B5EF4-FFF2-40B4-BE49-F238E27FC236}">
                <a16:creationId xmlns:a16="http://schemas.microsoft.com/office/drawing/2014/main" id="{41E4813D-0BA9-4AA6-AE87-516C8D776230}"/>
              </a:ext>
            </a:extLst>
          </p:cNvPr>
          <p:cNvSpPr>
            <a:spLocks noGrp="1"/>
          </p:cNvSpPr>
          <p:nvPr>
            <p:ph idx="1"/>
          </p:nvPr>
        </p:nvSpPr>
        <p:spPr>
          <a:xfrm>
            <a:off x="457200" y="3141663"/>
            <a:ext cx="8229600" cy="1366837"/>
          </a:xfrm>
        </p:spPr>
        <p:txBody>
          <a:bodyPr/>
          <a:lstStyle/>
          <a:p>
            <a:pPr marL="0" indent="0">
              <a:lnSpc>
                <a:spcPct val="150000"/>
              </a:lnSpc>
              <a:buFont typeface="Arial" panose="020B0604020202020204" pitchFamily="34" charset="0"/>
              <a:buNone/>
            </a:pPr>
            <a:r>
              <a:rPr lang="ru-RU" altLang="ru-RU" sz="2400">
                <a:latin typeface="Book Antiqua" panose="02040602050305030304" pitchFamily="18" charset="0"/>
              </a:rPr>
              <a:t>Методика, що дозволяє оцінити невербальний інтелект і функціонування нейропсихологічних процесів, що лежать в його основі.</a:t>
            </a:r>
          </a:p>
          <a:p>
            <a:pPr marL="0" indent="0">
              <a:lnSpc>
                <a:spcPct val="150000"/>
              </a:lnSpc>
              <a:buFont typeface="Arial" panose="020B0604020202020204" pitchFamily="34" charset="0"/>
              <a:buNone/>
            </a:pPr>
            <a:r>
              <a:rPr lang="ru-RU" altLang="ru-RU" sz="2400">
                <a:latin typeface="Book Antiqua" panose="02040602050305030304" pitchFamily="18" charset="0"/>
              </a:rPr>
              <a:t>                                                         </a:t>
            </a:r>
            <a:endParaRPr lang="uk-UA" altLang="ru-RU" sz="2400">
              <a:latin typeface="Book Antiqua" panose="02040602050305030304" pitchFamily="18" charset="0"/>
            </a:endParaRPr>
          </a:p>
        </p:txBody>
      </p:sp>
      <p:pic>
        <p:nvPicPr>
          <p:cNvPr id="15364" name="Рисунок 3">
            <a:extLst>
              <a:ext uri="{FF2B5EF4-FFF2-40B4-BE49-F238E27FC236}">
                <a16:creationId xmlns:a16="http://schemas.microsoft.com/office/drawing/2014/main" id="{5FD8899A-E4CA-4C4A-8F6C-482AF4307E8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05425" y="4868863"/>
            <a:ext cx="3414713"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a:extLst>
              <a:ext uri="{FF2B5EF4-FFF2-40B4-BE49-F238E27FC236}">
                <a16:creationId xmlns:a16="http://schemas.microsoft.com/office/drawing/2014/main" id="{BAC226BA-F912-46A9-8F94-1325B1D20AD5}"/>
              </a:ext>
            </a:extLst>
          </p:cNvPr>
          <p:cNvSpPr>
            <a:spLocks noGrp="1"/>
          </p:cNvSpPr>
          <p:nvPr>
            <p:ph type="title"/>
          </p:nvPr>
        </p:nvSpPr>
        <p:spPr/>
        <p:txBody>
          <a:bodyPr/>
          <a:lstStyle/>
          <a:p>
            <a:r>
              <a:rPr lang="en-US" altLang="ru-RU" b="1">
                <a:latin typeface="Arial Black" panose="020B0A04020102020204" pitchFamily="34" charset="0"/>
              </a:rPr>
              <a:t>Conners-3</a:t>
            </a:r>
            <a:endParaRPr lang="uk-UA" altLang="ru-RU">
              <a:latin typeface="Arial Black" panose="020B0A04020102020204" pitchFamily="34" charset="0"/>
            </a:endParaRPr>
          </a:p>
        </p:txBody>
      </p:sp>
      <p:sp>
        <p:nvSpPr>
          <p:cNvPr id="16387" name="Объект 2">
            <a:extLst>
              <a:ext uri="{FF2B5EF4-FFF2-40B4-BE49-F238E27FC236}">
                <a16:creationId xmlns:a16="http://schemas.microsoft.com/office/drawing/2014/main" id="{9D589840-FAC5-410E-B870-8046D98D2A1D}"/>
              </a:ext>
            </a:extLst>
          </p:cNvPr>
          <p:cNvSpPr>
            <a:spLocks noGrp="1"/>
          </p:cNvSpPr>
          <p:nvPr>
            <p:ph idx="1"/>
          </p:nvPr>
        </p:nvSpPr>
        <p:spPr/>
        <p:txBody>
          <a:bodyPr/>
          <a:lstStyle/>
          <a:p>
            <a:pPr marL="0" indent="0">
              <a:lnSpc>
                <a:spcPct val="150000"/>
              </a:lnSpc>
              <a:buFont typeface="Arial" panose="020B0604020202020204" pitchFamily="34" charset="0"/>
              <a:buNone/>
            </a:pPr>
            <a:r>
              <a:rPr lang="uk-UA" altLang="ru-RU" sz="2800">
                <a:latin typeface="Book Antiqua" panose="02040602050305030304" pitchFamily="18" charset="0"/>
              </a:rPr>
              <a:t>Це набір шкал для оцінювання розладу дефіциту уваги і гіперактивності (РДУГ) та його найбільш поширених супутніх проблем і розладів у дітей та підлітків.</a:t>
            </a:r>
          </a:p>
          <a:p>
            <a:pPr marL="0" indent="0">
              <a:lnSpc>
                <a:spcPct val="150000"/>
              </a:lnSpc>
              <a:buFont typeface="Arial" panose="020B0604020202020204" pitchFamily="34" charset="0"/>
              <a:buNone/>
            </a:pPr>
            <a:endParaRPr lang="uk-UA" altLang="ru-RU">
              <a:latin typeface="Book Antiqua" panose="02040602050305030304" pitchFamily="18" charset="0"/>
            </a:endParaRPr>
          </a:p>
        </p:txBody>
      </p:sp>
      <p:pic>
        <p:nvPicPr>
          <p:cNvPr id="4" name="Рисунок 3">
            <a:extLst>
              <a:ext uri="{FF2B5EF4-FFF2-40B4-BE49-F238E27FC236}">
                <a16:creationId xmlns:a16="http://schemas.microsoft.com/office/drawing/2014/main" id="{2AB3F59E-6D56-4CB4-BF04-71452C326A88}"/>
              </a:ext>
            </a:extLst>
          </p:cNvPr>
          <p:cNvPicPr>
            <a:picLocks noChangeAspect="1"/>
          </p:cNvPicPr>
          <p:nvPr/>
        </p:nvPicPr>
        <p:blipFill>
          <a:blip r:embed="rId2"/>
          <a:stretch>
            <a:fillRect/>
          </a:stretch>
        </p:blipFill>
        <p:spPr>
          <a:xfrm>
            <a:off x="6084888" y="3644900"/>
            <a:ext cx="2232025" cy="31686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ъект 2">
            <a:extLst>
              <a:ext uri="{FF2B5EF4-FFF2-40B4-BE49-F238E27FC236}">
                <a16:creationId xmlns:a16="http://schemas.microsoft.com/office/drawing/2014/main" id="{7097B163-8085-4132-AE7D-9A0236A82289}"/>
              </a:ext>
            </a:extLst>
          </p:cNvPr>
          <p:cNvSpPr>
            <a:spLocks noGrp="1"/>
          </p:cNvSpPr>
          <p:nvPr>
            <p:ph idx="1"/>
          </p:nvPr>
        </p:nvSpPr>
        <p:spPr>
          <a:xfrm>
            <a:off x="457200" y="404813"/>
            <a:ext cx="8291513" cy="6337300"/>
          </a:xfrm>
        </p:spPr>
        <p:txBody>
          <a:bodyPr/>
          <a:lstStyle/>
          <a:p>
            <a:pPr marL="0" indent="0">
              <a:lnSpc>
                <a:spcPct val="150000"/>
              </a:lnSpc>
              <a:buFont typeface="Arial" panose="020B0604020202020204" pitchFamily="34" charset="0"/>
              <a:buNone/>
            </a:pPr>
            <a:r>
              <a:rPr lang="uk-UA" altLang="ru-RU" sz="2400">
                <a:latin typeface="Book Antiqua" panose="02040602050305030304" pitchFamily="18" charset="0"/>
              </a:rPr>
              <a:t>Корекційно-розвиткові заняття проводяться в індивідуальній формі за   рекомендованими МОН корекційно- розвитковими  програмами  згідно нозологій. Вони спрямовані на розвиток когнітивних процесів, підвищення інтелектуального рівня, формування  комунікативних навичок та емоційного інтелекту, ефективної соціальної взаємодії, зниження тривожності та подолання страхів, розвитку навичок емоційної саморегуляції, а також формування навичок асертивної поведінки.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ъект 2">
            <a:extLst>
              <a:ext uri="{FF2B5EF4-FFF2-40B4-BE49-F238E27FC236}">
                <a16:creationId xmlns:a16="http://schemas.microsoft.com/office/drawing/2014/main" id="{F34D8D6E-E107-49B4-A54E-1CBD0D4957C4}"/>
              </a:ext>
            </a:extLst>
          </p:cNvPr>
          <p:cNvSpPr>
            <a:spLocks noGrp="1"/>
          </p:cNvSpPr>
          <p:nvPr>
            <p:ph idx="1"/>
          </p:nvPr>
        </p:nvSpPr>
        <p:spPr>
          <a:xfrm>
            <a:off x="395288" y="115888"/>
            <a:ext cx="8229600" cy="6626225"/>
          </a:xfrm>
        </p:spPr>
        <p:txBody>
          <a:bodyPr/>
          <a:lstStyle/>
          <a:p>
            <a:pPr marL="0" indent="0">
              <a:lnSpc>
                <a:spcPct val="150000"/>
              </a:lnSpc>
              <a:buFont typeface="Arial" panose="020B0604020202020204" pitchFamily="34" charset="0"/>
              <a:buNone/>
            </a:pPr>
            <a:r>
              <a:rPr lang="uk-UA" altLang="ru-RU" sz="2400">
                <a:latin typeface="Book Antiqua" panose="02040602050305030304" pitchFamily="18" charset="0"/>
              </a:rPr>
              <a:t>В ході проведення корекційно-розвивальної роботи особлива увага також приділяється  соціалізації дитини з особливими освітніми потребами, розвитку її самостійності та відповідних компетенцій та   формуванню компенсаційних способів діяльності як важливої умови підготовки дітей з особливими освітніми потребами до навчання.  </a:t>
            </a:r>
          </a:p>
          <a:p>
            <a:pPr marL="0" indent="0">
              <a:lnSpc>
                <a:spcPct val="150000"/>
              </a:lnSpc>
              <a:buFont typeface="Arial" panose="020B0604020202020204" pitchFamily="34" charset="0"/>
              <a:buNone/>
            </a:pPr>
            <a:endParaRPr lang="uk-UA" altLang="ru-RU" sz="2400">
              <a:latin typeface="Book Antiqua" panose="02040602050305030304" pitchFamily="18" charset="0"/>
            </a:endParaRPr>
          </a:p>
          <a:p>
            <a:pPr marL="0" indent="0">
              <a:lnSpc>
                <a:spcPct val="150000"/>
              </a:lnSpc>
              <a:buFont typeface="Arial" panose="020B0604020202020204" pitchFamily="34" charset="0"/>
              <a:buNone/>
            </a:pPr>
            <a:endParaRPr lang="uk-UA" altLang="ru-RU" sz="2400">
              <a:latin typeface="Book Antiqua" panose="02040602050305030304" pitchFamily="18" charset="0"/>
            </a:endParaRPr>
          </a:p>
          <a:p>
            <a:pPr marL="0" indent="0">
              <a:lnSpc>
                <a:spcPct val="150000"/>
              </a:lnSpc>
              <a:buFont typeface="Arial" panose="020B0604020202020204" pitchFamily="34" charset="0"/>
              <a:buNone/>
            </a:pPr>
            <a:endParaRPr lang="uk-UA" altLang="ru-RU" sz="2400">
              <a:latin typeface="Book Antiqua" panose="02040602050305030304" pitchFamily="18" charset="0"/>
            </a:endParaRPr>
          </a:p>
          <a:p>
            <a:pPr marL="0" indent="0">
              <a:lnSpc>
                <a:spcPct val="150000"/>
              </a:lnSpc>
              <a:buFont typeface="Arial" panose="020B0604020202020204" pitchFamily="34" charset="0"/>
              <a:buNone/>
            </a:pPr>
            <a:endParaRPr lang="uk-UA" altLang="ru-RU" sz="2400">
              <a:latin typeface="Book Antiqua" panose="02040602050305030304" pitchFamily="18" charset="0"/>
            </a:endParaRPr>
          </a:p>
          <a:p>
            <a:pPr marL="0" indent="0">
              <a:lnSpc>
                <a:spcPct val="150000"/>
              </a:lnSpc>
              <a:buFont typeface="Arial" panose="020B0604020202020204" pitchFamily="34" charset="0"/>
              <a:buNone/>
            </a:pPr>
            <a:endParaRPr lang="uk-UA" altLang="ru-RU" sz="2400">
              <a:latin typeface="Book Antiqua" panose="02040602050305030304" pitchFamily="18" charset="0"/>
            </a:endParaRPr>
          </a:p>
          <a:p>
            <a:pPr marL="0" indent="0">
              <a:lnSpc>
                <a:spcPct val="150000"/>
              </a:lnSpc>
              <a:buFont typeface="Arial" panose="020B0604020202020204" pitchFamily="34" charset="0"/>
              <a:buNone/>
            </a:pPr>
            <a:endParaRPr lang="uk-UA" altLang="ru-RU" sz="2400">
              <a:latin typeface="Book Antiqua" panose="02040602050305030304" pitchFamily="18" charset="0"/>
            </a:endParaRPr>
          </a:p>
          <a:p>
            <a:pPr marL="0" indent="0">
              <a:lnSpc>
                <a:spcPct val="150000"/>
              </a:lnSpc>
              <a:buFont typeface="Arial" panose="020B0604020202020204" pitchFamily="34" charset="0"/>
              <a:buNone/>
            </a:pPr>
            <a:endParaRPr lang="uk-UA" altLang="ru-RU" sz="2400">
              <a:latin typeface="Book Antiqua" panose="02040602050305030304" pitchFamily="18" charset="0"/>
            </a:endParaRPr>
          </a:p>
          <a:p>
            <a:pPr marL="0" indent="0">
              <a:lnSpc>
                <a:spcPct val="150000"/>
              </a:lnSpc>
              <a:buFont typeface="Arial" panose="020B0604020202020204" pitchFamily="34" charset="0"/>
              <a:buNone/>
            </a:pPr>
            <a:endParaRPr lang="uk-UA" altLang="ru-RU" sz="2400">
              <a:latin typeface="Book Antiqua" panose="02040602050305030304" pitchFamily="18" charset="0"/>
            </a:endParaRPr>
          </a:p>
          <a:p>
            <a:pPr marL="0" indent="0">
              <a:lnSpc>
                <a:spcPct val="150000"/>
              </a:lnSpc>
              <a:buFont typeface="Arial" panose="020B0604020202020204" pitchFamily="34" charset="0"/>
              <a:buNone/>
            </a:pPr>
            <a:endParaRPr lang="uk-UA" altLang="ru-RU" sz="2400">
              <a:latin typeface="Book Antiqua" panose="02040602050305030304" pitchFamily="18" charset="0"/>
            </a:endParaRPr>
          </a:p>
          <a:p>
            <a:pPr marL="0" indent="0">
              <a:lnSpc>
                <a:spcPct val="150000"/>
              </a:lnSpc>
              <a:buFont typeface="Arial" panose="020B0604020202020204" pitchFamily="34" charset="0"/>
              <a:buNone/>
            </a:pPr>
            <a:endParaRPr lang="uk-UA" altLang="ru-RU" sz="2400">
              <a:latin typeface="Book Antiqua" panose="02040602050305030304" pitchFamily="18" charset="0"/>
            </a:endParaRPr>
          </a:p>
          <a:p>
            <a:pPr marL="0" indent="0">
              <a:lnSpc>
                <a:spcPct val="150000"/>
              </a:lnSpc>
              <a:buFont typeface="Arial" panose="020B0604020202020204" pitchFamily="34" charset="0"/>
              <a:buNone/>
            </a:pPr>
            <a:endParaRPr lang="uk-UA" altLang="ru-RU" sz="2400">
              <a:latin typeface="Book Antiqua" panose="02040602050305030304" pitchFamily="18" charset="0"/>
            </a:endParaRPr>
          </a:p>
          <a:p>
            <a:pPr marL="0" indent="0">
              <a:lnSpc>
                <a:spcPct val="150000"/>
              </a:lnSpc>
              <a:buFont typeface="Arial" panose="020B0604020202020204" pitchFamily="34" charset="0"/>
              <a:buNone/>
            </a:pPr>
            <a:endParaRPr lang="uk-UA" altLang="ru-RU" sz="2400">
              <a:latin typeface="Book Antiqua" panose="02040602050305030304" pitchFamily="18" charset="0"/>
            </a:endParaRPr>
          </a:p>
          <a:p>
            <a:pPr marL="0" indent="0">
              <a:lnSpc>
                <a:spcPct val="150000"/>
              </a:lnSpc>
              <a:buFont typeface="Arial" panose="020B0604020202020204" pitchFamily="34" charset="0"/>
              <a:buNone/>
            </a:pPr>
            <a:endParaRPr lang="uk-UA" altLang="ru-RU" sz="2400">
              <a:latin typeface="Book Antiqua" panose="02040602050305030304" pitchFamily="18" charset="0"/>
            </a:endParaRPr>
          </a:p>
        </p:txBody>
      </p:sp>
      <p:pic>
        <p:nvPicPr>
          <p:cNvPr id="18435" name="Рисунок 3">
            <a:extLst>
              <a:ext uri="{FF2B5EF4-FFF2-40B4-BE49-F238E27FC236}">
                <a16:creationId xmlns:a16="http://schemas.microsoft.com/office/drawing/2014/main" id="{75365821-13A3-4F14-9BA3-35B75F8697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4076700"/>
            <a:ext cx="3900488"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0F457E-64E5-4C40-9018-F443804537FB}"/>
              </a:ext>
            </a:extLst>
          </p:cNvPr>
          <p:cNvSpPr>
            <a:spLocks noGrp="1"/>
          </p:cNvSpPr>
          <p:nvPr>
            <p:ph type="title"/>
          </p:nvPr>
        </p:nvSpPr>
        <p:spPr/>
        <p:txBody>
          <a:bodyPr/>
          <a:lstStyle/>
          <a:p>
            <a:pPr>
              <a:defRPr/>
            </a:pPr>
            <a:r>
              <a:rPr lang="uk-UA" dirty="0">
                <a:ln w="0"/>
                <a:effectLst>
                  <a:outerShdw blurRad="38100" dist="19050" dir="2700000" algn="tl" rotWithShape="0">
                    <a:schemeClr val="dk1">
                      <a:alpha val="40000"/>
                    </a:schemeClr>
                  </a:outerShdw>
                </a:effectLst>
                <a:latin typeface="Arial Black" panose="020B0A04020102020204" pitchFamily="34" charset="0"/>
              </a:rPr>
              <a:t>Техніки корекційної роботи :</a:t>
            </a:r>
            <a:endParaRPr lang="uk-UA" dirty="0">
              <a:latin typeface="Arial Black" panose="020B0A04020102020204" pitchFamily="34" charset="0"/>
            </a:endParaRPr>
          </a:p>
        </p:txBody>
      </p:sp>
      <p:sp>
        <p:nvSpPr>
          <p:cNvPr id="19459" name="Объект 2">
            <a:extLst>
              <a:ext uri="{FF2B5EF4-FFF2-40B4-BE49-F238E27FC236}">
                <a16:creationId xmlns:a16="http://schemas.microsoft.com/office/drawing/2014/main" id="{0073C752-5BB8-4BEE-9FC9-8FEF2817C9CE}"/>
              </a:ext>
            </a:extLst>
          </p:cNvPr>
          <p:cNvSpPr>
            <a:spLocks noGrp="1"/>
          </p:cNvSpPr>
          <p:nvPr>
            <p:ph idx="1"/>
          </p:nvPr>
        </p:nvSpPr>
        <p:spPr>
          <a:xfrm>
            <a:off x="457200" y="1600200"/>
            <a:ext cx="8229600" cy="4997450"/>
          </a:xfrm>
        </p:spPr>
        <p:txBody>
          <a:bodyPr/>
          <a:lstStyle/>
          <a:p>
            <a:pPr marL="0" indent="0">
              <a:buFont typeface="Arial" panose="020B0604020202020204" pitchFamily="34" charset="0"/>
              <a:buNone/>
            </a:pPr>
            <a:r>
              <a:rPr lang="uk-UA" altLang="ru-RU" sz="2400">
                <a:latin typeface="Book Antiqua" panose="02040602050305030304" pitchFamily="18" charset="0"/>
              </a:rPr>
              <a:t>Піскотерапія  </a:t>
            </a:r>
            <a:r>
              <a:rPr lang="uk-UA" altLang="ru-RU">
                <a:latin typeface="Book Antiqua" panose="02040602050305030304" pitchFamily="18" charset="0"/>
              </a:rPr>
              <a:t>                      Кі              </a:t>
            </a:r>
            <a:r>
              <a:rPr lang="uk-UA" altLang="ru-RU" sz="2400">
                <a:latin typeface="Book Antiqua" panose="02040602050305030304" pitchFamily="18" charset="0"/>
              </a:rPr>
              <a:t>Кінезотерапія</a:t>
            </a:r>
          </a:p>
          <a:p>
            <a:pPr marL="0" indent="0">
              <a:buFont typeface="Arial" panose="020B0604020202020204" pitchFamily="34" charset="0"/>
              <a:buNone/>
            </a:pPr>
            <a:r>
              <a:rPr lang="uk-UA" altLang="ru-RU" sz="2400">
                <a:latin typeface="Book Antiqua" panose="02040602050305030304" pitchFamily="18" charset="0"/>
              </a:rPr>
              <a:t>Арт-терапія</a:t>
            </a:r>
          </a:p>
          <a:p>
            <a:pPr marL="0" indent="0">
              <a:buFont typeface="Arial" panose="020B0604020202020204" pitchFamily="34" charset="0"/>
              <a:buNone/>
            </a:pPr>
            <a:r>
              <a:rPr lang="uk-UA" altLang="ru-RU" sz="2400">
                <a:latin typeface="Book Antiqua" panose="02040602050305030304" pitchFamily="18" charset="0"/>
              </a:rPr>
              <a:t>Ляльковий театр               </a:t>
            </a:r>
          </a:p>
          <a:p>
            <a:pPr marL="0" indent="0">
              <a:buFont typeface="Arial" panose="020B0604020202020204" pitchFamily="34" charset="0"/>
              <a:buNone/>
            </a:pPr>
            <a:r>
              <a:rPr lang="uk-UA" altLang="ru-RU" sz="2400">
                <a:latin typeface="Book Antiqua" panose="02040602050305030304" pitchFamily="18" charset="0"/>
              </a:rPr>
              <a:t>Проективні методики</a:t>
            </a:r>
          </a:p>
          <a:p>
            <a:pPr marL="0" indent="0">
              <a:buFont typeface="Arial" panose="020B0604020202020204" pitchFamily="34" charset="0"/>
              <a:buNone/>
            </a:pPr>
            <a:r>
              <a:rPr lang="uk-UA" altLang="ru-RU" sz="2400">
                <a:latin typeface="Book Antiqua" panose="02040602050305030304" pitchFamily="18" charset="0"/>
              </a:rPr>
              <a:t>Нейроробіка</a:t>
            </a:r>
          </a:p>
        </p:txBody>
      </p:sp>
      <p:pic>
        <p:nvPicPr>
          <p:cNvPr id="19460" name="Рисунок 3">
            <a:extLst>
              <a:ext uri="{FF2B5EF4-FFF2-40B4-BE49-F238E27FC236}">
                <a16:creationId xmlns:a16="http://schemas.microsoft.com/office/drawing/2014/main" id="{EBE47261-9825-4A8F-83B4-9A424F0622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3738" y="1700213"/>
            <a:ext cx="282575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Рисунок 4">
            <a:extLst>
              <a:ext uri="{FF2B5EF4-FFF2-40B4-BE49-F238E27FC236}">
                <a16:creationId xmlns:a16="http://schemas.microsoft.com/office/drawing/2014/main" id="{A50DA8CE-7433-4A03-A2B7-1EF787532E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4371975"/>
            <a:ext cx="2606675"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Рисунок 5">
            <a:extLst>
              <a:ext uri="{FF2B5EF4-FFF2-40B4-BE49-F238E27FC236}">
                <a16:creationId xmlns:a16="http://schemas.microsoft.com/office/drawing/2014/main" id="{6203FA49-25D3-4CEC-95E6-B2F6BF559ED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28988" y="3895725"/>
            <a:ext cx="2484437"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Рисунок 6">
            <a:extLst>
              <a:ext uri="{FF2B5EF4-FFF2-40B4-BE49-F238E27FC236}">
                <a16:creationId xmlns:a16="http://schemas.microsoft.com/office/drawing/2014/main" id="{93DE4D88-5503-4958-8150-E177E28C086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7688" y="4794250"/>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Рисунок 3">
            <a:extLst>
              <a:ext uri="{FF2B5EF4-FFF2-40B4-BE49-F238E27FC236}">
                <a16:creationId xmlns:a16="http://schemas.microsoft.com/office/drawing/2014/main" id="{5952DB97-F3D9-4963-A6FB-602504F3DD1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84925" y="2276475"/>
            <a:ext cx="2316163"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Объект 3">
            <a:extLst>
              <a:ext uri="{FF2B5EF4-FFF2-40B4-BE49-F238E27FC236}">
                <a16:creationId xmlns:a16="http://schemas.microsoft.com/office/drawing/2014/main" id="{93DDEAA3-D442-41E8-B0F0-83EB644E6C45}"/>
              </a:ext>
            </a:extLst>
          </p:cNvPr>
          <p:cNvPicPr>
            <a:picLocks noGrp="1" noChangeAspect="1"/>
          </p:cNvPicPr>
          <p:nvPr>
            <p:ph idx="1"/>
          </p:nvPr>
        </p:nvPicPr>
        <p:blipFill>
          <a:blip r:embed="rId2"/>
          <a:srcRect/>
          <a:stretch>
            <a:fillRect/>
          </a:stretch>
        </p:blipFill>
        <p:spPr>
          <a:xfrm>
            <a:off x="166688" y="282575"/>
            <a:ext cx="2447925" cy="1838325"/>
          </a:xfrm>
          <a:effectLst>
            <a:outerShdw blurRad="292100" dist="139700" dir="2700000" algn="tl" rotWithShape="0">
              <a:srgbClr val="333333">
                <a:alpha val="65000"/>
              </a:srgbClr>
            </a:outerShdw>
          </a:effectLst>
        </p:spPr>
      </p:pic>
      <p:pic>
        <p:nvPicPr>
          <p:cNvPr id="21507" name="Рисунок 4">
            <a:extLst>
              <a:ext uri="{FF2B5EF4-FFF2-40B4-BE49-F238E27FC236}">
                <a16:creationId xmlns:a16="http://schemas.microsoft.com/office/drawing/2014/main" id="{FA3627B9-9447-47EE-BAE6-F8B000479737}"/>
              </a:ext>
            </a:extLst>
          </p:cNvPr>
          <p:cNvPicPr>
            <a:picLocks noChangeAspect="1"/>
          </p:cNvPicPr>
          <p:nvPr/>
        </p:nvPicPr>
        <p:blipFill>
          <a:blip r:embed="rId3" cstate="print"/>
          <a:srcRect/>
          <a:stretch>
            <a:fillRect/>
          </a:stretch>
        </p:blipFill>
        <p:spPr bwMode="auto">
          <a:xfrm>
            <a:off x="5292080" y="44450"/>
            <a:ext cx="1818779" cy="2431435"/>
          </a:xfrm>
          <a:prstGeom prst="rect">
            <a:avLst/>
          </a:prstGeom>
          <a:ln>
            <a:noFill/>
          </a:ln>
          <a:effectLst>
            <a:softEdge rad="112500"/>
          </a:effectLst>
        </p:spPr>
      </p:pic>
      <p:pic>
        <p:nvPicPr>
          <p:cNvPr id="21508" name="Рисунок 1">
            <a:extLst>
              <a:ext uri="{FF2B5EF4-FFF2-40B4-BE49-F238E27FC236}">
                <a16:creationId xmlns:a16="http://schemas.microsoft.com/office/drawing/2014/main" id="{6A00FCEB-F0AE-45B3-A23A-27EECFA60987}"/>
              </a:ext>
            </a:extLst>
          </p:cNvPr>
          <p:cNvPicPr>
            <a:picLocks noChangeAspect="1"/>
          </p:cNvPicPr>
          <p:nvPr/>
        </p:nvPicPr>
        <p:blipFill>
          <a:blip r:embed="rId4"/>
          <a:srcRect/>
          <a:stretch>
            <a:fillRect/>
          </a:stretch>
        </p:blipFill>
        <p:spPr bwMode="auto">
          <a:xfrm>
            <a:off x="415925" y="2636838"/>
            <a:ext cx="1454150" cy="19446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509" name="Рисунок 2">
            <a:extLst>
              <a:ext uri="{FF2B5EF4-FFF2-40B4-BE49-F238E27FC236}">
                <a16:creationId xmlns:a16="http://schemas.microsoft.com/office/drawing/2014/main" id="{E011B755-3833-4874-8292-EB67BB3CE174}"/>
              </a:ext>
            </a:extLst>
          </p:cNvPr>
          <p:cNvPicPr>
            <a:picLocks noChangeAspect="1"/>
          </p:cNvPicPr>
          <p:nvPr/>
        </p:nvPicPr>
        <p:blipFill>
          <a:blip r:embed="rId5" cstate="print"/>
          <a:srcRect/>
          <a:stretch>
            <a:fillRect/>
          </a:stretch>
        </p:blipFill>
        <p:spPr bwMode="auto">
          <a:xfrm>
            <a:off x="2771775" y="44450"/>
            <a:ext cx="2205038" cy="1654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510" name="Рисунок 3">
            <a:extLst>
              <a:ext uri="{FF2B5EF4-FFF2-40B4-BE49-F238E27FC236}">
                <a16:creationId xmlns:a16="http://schemas.microsoft.com/office/drawing/2014/main" id="{86EAA77F-A45C-4F0A-AB57-F0001DC9C469}"/>
              </a:ext>
            </a:extLst>
          </p:cNvPr>
          <p:cNvPicPr>
            <a:picLocks noChangeAspect="1"/>
          </p:cNvPicPr>
          <p:nvPr/>
        </p:nvPicPr>
        <p:blipFill>
          <a:blip r:embed="rId6"/>
          <a:srcRect/>
          <a:stretch>
            <a:fillRect/>
          </a:stretch>
        </p:blipFill>
        <p:spPr bwMode="auto">
          <a:xfrm>
            <a:off x="2221955" y="2159794"/>
            <a:ext cx="1778000" cy="2378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511" name="Рисунок 4">
            <a:extLst>
              <a:ext uri="{FF2B5EF4-FFF2-40B4-BE49-F238E27FC236}">
                <a16:creationId xmlns:a16="http://schemas.microsoft.com/office/drawing/2014/main" id="{2B1B88D3-5951-4879-A0B1-E96F02F9D131}"/>
              </a:ext>
            </a:extLst>
          </p:cNvPr>
          <p:cNvPicPr>
            <a:picLocks noChangeAspect="1"/>
          </p:cNvPicPr>
          <p:nvPr/>
        </p:nvPicPr>
        <p:blipFill>
          <a:blip r:embed="rId7" cstate="print"/>
          <a:srcRect/>
          <a:stretch>
            <a:fillRect/>
          </a:stretch>
        </p:blipFill>
        <p:spPr bwMode="auto">
          <a:xfrm>
            <a:off x="7452320" y="2950561"/>
            <a:ext cx="1514996" cy="20237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512" name="Рисунок 5">
            <a:extLst>
              <a:ext uri="{FF2B5EF4-FFF2-40B4-BE49-F238E27FC236}">
                <a16:creationId xmlns:a16="http://schemas.microsoft.com/office/drawing/2014/main" id="{B0B4286A-15B7-4E0A-BAD9-7DD0CB893567}"/>
              </a:ext>
            </a:extLst>
          </p:cNvPr>
          <p:cNvPicPr>
            <a:picLocks noChangeAspect="1"/>
          </p:cNvPicPr>
          <p:nvPr/>
        </p:nvPicPr>
        <p:blipFill>
          <a:blip r:embed="rId8" cstate="print"/>
          <a:srcRect/>
          <a:stretch>
            <a:fillRect/>
          </a:stretch>
        </p:blipFill>
        <p:spPr bwMode="auto">
          <a:xfrm>
            <a:off x="239714" y="4737100"/>
            <a:ext cx="1560512" cy="2120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513" name="Рисунок 6">
            <a:extLst>
              <a:ext uri="{FF2B5EF4-FFF2-40B4-BE49-F238E27FC236}">
                <a16:creationId xmlns:a16="http://schemas.microsoft.com/office/drawing/2014/main" id="{D3CECD2C-57CC-4B70-B21F-EE614432A4A8}"/>
              </a:ext>
            </a:extLst>
          </p:cNvPr>
          <p:cNvPicPr>
            <a:picLocks noChangeAspect="1"/>
          </p:cNvPicPr>
          <p:nvPr/>
        </p:nvPicPr>
        <p:blipFill>
          <a:blip r:embed="rId9"/>
          <a:srcRect/>
          <a:stretch>
            <a:fillRect/>
          </a:stretch>
        </p:blipFill>
        <p:spPr bwMode="auto">
          <a:xfrm>
            <a:off x="3982220" y="4642742"/>
            <a:ext cx="1608137" cy="2162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514" name="Рисунок 7">
            <a:extLst>
              <a:ext uri="{FF2B5EF4-FFF2-40B4-BE49-F238E27FC236}">
                <a16:creationId xmlns:a16="http://schemas.microsoft.com/office/drawing/2014/main" id="{39A7DE55-9F64-49F0-839C-7BFB7D982863}"/>
              </a:ext>
            </a:extLst>
          </p:cNvPr>
          <p:cNvPicPr>
            <a:picLocks noChangeAspect="1"/>
          </p:cNvPicPr>
          <p:nvPr/>
        </p:nvPicPr>
        <p:blipFill>
          <a:blip r:embed="rId10" cstate="print"/>
          <a:srcRect/>
          <a:stretch>
            <a:fillRect/>
          </a:stretch>
        </p:blipFill>
        <p:spPr bwMode="auto">
          <a:xfrm>
            <a:off x="2176710" y="4576068"/>
            <a:ext cx="1500188" cy="2295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Рисунок 1">
            <a:extLst>
              <a:ext uri="{FF2B5EF4-FFF2-40B4-BE49-F238E27FC236}">
                <a16:creationId xmlns:a16="http://schemas.microsoft.com/office/drawing/2014/main" id="{1A1C9B45-736D-4A70-BE8F-C8136E8696AC}"/>
              </a:ext>
            </a:extLst>
          </p:cNvPr>
          <p:cNvPicPr>
            <a:picLocks noChangeAspect="1"/>
          </p:cNvPicPr>
          <p:nvPr/>
        </p:nvPicPr>
        <p:blipFill>
          <a:blip r:embed="rId11" cstate="print"/>
          <a:stretch>
            <a:fillRect/>
          </a:stretch>
        </p:blipFill>
        <p:spPr>
          <a:xfrm>
            <a:off x="7210549" y="283270"/>
            <a:ext cx="1756767" cy="2348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Рисунок 2">
            <a:extLst>
              <a:ext uri="{FF2B5EF4-FFF2-40B4-BE49-F238E27FC236}">
                <a16:creationId xmlns:a16="http://schemas.microsoft.com/office/drawing/2014/main" id="{FC7FF09A-7E87-4EC1-A256-5F7D1374C78F}"/>
              </a:ext>
            </a:extLst>
          </p:cNvPr>
          <p:cNvPicPr>
            <a:picLocks noChangeAspect="1"/>
          </p:cNvPicPr>
          <p:nvPr/>
        </p:nvPicPr>
        <p:blipFill>
          <a:blip r:embed="rId12" cstate="print"/>
          <a:stretch>
            <a:fillRect/>
          </a:stretch>
        </p:blipFill>
        <p:spPr>
          <a:xfrm>
            <a:off x="4561012" y="2475884"/>
            <a:ext cx="1466835" cy="19612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a:extLst>
              <a:ext uri="{FF2B5EF4-FFF2-40B4-BE49-F238E27FC236}">
                <a16:creationId xmlns:a16="http://schemas.microsoft.com/office/drawing/2014/main" id="{04657E08-70C5-4B10-8918-8BC3F815F864}"/>
              </a:ext>
            </a:extLst>
          </p:cNvPr>
          <p:cNvPicPr>
            <a:picLocks noChangeAspect="1"/>
          </p:cNvPicPr>
          <p:nvPr/>
        </p:nvPicPr>
        <p:blipFill>
          <a:blip r:embed="rId13" cstate="print"/>
          <a:stretch>
            <a:fillRect/>
          </a:stretch>
        </p:blipFill>
        <p:spPr>
          <a:xfrm>
            <a:off x="5861918" y="4437111"/>
            <a:ext cx="1612105" cy="21554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E8C115-9117-4ACC-B5D4-7A302D15B471}"/>
              </a:ext>
            </a:extLst>
          </p:cNvPr>
          <p:cNvSpPr>
            <a:spLocks noGrp="1"/>
          </p:cNvSpPr>
          <p:nvPr>
            <p:ph type="title"/>
          </p:nvPr>
        </p:nvSpPr>
        <p:spPr>
          <a:xfrm>
            <a:off x="539750" y="2420938"/>
            <a:ext cx="7777163" cy="1223962"/>
          </a:xfrm>
        </p:spPr>
        <p:txBody>
          <a:bodyPr/>
          <a:lstStyle/>
          <a:p>
            <a:pPr algn="ctr">
              <a:defRPr/>
            </a:pPr>
            <a:r>
              <a:rPr lang="ru-RU" sz="2800" i="1" dirty="0">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a:t>
            </a:r>
            <a:r>
              <a:rPr lang="ru-RU" sz="2800" i="1" dirty="0" err="1">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Віддай</a:t>
            </a:r>
            <a:r>
              <a:rPr lang="ru-RU" sz="2800" i="1" dirty="0">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 </a:t>
            </a:r>
            <a:r>
              <a:rPr lang="ru-RU" sz="2800" i="1" dirty="0" err="1">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людині</a:t>
            </a:r>
            <a:r>
              <a:rPr lang="ru-RU" sz="2800" i="1" dirty="0">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 </a:t>
            </a:r>
            <a:r>
              <a:rPr lang="ru-RU" sz="2800" i="1" dirty="0" err="1">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крихту</a:t>
            </a:r>
            <a:r>
              <a:rPr lang="ru-RU" sz="2800" i="1" dirty="0">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 себе.</a:t>
            </a:r>
            <a:br>
              <a:rPr lang="ru-RU" sz="2800" i="1" dirty="0">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br>
            <a:r>
              <a:rPr lang="ru-RU" sz="2800" i="1" dirty="0">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За </a:t>
            </a:r>
            <a:r>
              <a:rPr lang="ru-RU" sz="2800" i="1" dirty="0" err="1">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це</a:t>
            </a:r>
            <a:r>
              <a:rPr lang="ru-RU" sz="2800" i="1" dirty="0">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 душа </a:t>
            </a:r>
            <a:r>
              <a:rPr lang="ru-RU" sz="2800" i="1" dirty="0" err="1">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наповниться</a:t>
            </a:r>
            <a:r>
              <a:rPr lang="ru-RU" sz="2800" i="1" dirty="0">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 </a:t>
            </a:r>
            <a:r>
              <a:rPr lang="ru-RU" sz="2800" i="1" dirty="0" err="1">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світлом</a:t>
            </a:r>
            <a:r>
              <a:rPr lang="ru-RU" sz="2800" i="1" dirty="0">
                <a:effectLst>
                  <a:outerShdw blurRad="38100" dist="38100" dir="2700000" algn="tl">
                    <a:srgbClr val="000000">
                      <a:alpha val="43137"/>
                    </a:srgbClr>
                  </a:outerShdw>
                </a:effectLst>
                <a:latin typeface="Book Antiqua" panose="02040602050305030304" pitchFamily="18" charset="0"/>
                <a:cs typeface="Arial" panose="020B0604020202020204" pitchFamily="34" charset="0"/>
              </a:rPr>
              <a:t>.»</a:t>
            </a:r>
            <a:br>
              <a:rPr lang="ru-RU" i="1"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br>
            <a:endParaRPr lang="uk-UA" dirty="0"/>
          </a:p>
        </p:txBody>
      </p:sp>
      <p:sp>
        <p:nvSpPr>
          <p:cNvPr id="3075" name="Текст 2">
            <a:extLst>
              <a:ext uri="{FF2B5EF4-FFF2-40B4-BE49-F238E27FC236}">
                <a16:creationId xmlns:a16="http://schemas.microsoft.com/office/drawing/2014/main" id="{4DF6EC2C-99FC-403B-8558-E27801A94C79}"/>
              </a:ext>
            </a:extLst>
          </p:cNvPr>
          <p:cNvSpPr>
            <a:spLocks noGrp="1"/>
          </p:cNvSpPr>
          <p:nvPr>
            <p:ph type="body" idx="1"/>
          </p:nvPr>
        </p:nvSpPr>
        <p:spPr>
          <a:xfrm>
            <a:off x="722313" y="549275"/>
            <a:ext cx="7772400" cy="1439863"/>
          </a:xfrm>
        </p:spPr>
        <p:txBody>
          <a:bodyPr/>
          <a:lstStyle/>
          <a:p>
            <a:pPr>
              <a:defRPr/>
            </a:pPr>
            <a:r>
              <a:rPr lang="uk-UA" sz="3600" u="sng" dirty="0">
                <a:latin typeface="Arial Black" panose="020B0A04020102020204" pitchFamily="34" charset="0"/>
              </a:rPr>
              <a:t>Професійний портрет практичного психолога</a:t>
            </a:r>
            <a:endParaRPr lang="uk-UA" sz="3600" b="1" i="1" u="sng" dirty="0">
              <a:solidFill>
                <a:schemeClr val="tx1"/>
              </a:solidFill>
              <a:latin typeface="Arial Black" panose="020B0A04020102020204" pitchFamily="34" charset="0"/>
              <a:ea typeface="Arial Unicode MS" panose="020B0604020202020204" pitchFamily="34" charset="-128"/>
              <a:cs typeface="Arial Unicode MS" panose="020B0604020202020204" pitchFamily="34" charset="-128"/>
            </a:endParaRPr>
          </a:p>
        </p:txBody>
      </p:sp>
      <p:pic>
        <p:nvPicPr>
          <p:cNvPr id="3076" name="Рисунок 3">
            <a:extLst>
              <a:ext uri="{FF2B5EF4-FFF2-40B4-BE49-F238E27FC236}">
                <a16:creationId xmlns:a16="http://schemas.microsoft.com/office/drawing/2014/main" id="{5D84F8AC-0495-462D-93A9-90706062D5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363" y="3905250"/>
            <a:ext cx="3897312"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a:extLst>
              <a:ext uri="{FF2B5EF4-FFF2-40B4-BE49-F238E27FC236}">
                <a16:creationId xmlns:a16="http://schemas.microsoft.com/office/drawing/2014/main" id="{0A1B50F1-CE97-46DC-AE97-10C32B8A220D}"/>
              </a:ext>
            </a:extLst>
          </p:cNvPr>
          <p:cNvSpPr>
            <a:spLocks noGrp="1"/>
          </p:cNvSpPr>
          <p:nvPr>
            <p:ph type="title"/>
          </p:nvPr>
        </p:nvSpPr>
        <p:spPr>
          <a:xfrm>
            <a:off x="457200" y="692150"/>
            <a:ext cx="8229600" cy="438150"/>
          </a:xfrm>
        </p:spPr>
        <p:txBody>
          <a:bodyPr/>
          <a:lstStyle/>
          <a:p>
            <a:br>
              <a:rPr lang="uk-UA" altLang="ru-RU">
                <a:latin typeface="Arial Black" panose="020B0A04020102020204" pitchFamily="34" charset="0"/>
              </a:rPr>
            </a:br>
            <a:br>
              <a:rPr lang="uk-UA" altLang="ru-RU">
                <a:latin typeface="Arial Black" panose="020B0A04020102020204" pitchFamily="34" charset="0"/>
              </a:rPr>
            </a:br>
            <a:r>
              <a:rPr lang="uk-UA" altLang="ru-RU">
                <a:latin typeface="Arial Black" panose="020B0A04020102020204" pitchFamily="34" charset="0"/>
              </a:rPr>
              <a:t>Співпраця практичного психолога з батьками дітей з ООП</a:t>
            </a:r>
            <a:br>
              <a:rPr lang="uk-UA" altLang="ru-RU">
                <a:latin typeface="Arial Black" panose="020B0A04020102020204" pitchFamily="34" charset="0"/>
              </a:rPr>
            </a:br>
            <a:endParaRPr lang="uk-UA" altLang="ru-RU">
              <a:latin typeface="Arial Black" panose="020B0A04020102020204" pitchFamily="34" charset="0"/>
            </a:endParaRPr>
          </a:p>
        </p:txBody>
      </p:sp>
      <p:pic>
        <p:nvPicPr>
          <p:cNvPr id="21507" name="Объект 3">
            <a:extLst>
              <a:ext uri="{FF2B5EF4-FFF2-40B4-BE49-F238E27FC236}">
                <a16:creationId xmlns:a16="http://schemas.microsoft.com/office/drawing/2014/main" id="{BDBBD7D1-7DF8-421B-BAA4-623A4AA5AF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3392488"/>
            <a:ext cx="2324100" cy="3097212"/>
          </a:xfrm>
        </p:spPr>
      </p:pic>
      <p:pic>
        <p:nvPicPr>
          <p:cNvPr id="21508" name="Рисунок 6">
            <a:extLst>
              <a:ext uri="{FF2B5EF4-FFF2-40B4-BE49-F238E27FC236}">
                <a16:creationId xmlns:a16="http://schemas.microsoft.com/office/drawing/2014/main" id="{7875E5C7-49D2-4F93-B6DC-77FA65CFDB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2781300"/>
            <a:ext cx="3367088"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Рисунок 7">
            <a:extLst>
              <a:ext uri="{FF2B5EF4-FFF2-40B4-BE49-F238E27FC236}">
                <a16:creationId xmlns:a16="http://schemas.microsoft.com/office/drawing/2014/main" id="{71CC3FF1-14C6-495A-BACF-3BFD8E5D7FC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23050" y="1916113"/>
            <a:ext cx="2339975" cy="234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6FE58D-48C9-499F-B2DF-D38413029562}"/>
              </a:ext>
            </a:extLst>
          </p:cNvPr>
          <p:cNvSpPr>
            <a:spLocks noGrp="1"/>
          </p:cNvSpPr>
          <p:nvPr>
            <p:ph type="title"/>
          </p:nvPr>
        </p:nvSpPr>
        <p:spPr>
          <a:xfrm>
            <a:off x="684213" y="1773238"/>
            <a:ext cx="7772400" cy="4968875"/>
          </a:xfrm>
        </p:spPr>
        <p:txBody>
          <a:bodyPr/>
          <a:lstStyle/>
          <a:p>
            <a:pPr algn="ctr">
              <a:lnSpc>
                <a:spcPct val="150000"/>
              </a:lnSpc>
              <a:defRPr/>
            </a:pPr>
            <a:r>
              <a:rPr lang="en-US" i="1" dirty="0">
                <a:latin typeface="Book Antiqua" panose="02040602050305030304" pitchFamily="18" charset="0"/>
              </a:rPr>
              <a:t>“</a:t>
            </a:r>
            <a:r>
              <a:rPr lang="uk-UA" i="1" dirty="0">
                <a:latin typeface="Book Antiqua" panose="02040602050305030304" pitchFamily="18" charset="0"/>
              </a:rPr>
              <a:t>Особливості навчання Дітей дощу</a:t>
            </a:r>
            <a:r>
              <a:rPr lang="en-US" i="1" dirty="0">
                <a:latin typeface="Book Antiqua" panose="02040602050305030304" pitchFamily="18" charset="0"/>
              </a:rPr>
              <a:t>”</a:t>
            </a:r>
            <a:br>
              <a:rPr lang="uk-UA" i="1" dirty="0">
                <a:latin typeface="Book Antiqua" panose="02040602050305030304" pitchFamily="18" charset="0"/>
              </a:rPr>
            </a:br>
            <a:endParaRPr lang="uk-UA" dirty="0">
              <a:latin typeface="Book Antiqua" panose="02040602050305030304" pitchFamily="18" charset="0"/>
            </a:endParaRPr>
          </a:p>
        </p:txBody>
      </p:sp>
      <p:sp>
        <p:nvSpPr>
          <p:cNvPr id="22531" name="Текст 2">
            <a:extLst>
              <a:ext uri="{FF2B5EF4-FFF2-40B4-BE49-F238E27FC236}">
                <a16:creationId xmlns:a16="http://schemas.microsoft.com/office/drawing/2014/main" id="{10D4B64A-E9E4-4B92-9107-3FCBDDC8E33D}"/>
              </a:ext>
            </a:extLst>
          </p:cNvPr>
          <p:cNvSpPr>
            <a:spLocks noGrp="1"/>
          </p:cNvSpPr>
          <p:nvPr>
            <p:ph type="body" idx="1"/>
          </p:nvPr>
        </p:nvSpPr>
        <p:spPr>
          <a:xfrm>
            <a:off x="611188" y="333375"/>
            <a:ext cx="7772400" cy="1500188"/>
          </a:xfrm>
        </p:spPr>
        <p:txBody>
          <a:bodyPr/>
          <a:lstStyle/>
          <a:p>
            <a:pPr algn="ctr"/>
            <a:r>
              <a:rPr lang="uk-UA" altLang="ru-RU" sz="4000" i="1">
                <a:solidFill>
                  <a:schemeClr val="tx1"/>
                </a:solidFill>
                <a:latin typeface="Arial Black" panose="020B0A04020102020204" pitchFamily="34" charset="0"/>
              </a:rPr>
              <a:t>Проблема над якою працюю :</a:t>
            </a:r>
            <a:endParaRPr lang="uk-UA" altLang="ru-RU">
              <a:solidFill>
                <a:schemeClr val="tx1"/>
              </a:solidFill>
              <a:latin typeface="Arial Black" panose="020B0A04020102020204" pitchFamily="34" charset="0"/>
            </a:endParaRPr>
          </a:p>
        </p:txBody>
      </p:sp>
      <p:pic>
        <p:nvPicPr>
          <p:cNvPr id="22532" name="Рисунок 3">
            <a:extLst>
              <a:ext uri="{FF2B5EF4-FFF2-40B4-BE49-F238E27FC236}">
                <a16:creationId xmlns:a16="http://schemas.microsoft.com/office/drawing/2014/main" id="{90C02C97-20F6-45FF-998F-5C84D8FED6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8325" y="4619625"/>
            <a:ext cx="4565650"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9E51A9-2EB4-469A-B81F-9FA89A00AEB2}"/>
              </a:ext>
            </a:extLst>
          </p:cNvPr>
          <p:cNvSpPr>
            <a:spLocks noGrp="1"/>
          </p:cNvSpPr>
          <p:nvPr>
            <p:ph type="title"/>
          </p:nvPr>
        </p:nvSpPr>
        <p:spPr>
          <a:xfrm>
            <a:off x="722313" y="1916113"/>
            <a:ext cx="7772400" cy="3852862"/>
          </a:xfrm>
        </p:spPr>
        <p:txBody>
          <a:bodyPr/>
          <a:lstStyle/>
          <a:p>
            <a:pPr>
              <a:lnSpc>
                <a:spcPct val="150000"/>
              </a:lnSpc>
              <a:defRPr/>
            </a:pPr>
            <a:r>
              <a:rPr lang="uk-UA" sz="2400" b="0" i="1" dirty="0">
                <a:latin typeface="Book Antiqua" panose="02040602050305030304" pitchFamily="18" charset="0"/>
              </a:rPr>
              <a:t>- Удосконалювати професійні </a:t>
            </a:r>
            <a:r>
              <a:rPr lang="uk-UA" sz="2400" b="0" i="1" dirty="0" err="1">
                <a:latin typeface="Book Antiqua" panose="02040602050305030304" pitchFamily="18" charset="0"/>
              </a:rPr>
              <a:t>нАвички</a:t>
            </a:r>
            <a:r>
              <a:rPr lang="uk-UA" sz="2400" b="0" i="1" dirty="0">
                <a:latin typeface="Book Antiqua" panose="02040602050305030304" pitchFamily="18" charset="0"/>
              </a:rPr>
              <a:t>;</a:t>
            </a:r>
            <a:br>
              <a:rPr lang="uk-UA" sz="2400" b="0" i="1" dirty="0">
                <a:latin typeface="Book Antiqua" panose="02040602050305030304" pitchFamily="18" charset="0"/>
              </a:rPr>
            </a:br>
            <a:r>
              <a:rPr lang="uk-UA" sz="2400" b="0" i="1" dirty="0">
                <a:latin typeface="Book Antiqua" panose="02040602050305030304" pitchFamily="18" charset="0"/>
              </a:rPr>
              <a:t>-  </a:t>
            </a:r>
            <a:r>
              <a:rPr lang="ru-RU" sz="2400" b="0" i="1" dirty="0" err="1">
                <a:latin typeface="Book Antiqua" panose="02040602050305030304" pitchFamily="18" charset="0"/>
              </a:rPr>
              <a:t>Працювати</a:t>
            </a:r>
            <a:r>
              <a:rPr lang="ru-RU" sz="2400" b="0" i="1" dirty="0">
                <a:latin typeface="Book Antiqua" panose="02040602050305030304" pitchFamily="18" charset="0"/>
              </a:rPr>
              <a:t> над нормативно-правовою </a:t>
            </a:r>
            <a:r>
              <a:rPr lang="ru-RU" sz="2400" b="0" i="1" dirty="0" err="1">
                <a:latin typeface="Book Antiqua" panose="02040602050305030304" pitchFamily="18" charset="0"/>
              </a:rPr>
              <a:t>документацією</a:t>
            </a:r>
            <a:r>
              <a:rPr lang="ru-RU" sz="2400" b="0" i="1" dirty="0">
                <a:latin typeface="Book Antiqua" panose="02040602050305030304" pitchFamily="18" charset="0"/>
              </a:rPr>
              <a:t>, методичною </a:t>
            </a:r>
            <a:r>
              <a:rPr lang="ru-RU" sz="2400" b="0" i="1" dirty="0" err="1">
                <a:latin typeface="Book Antiqua" panose="02040602050305030304" pitchFamily="18" charset="0"/>
              </a:rPr>
              <a:t>літературою</a:t>
            </a:r>
            <a:r>
              <a:rPr lang="ru-RU" sz="2400" b="0" i="1" dirty="0">
                <a:latin typeface="Book Antiqua" panose="02040602050305030304" pitchFamily="18" charset="0"/>
              </a:rPr>
              <a:t>;</a:t>
            </a:r>
            <a:br>
              <a:rPr lang="ru-RU" sz="2400" b="0" i="1" dirty="0">
                <a:latin typeface="Book Antiqua" panose="02040602050305030304" pitchFamily="18" charset="0"/>
              </a:rPr>
            </a:br>
            <a:r>
              <a:rPr lang="ru-RU" sz="2400" b="0" i="1" dirty="0">
                <a:latin typeface="Book Antiqua" panose="02040602050305030304" pitchFamily="18" charset="0"/>
              </a:rPr>
              <a:t>- </a:t>
            </a:r>
            <a:r>
              <a:rPr lang="ru-RU" sz="2400" b="0" i="1" dirty="0" err="1">
                <a:latin typeface="Book Antiqua" panose="02040602050305030304" pitchFamily="18" charset="0"/>
              </a:rPr>
              <a:t>Проходити</a:t>
            </a:r>
            <a:r>
              <a:rPr lang="ru-RU" sz="2400" b="0" i="1" dirty="0">
                <a:latin typeface="Book Antiqua" panose="02040602050305030304" pitchFamily="18" charset="0"/>
              </a:rPr>
              <a:t> </a:t>
            </a:r>
            <a:r>
              <a:rPr lang="ru-RU" sz="2400" b="0" i="1" dirty="0" err="1">
                <a:latin typeface="Book Antiqua" panose="02040602050305030304" pitchFamily="18" charset="0"/>
              </a:rPr>
              <a:t>курси</a:t>
            </a:r>
            <a:r>
              <a:rPr lang="ru-RU" sz="2400" b="0" i="1" dirty="0">
                <a:latin typeface="Book Antiqua" panose="02040602050305030304" pitchFamily="18" charset="0"/>
              </a:rPr>
              <a:t> </a:t>
            </a:r>
            <a:r>
              <a:rPr lang="ru-RU" sz="2400" b="0" i="1" dirty="0" err="1">
                <a:latin typeface="Book Antiqua" panose="02040602050305030304" pitchFamily="18" charset="0"/>
              </a:rPr>
              <a:t>підвищення</a:t>
            </a:r>
            <a:r>
              <a:rPr lang="ru-RU" sz="2400" b="0" i="1" dirty="0">
                <a:latin typeface="Book Antiqua" panose="02040602050305030304" pitchFamily="18" charset="0"/>
              </a:rPr>
              <a:t> </a:t>
            </a:r>
            <a:r>
              <a:rPr lang="ru-RU" sz="2400" b="0" i="1" dirty="0" err="1">
                <a:latin typeface="Book Antiqua" panose="02040602050305030304" pitchFamily="18" charset="0"/>
              </a:rPr>
              <a:t>кваліфікації</a:t>
            </a:r>
            <a:r>
              <a:rPr lang="ru-RU" sz="2400" b="0" i="1" dirty="0">
                <a:latin typeface="Book Antiqua" panose="02040602050305030304" pitchFamily="18" charset="0"/>
              </a:rPr>
              <a:t>.</a:t>
            </a:r>
            <a:br>
              <a:rPr lang="ru-RU" sz="2400" b="0" i="1" dirty="0">
                <a:latin typeface="Book Antiqua" panose="02040602050305030304" pitchFamily="18" charset="0"/>
              </a:rPr>
            </a:br>
            <a:br>
              <a:rPr lang="ru-RU" sz="2400" b="0" dirty="0">
                <a:latin typeface="Book Antiqua" panose="02040602050305030304" pitchFamily="18" charset="0"/>
              </a:rPr>
            </a:br>
            <a:endParaRPr lang="uk-UA" sz="2400" dirty="0">
              <a:latin typeface="Book Antiqua" panose="02040602050305030304" pitchFamily="18" charset="0"/>
            </a:endParaRPr>
          </a:p>
        </p:txBody>
      </p:sp>
      <p:sp>
        <p:nvSpPr>
          <p:cNvPr id="23555" name="Текст 2">
            <a:extLst>
              <a:ext uri="{FF2B5EF4-FFF2-40B4-BE49-F238E27FC236}">
                <a16:creationId xmlns:a16="http://schemas.microsoft.com/office/drawing/2014/main" id="{A2C686E1-1EFC-4530-A6CB-A9FB275937D5}"/>
              </a:ext>
            </a:extLst>
          </p:cNvPr>
          <p:cNvSpPr>
            <a:spLocks noGrp="1"/>
          </p:cNvSpPr>
          <p:nvPr>
            <p:ph type="body" idx="1"/>
          </p:nvPr>
        </p:nvSpPr>
        <p:spPr>
          <a:xfrm>
            <a:off x="900113" y="549275"/>
            <a:ext cx="7772400" cy="1008063"/>
          </a:xfrm>
        </p:spPr>
        <p:txBody>
          <a:bodyPr/>
          <a:lstStyle/>
          <a:p>
            <a:r>
              <a:rPr lang="uk-UA" altLang="ru-RU" sz="3200">
                <a:solidFill>
                  <a:schemeClr val="tx1"/>
                </a:solidFill>
                <a:latin typeface="Arial Black" panose="020B0A04020102020204" pitchFamily="34" charset="0"/>
              </a:rPr>
              <a:t>Плани професійного зростання</a:t>
            </a:r>
          </a:p>
        </p:txBody>
      </p:sp>
    </p:spTree>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Текст 2">
            <a:extLst>
              <a:ext uri="{FF2B5EF4-FFF2-40B4-BE49-F238E27FC236}">
                <a16:creationId xmlns:a16="http://schemas.microsoft.com/office/drawing/2014/main" id="{5480B2CB-0D96-40D1-85D3-42FE50E87703}"/>
              </a:ext>
            </a:extLst>
          </p:cNvPr>
          <p:cNvSpPr>
            <a:spLocks noGrp="1"/>
          </p:cNvSpPr>
          <p:nvPr>
            <p:ph type="body" idx="1"/>
          </p:nvPr>
        </p:nvSpPr>
        <p:spPr/>
        <p:txBody>
          <a:bodyPr/>
          <a:lstStyle/>
          <a:p>
            <a:r>
              <a:rPr lang="uk-UA" altLang="ru-RU" sz="4000" i="1">
                <a:solidFill>
                  <a:schemeClr val="tx1"/>
                </a:solidFill>
                <a:latin typeface="Bahnschrift Condensed" panose="020B0502040204020203" pitchFamily="34" charset="0"/>
              </a:rPr>
              <a:t>«Якщо я чимось на тебе не схожий, я цим зовсім не ображаю тебе, а, навпаки, обдаровую.</a:t>
            </a:r>
            <a:br>
              <a:rPr lang="uk-UA" altLang="ru-RU" sz="4000" i="1">
                <a:solidFill>
                  <a:schemeClr val="tx1"/>
                </a:solidFill>
                <a:latin typeface="Bahnschrift Condensed" panose="020B0502040204020203" pitchFamily="34" charset="0"/>
              </a:rPr>
            </a:br>
            <a:r>
              <a:rPr lang="uk-UA" altLang="ru-RU" sz="4000" i="1">
                <a:solidFill>
                  <a:schemeClr val="tx1"/>
                </a:solidFill>
                <a:latin typeface="Bahnschrift Condensed" panose="020B0502040204020203" pitchFamily="34" charset="0"/>
              </a:rPr>
              <a:t>Антуан де Сент –Екзюпері.»</a:t>
            </a:r>
            <a:br>
              <a:rPr lang="uk-UA" altLang="ru-RU" sz="4000" i="1">
                <a:solidFill>
                  <a:schemeClr val="tx1"/>
                </a:solidFill>
                <a:latin typeface="Bahnschrift Condensed" panose="020B0502040204020203" pitchFamily="34" charset="0"/>
              </a:rPr>
            </a:br>
            <a:endParaRPr lang="uk-UA" altLang="ru-RU">
              <a:solidFill>
                <a:schemeClr val="tx1"/>
              </a:solidFill>
            </a:endParaRPr>
          </a:p>
        </p:txBody>
      </p:sp>
      <p:pic>
        <p:nvPicPr>
          <p:cNvPr id="24579" name="Рисунок 3">
            <a:extLst>
              <a:ext uri="{FF2B5EF4-FFF2-40B4-BE49-F238E27FC236}">
                <a16:creationId xmlns:a16="http://schemas.microsoft.com/office/drawing/2014/main" id="{72702EBE-31B7-438D-8B80-F1DDAA7132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4292600"/>
            <a:ext cx="2830513"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a:extLst>
              <a:ext uri="{FF2B5EF4-FFF2-40B4-BE49-F238E27FC236}">
                <a16:creationId xmlns:a16="http://schemas.microsoft.com/office/drawing/2014/main" id="{A9CEB616-533B-41D9-8231-2806B6D321C7}"/>
              </a:ext>
            </a:extLst>
          </p:cNvPr>
          <p:cNvSpPr>
            <a:spLocks noGrp="1"/>
          </p:cNvSpPr>
          <p:nvPr>
            <p:ph type="title"/>
          </p:nvPr>
        </p:nvSpPr>
        <p:spPr>
          <a:xfrm>
            <a:off x="500063" y="2857500"/>
            <a:ext cx="8229600" cy="1143000"/>
          </a:xfrm>
        </p:spPr>
        <p:txBody>
          <a:bodyPr/>
          <a:lstStyle/>
          <a:p>
            <a:pPr eaLnBrk="1" hangingPunct="1"/>
            <a:r>
              <a:rPr lang="uk-UA" altLang="ru-RU" sz="6600" i="1">
                <a:latin typeface="Book Antiqua" panose="02040602050305030304" pitchFamily="18" charset="0"/>
              </a:rPr>
              <a:t>Дякую за увагу </a:t>
            </a:r>
            <a:r>
              <a:rPr lang="uk-UA" altLang="ru-RU" sz="6600" b="1">
                <a:sym typeface="Wingdings" panose="05000000000000000000" pitchFamily="2" charset="2"/>
              </a:rPr>
              <a:t></a:t>
            </a:r>
            <a:r>
              <a:rPr lang="uk-UA" altLang="ru-RU" sz="6600" i="1">
                <a:latin typeface="Book Antiqua" panose="02040602050305030304" pitchFamily="18" charset="0"/>
              </a:rPr>
              <a:t>!</a:t>
            </a:r>
            <a:endParaRPr lang="ru-RU" altLang="ru-RU" sz="6600" i="1">
              <a:latin typeface="Book Antiqua" panose="02040602050305030304" pitchFamily="18" charset="0"/>
            </a:endParaRP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a:extLst>
              <a:ext uri="{FF2B5EF4-FFF2-40B4-BE49-F238E27FC236}">
                <a16:creationId xmlns:a16="http://schemas.microsoft.com/office/drawing/2014/main" id="{F30F8FE7-2941-474E-9E07-FFBBC8919398}"/>
              </a:ext>
            </a:extLst>
          </p:cNvPr>
          <p:cNvSpPr>
            <a:spLocks noGrp="1"/>
          </p:cNvSpPr>
          <p:nvPr>
            <p:ph type="title"/>
          </p:nvPr>
        </p:nvSpPr>
        <p:spPr>
          <a:xfrm>
            <a:off x="642938" y="2492375"/>
            <a:ext cx="7816850" cy="2376488"/>
          </a:xfrm>
        </p:spPr>
        <p:txBody>
          <a:bodyPr/>
          <a:lstStyle/>
          <a:p>
            <a:pPr eaLnBrk="1" hangingPunct="1">
              <a:lnSpc>
                <a:spcPct val="150000"/>
              </a:lnSpc>
            </a:pPr>
            <a:r>
              <a:rPr lang="ru-RU" altLang="ru-RU" sz="3200">
                <a:solidFill>
                  <a:srgbClr val="002060"/>
                </a:solidFill>
                <a:latin typeface="Arial Black" panose="020B0A04020102020204" pitchFamily="34" charset="0"/>
              </a:rPr>
              <a:t>У своїй діяльності практичий психолог керується :</a:t>
            </a:r>
            <a:br>
              <a:rPr lang="ru-RU" altLang="ru-RU" sz="3200">
                <a:solidFill>
                  <a:srgbClr val="002060"/>
                </a:solidFill>
                <a:latin typeface="Arial Black" panose="020B0A04020102020204" pitchFamily="34" charset="0"/>
              </a:rPr>
            </a:br>
            <a:r>
              <a:rPr lang="ru-RU" altLang="ru-RU" sz="2800" i="1" u="sng">
                <a:solidFill>
                  <a:srgbClr val="FF0000"/>
                </a:solidFill>
                <a:latin typeface="Book Antiqua" panose="02040602050305030304" pitchFamily="18" charset="0"/>
              </a:rPr>
              <a:t> </a:t>
            </a:r>
            <a:r>
              <a:rPr lang="ru-RU" altLang="ru-RU" sz="2800" i="1" u="sng">
                <a:solidFill>
                  <a:srgbClr val="FF0000"/>
                </a:solidFill>
                <a:latin typeface="Book Antiqua" panose="02040602050305030304" pitchFamily="18" charset="0"/>
                <a:hlinkClick r:id="rId2"/>
              </a:rPr>
              <a:t>Конституцією України</a:t>
            </a:r>
            <a:r>
              <a:rPr lang="ru-RU" altLang="ru-RU" sz="2800" i="1" u="sng">
                <a:solidFill>
                  <a:srgbClr val="FF0000"/>
                </a:solidFill>
                <a:latin typeface="Book Antiqua" panose="02040602050305030304" pitchFamily="18" charset="0"/>
              </a:rPr>
              <a:t>, </a:t>
            </a:r>
            <a:r>
              <a:rPr lang="ru-RU" altLang="ru-RU" sz="2800" i="1" u="sng">
                <a:solidFill>
                  <a:srgbClr val="FF0000"/>
                </a:solidFill>
                <a:latin typeface="Book Antiqua" panose="02040602050305030304" pitchFamily="18" charset="0"/>
                <a:hlinkClick r:id="rId3"/>
              </a:rPr>
              <a:t>Конвенцією про права осіб з інвалідністю</a:t>
            </a:r>
            <a:r>
              <a:rPr lang="ru-RU" altLang="ru-RU" sz="2800" i="1" u="sng">
                <a:solidFill>
                  <a:srgbClr val="002060"/>
                </a:solidFill>
                <a:latin typeface="Book Antiqua" panose="02040602050305030304" pitchFamily="18" charset="0"/>
              </a:rPr>
              <a:t>, Законами України </a:t>
            </a:r>
            <a:r>
              <a:rPr lang="ru-RU" altLang="ru-RU" sz="2800" i="1" u="sng">
                <a:solidFill>
                  <a:srgbClr val="002060"/>
                </a:solidFill>
                <a:latin typeface="Book Antiqua" panose="02040602050305030304" pitchFamily="18" charset="0"/>
                <a:hlinkClick r:id="rId4"/>
              </a:rPr>
              <a:t>“Про освіту”</a:t>
            </a:r>
            <a:r>
              <a:rPr lang="ru-RU" altLang="ru-RU" sz="2800" i="1" u="sng">
                <a:solidFill>
                  <a:srgbClr val="002060"/>
                </a:solidFill>
                <a:latin typeface="Book Antiqua" panose="02040602050305030304" pitchFamily="18" charset="0"/>
              </a:rPr>
              <a:t>, </a:t>
            </a:r>
            <a:r>
              <a:rPr lang="ru-RU" altLang="ru-RU" sz="2800" i="1" u="sng">
                <a:solidFill>
                  <a:srgbClr val="002060"/>
                </a:solidFill>
                <a:latin typeface="Book Antiqua" panose="02040602050305030304" pitchFamily="18" charset="0"/>
                <a:hlinkClick r:id="rId5"/>
              </a:rPr>
              <a:t>“Про загальну середню освіту”</a:t>
            </a:r>
            <a:r>
              <a:rPr lang="ru-RU" altLang="ru-RU" sz="2800" i="1" u="sng">
                <a:solidFill>
                  <a:srgbClr val="002060"/>
                </a:solidFill>
                <a:latin typeface="Book Antiqua" panose="02040602050305030304" pitchFamily="18" charset="0"/>
              </a:rPr>
              <a:t>, </a:t>
            </a:r>
            <a:r>
              <a:rPr lang="ru-RU" altLang="ru-RU" sz="2800" i="1" u="sng">
                <a:solidFill>
                  <a:srgbClr val="002060"/>
                </a:solidFill>
                <a:latin typeface="Book Antiqua" panose="02040602050305030304" pitchFamily="18" charset="0"/>
                <a:hlinkClick r:id="rId6"/>
              </a:rPr>
              <a:t>“Про дошкільну освіту”</a:t>
            </a:r>
            <a:r>
              <a:rPr lang="ru-RU" altLang="ru-RU" sz="2800" i="1" u="sng">
                <a:solidFill>
                  <a:srgbClr val="002060"/>
                </a:solidFill>
                <a:latin typeface="Book Antiqua" panose="02040602050305030304" pitchFamily="18" charset="0"/>
              </a:rPr>
              <a:t>, іншими актами законодавства та Положенням про інклюзивно-ресурсний центр.</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a:extLst>
              <a:ext uri="{FF2B5EF4-FFF2-40B4-BE49-F238E27FC236}">
                <a16:creationId xmlns:a16="http://schemas.microsoft.com/office/drawing/2014/main" id="{257CE8EE-D812-4A9B-B8A9-892A7830BA7C}"/>
              </a:ext>
            </a:extLst>
          </p:cNvPr>
          <p:cNvSpPr>
            <a:spLocks noGrp="1"/>
          </p:cNvSpPr>
          <p:nvPr>
            <p:ph type="title"/>
          </p:nvPr>
        </p:nvSpPr>
        <p:spPr>
          <a:xfrm>
            <a:off x="571500" y="2786063"/>
            <a:ext cx="5656263" cy="2155825"/>
          </a:xfrm>
        </p:spPr>
        <p:txBody>
          <a:bodyPr/>
          <a:lstStyle/>
          <a:p>
            <a:pPr algn="l" eaLnBrk="1" hangingPunct="1">
              <a:lnSpc>
                <a:spcPct val="150000"/>
              </a:lnSpc>
            </a:pPr>
            <a:r>
              <a:rPr lang="ru-RU" altLang="ru-RU" sz="2000">
                <a:latin typeface="Arial Black" panose="020B0A04020102020204" pitchFamily="34" charset="0"/>
              </a:rPr>
              <a:t>Основними принципами в роботі є : </a:t>
            </a:r>
            <a:br>
              <a:rPr lang="ru-RU" altLang="ru-RU" sz="2000">
                <a:latin typeface="Arial Black" panose="020B0A04020102020204" pitchFamily="34" charset="0"/>
              </a:rPr>
            </a:br>
            <a:r>
              <a:rPr lang="ru-RU" altLang="ru-RU" sz="2000"/>
              <a:t>-</a:t>
            </a:r>
            <a:r>
              <a:rPr lang="ru-RU" altLang="ru-RU" sz="2000">
                <a:latin typeface="Book Antiqua" panose="02040602050305030304" pitchFamily="18" charset="0"/>
              </a:rPr>
              <a:t>повага та сприйняття індивідуальних особливостей дітей;</a:t>
            </a:r>
            <a:br>
              <a:rPr lang="ru-RU" altLang="ru-RU" sz="2000">
                <a:latin typeface="Book Antiqua" panose="02040602050305030304" pitchFamily="18" charset="0"/>
              </a:rPr>
            </a:br>
            <a:r>
              <a:rPr lang="ru-RU" altLang="ru-RU" sz="2000">
                <a:latin typeface="Book Antiqua" panose="02040602050305030304" pitchFamily="18" charset="0"/>
              </a:rPr>
              <a:t> -дотримання найкращих інтересів дитини;</a:t>
            </a:r>
            <a:br>
              <a:rPr lang="ru-RU" altLang="ru-RU" sz="2000">
                <a:latin typeface="Book Antiqua" panose="02040602050305030304" pitchFamily="18" charset="0"/>
              </a:rPr>
            </a:br>
            <a:r>
              <a:rPr lang="ru-RU" altLang="ru-RU" sz="2000">
                <a:latin typeface="Book Antiqua" panose="02040602050305030304" pitchFamily="18" charset="0"/>
              </a:rPr>
              <a:t> -недопущення дискримінації та порушення прав дитини;</a:t>
            </a:r>
            <a:br>
              <a:rPr lang="ru-RU" altLang="ru-RU" sz="2000">
                <a:latin typeface="Book Antiqua" panose="02040602050305030304" pitchFamily="18" charset="0"/>
              </a:rPr>
            </a:br>
            <a:r>
              <a:rPr lang="ru-RU" altLang="ru-RU" sz="2000">
                <a:latin typeface="Book Antiqua" panose="02040602050305030304" pitchFamily="18" charset="0"/>
              </a:rPr>
              <a:t> -конфіденційність ;</a:t>
            </a:r>
            <a:br>
              <a:rPr lang="ru-RU" altLang="ru-RU" sz="2000">
                <a:latin typeface="Book Antiqua" panose="02040602050305030304" pitchFamily="18" charset="0"/>
              </a:rPr>
            </a:br>
            <a:r>
              <a:rPr lang="ru-RU" altLang="ru-RU" sz="2000">
                <a:latin typeface="Book Antiqua" panose="02040602050305030304" pitchFamily="18" charset="0"/>
              </a:rPr>
              <a:t>-доступність освітніх послуг з раннього віку;</a:t>
            </a:r>
            <a:br>
              <a:rPr lang="ru-RU" altLang="ru-RU" sz="2000">
                <a:latin typeface="Book Antiqua" panose="02040602050305030304" pitchFamily="18" charset="0"/>
              </a:rPr>
            </a:br>
            <a:r>
              <a:rPr lang="ru-RU" altLang="ru-RU" sz="2000">
                <a:latin typeface="Book Antiqua" panose="02040602050305030304" pitchFamily="18" charset="0"/>
              </a:rPr>
              <a:t> -міжвідомча співпраця.</a:t>
            </a:r>
          </a:p>
        </p:txBody>
      </p:sp>
      <p:pic>
        <p:nvPicPr>
          <p:cNvPr id="5123" name="Рисунок 5" descr="psycholog.jpg">
            <a:extLst>
              <a:ext uri="{FF2B5EF4-FFF2-40B4-BE49-F238E27FC236}">
                <a16:creationId xmlns:a16="http://schemas.microsoft.com/office/drawing/2014/main" id="{53428B3E-F209-4EC4-B37C-68942B413D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404813"/>
            <a:ext cx="2665412"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a:extLst>
              <a:ext uri="{FF2B5EF4-FFF2-40B4-BE49-F238E27FC236}">
                <a16:creationId xmlns:a16="http://schemas.microsoft.com/office/drawing/2014/main" id="{9F030FEA-482B-4E89-9933-E9F257961A3C}"/>
              </a:ext>
            </a:extLst>
          </p:cNvPr>
          <p:cNvSpPr>
            <a:spLocks noGrp="1"/>
          </p:cNvSpPr>
          <p:nvPr>
            <p:ph type="title"/>
          </p:nvPr>
        </p:nvSpPr>
        <p:spPr>
          <a:xfrm>
            <a:off x="500063" y="2728913"/>
            <a:ext cx="8229600" cy="1060450"/>
          </a:xfrm>
        </p:spPr>
        <p:txBody>
          <a:bodyPr/>
          <a:lstStyle/>
          <a:p>
            <a:pPr algn="l" eaLnBrk="1" hangingPunct="1">
              <a:lnSpc>
                <a:spcPct val="150000"/>
              </a:lnSpc>
            </a:pPr>
            <a:r>
              <a:rPr lang="uk-UA" altLang="ru-RU" sz="2800" i="1">
                <a:latin typeface="Arial Black" panose="020B0A04020102020204" pitchFamily="34" charset="0"/>
              </a:rPr>
              <a:t>Практичний психолог має знати порядок проведення комплексної оцінки</a:t>
            </a:r>
            <a:br>
              <a:rPr lang="uk-UA" altLang="ru-RU" sz="2800" i="1">
                <a:latin typeface="Arial Black" panose="020B0A04020102020204" pitchFamily="34" charset="0"/>
              </a:rPr>
            </a:br>
            <a:br>
              <a:rPr lang="uk-UA" altLang="ru-RU" i="1">
                <a:latin typeface="Book Antiqua" panose="02040602050305030304" pitchFamily="18" charset="0"/>
              </a:rPr>
            </a:br>
            <a:r>
              <a:rPr lang="uk-UA" altLang="ru-RU" sz="2400" i="1">
                <a:latin typeface="Book Antiqua" panose="02040602050305030304" pitchFamily="18" charset="0"/>
              </a:rPr>
              <a:t>1.Первинний прийом батьків</a:t>
            </a:r>
            <a:br>
              <a:rPr lang="uk-UA" altLang="ru-RU" sz="2400" i="1">
                <a:latin typeface="Book Antiqua" panose="02040602050305030304" pitchFamily="18" charset="0"/>
              </a:rPr>
            </a:br>
            <a:r>
              <a:rPr lang="uk-UA" altLang="ru-RU" sz="2400" i="1">
                <a:latin typeface="Book Antiqua" panose="02040602050305030304" pitchFamily="18" charset="0"/>
              </a:rPr>
              <a:t>2.Комплексна оцінка за напрямами</a:t>
            </a:r>
            <a:br>
              <a:rPr lang="uk-UA" altLang="ru-RU" sz="2400" i="1">
                <a:latin typeface="Book Antiqua" panose="02040602050305030304" pitchFamily="18" charset="0"/>
              </a:rPr>
            </a:br>
            <a:r>
              <a:rPr lang="uk-UA" altLang="ru-RU" sz="2400" i="1">
                <a:latin typeface="Book Antiqua" panose="02040602050305030304" pitchFamily="18" charset="0"/>
              </a:rPr>
              <a:t>3.Узагальнення результатів</a:t>
            </a:r>
            <a:br>
              <a:rPr lang="uk-UA" altLang="ru-RU" sz="2400" i="1">
                <a:latin typeface="Book Antiqua" panose="02040602050305030304" pitchFamily="18" charset="0"/>
              </a:rPr>
            </a:br>
            <a:r>
              <a:rPr lang="uk-UA" altLang="ru-RU" sz="2400" i="1">
                <a:latin typeface="Book Antiqua" panose="02040602050305030304" pitchFamily="18" charset="0"/>
              </a:rPr>
              <a:t>4.Скадання висновків</a:t>
            </a:r>
            <a:br>
              <a:rPr lang="uk-UA" altLang="ru-RU" sz="2400" i="1">
                <a:latin typeface="Book Antiqua" panose="02040602050305030304" pitchFamily="18" charset="0"/>
              </a:rPr>
            </a:br>
            <a:r>
              <a:rPr lang="uk-UA" altLang="ru-RU" sz="2400" i="1">
                <a:latin typeface="Book Antiqua" panose="02040602050305030304" pitchFamily="18" charset="0"/>
              </a:rPr>
              <a:t>5.Ознайомлення батьків з висновками </a:t>
            </a:r>
            <a:endParaRPr lang="ru-RU" altLang="ru-RU" sz="2400" i="1">
              <a:latin typeface="Book Antiqua" panose="02040602050305030304" pitchFamily="18" charset="0"/>
            </a:endParaRPr>
          </a:p>
        </p:txBody>
      </p:sp>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a:extLst>
              <a:ext uri="{FF2B5EF4-FFF2-40B4-BE49-F238E27FC236}">
                <a16:creationId xmlns:a16="http://schemas.microsoft.com/office/drawing/2014/main" id="{6693D360-DBFF-47E1-B66E-F55DE7377144}"/>
              </a:ext>
            </a:extLst>
          </p:cNvPr>
          <p:cNvSpPr>
            <a:spLocks noGrp="1"/>
          </p:cNvSpPr>
          <p:nvPr>
            <p:ph type="title"/>
          </p:nvPr>
        </p:nvSpPr>
        <p:spPr>
          <a:xfrm>
            <a:off x="428625" y="1285875"/>
            <a:ext cx="8229600" cy="1143000"/>
          </a:xfrm>
        </p:spPr>
        <p:txBody>
          <a:bodyPr/>
          <a:lstStyle/>
          <a:p>
            <a:pPr eaLnBrk="1" hangingPunct="1"/>
            <a:br>
              <a:rPr lang="uk-UA" altLang="ru-RU" sz="5400" i="1">
                <a:latin typeface="Arial Black" panose="020B0A04020102020204" pitchFamily="34" charset="0"/>
              </a:rPr>
            </a:br>
            <a:br>
              <a:rPr lang="uk-UA" altLang="ru-RU" sz="5400" i="1">
                <a:latin typeface="Arial Black" panose="020B0A04020102020204" pitchFamily="34" charset="0"/>
              </a:rPr>
            </a:br>
            <a:r>
              <a:rPr lang="uk-UA" altLang="ru-RU" sz="5400" i="1">
                <a:latin typeface="Arial Black" panose="020B0A04020102020204" pitchFamily="34" charset="0"/>
              </a:rPr>
              <a:t>Психолог проводить оцінку </a:t>
            </a:r>
            <a:br>
              <a:rPr lang="uk-UA" altLang="ru-RU" sz="5400" i="1">
                <a:latin typeface="Arial Black" panose="020B0A04020102020204" pitchFamily="34" charset="0"/>
              </a:rPr>
            </a:br>
            <a:r>
              <a:rPr lang="uk-UA" altLang="ru-RU" sz="5400" i="1">
                <a:latin typeface="Arial Black" panose="020B0A04020102020204" pitchFamily="34" charset="0"/>
              </a:rPr>
              <a:t>когнітивної та емоційно-вольової сфери</a:t>
            </a:r>
            <a:endParaRPr lang="ru-RU" altLang="ru-RU" sz="5400" i="1">
              <a:latin typeface="Arial Black" panose="020B0A04020102020204" pitchFamily="34" charset="0"/>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a:extLst>
              <a:ext uri="{FF2B5EF4-FFF2-40B4-BE49-F238E27FC236}">
                <a16:creationId xmlns:a16="http://schemas.microsoft.com/office/drawing/2014/main" id="{5BFF5F3A-0F3C-4880-8F8B-2CBF67F5DF2E}"/>
              </a:ext>
            </a:extLst>
          </p:cNvPr>
          <p:cNvSpPr>
            <a:spLocks noGrp="1"/>
          </p:cNvSpPr>
          <p:nvPr>
            <p:ph type="title"/>
          </p:nvPr>
        </p:nvSpPr>
        <p:spPr>
          <a:xfrm>
            <a:off x="500063" y="2857500"/>
            <a:ext cx="7888287" cy="858838"/>
          </a:xfrm>
        </p:spPr>
        <p:txBody>
          <a:bodyPr/>
          <a:lstStyle/>
          <a:p>
            <a:pPr algn="just" eaLnBrk="1" hangingPunct="1">
              <a:lnSpc>
                <a:spcPct val="150000"/>
              </a:lnSpc>
            </a:pPr>
            <a:r>
              <a:rPr lang="ru-RU" altLang="ru-RU" sz="3200" i="1">
                <a:latin typeface="Book Antiqua" panose="02040602050305030304" pitchFamily="18" charset="0"/>
              </a:rPr>
              <a:t>Оцінка когнітивної сфери дитини проводиться </a:t>
            </a:r>
            <a:r>
              <a:rPr lang="ru-RU" altLang="ru-RU" sz="3200">
                <a:latin typeface="Book Antiqua" panose="02040602050305030304" pitchFamily="18" charset="0"/>
              </a:rPr>
              <a:t>з метою визначення рівня сформованості таких пізнавальних процесів, як сприйняття, пам’ять, мислення, уява, увага. Результати оцінки практичний психолог зазначає у висновку про комплексну оцінку.</a:t>
            </a: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a:extLst>
              <a:ext uri="{FF2B5EF4-FFF2-40B4-BE49-F238E27FC236}">
                <a16:creationId xmlns:a16="http://schemas.microsoft.com/office/drawing/2014/main" id="{D2D4B98A-85A5-4B51-A2E8-CC1C9659912F}"/>
              </a:ext>
            </a:extLst>
          </p:cNvPr>
          <p:cNvSpPr>
            <a:spLocks noGrp="1"/>
          </p:cNvSpPr>
          <p:nvPr>
            <p:ph type="title"/>
          </p:nvPr>
        </p:nvSpPr>
        <p:spPr>
          <a:xfrm>
            <a:off x="428625" y="3071813"/>
            <a:ext cx="8229600" cy="1143000"/>
          </a:xfrm>
        </p:spPr>
        <p:txBody>
          <a:bodyPr/>
          <a:lstStyle/>
          <a:p>
            <a:pPr algn="just" eaLnBrk="1" hangingPunct="1">
              <a:lnSpc>
                <a:spcPct val="150000"/>
              </a:lnSpc>
            </a:pPr>
            <a:r>
              <a:rPr lang="ru-RU" altLang="ru-RU" sz="3200" i="1">
                <a:latin typeface="Book Antiqua" panose="02040602050305030304" pitchFamily="18" charset="0"/>
              </a:rPr>
              <a:t>Оцінка емоційно-вольової сфери дитини проводиться </a:t>
            </a:r>
            <a:r>
              <a:rPr lang="ru-RU" altLang="ru-RU" sz="3200">
                <a:latin typeface="Book Antiqua" panose="02040602050305030304" pitchFamily="18" charset="0"/>
              </a:rPr>
              <a:t>з метою виявлення здатності дитини до вольового зусилля, схильностей до проявів девіантної поведінки та її причин. Результати оцінки практичний психолог зазначає у висновку про комплексну оцінку.</a:t>
            </a: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a:extLst>
              <a:ext uri="{FF2B5EF4-FFF2-40B4-BE49-F238E27FC236}">
                <a16:creationId xmlns:a16="http://schemas.microsoft.com/office/drawing/2014/main" id="{69B111E8-2CA6-4DFC-9647-AECC9DD06D4D}"/>
              </a:ext>
            </a:extLst>
          </p:cNvPr>
          <p:cNvSpPr>
            <a:spLocks noGrp="1"/>
          </p:cNvSpPr>
          <p:nvPr>
            <p:ph type="ctrTitle"/>
          </p:nvPr>
        </p:nvSpPr>
        <p:spPr>
          <a:xfrm>
            <a:off x="684213" y="620713"/>
            <a:ext cx="7772400" cy="5616575"/>
          </a:xfrm>
        </p:spPr>
        <p:txBody>
          <a:bodyPr/>
          <a:lstStyle/>
          <a:p>
            <a:pPr>
              <a:lnSpc>
                <a:spcPct val="150000"/>
              </a:lnSpc>
            </a:pPr>
            <a:r>
              <a:rPr lang="uk-UA" altLang="ru-RU" sz="3200">
                <a:latin typeface="Book Antiqua" panose="02040602050305030304" pitchFamily="18" charset="0"/>
              </a:rPr>
              <a:t>Ефективна корекційна робота залежить від правильної діагностики. Ці два процеси йдуть пліч-о-пліч, проте вони не тотожні: діагностика передує корекції .Кожен такий процес має свої цілі, а також конкретні інструменти ,якими воно досягається.</a:t>
            </a:r>
            <a:br>
              <a:rPr lang="uk-UA" altLang="ru-RU" sz="3200">
                <a:latin typeface="Book Antiqua" panose="02040602050305030304" pitchFamily="18" charset="0"/>
              </a:rPr>
            </a:br>
            <a:endParaRPr lang="uk-UA" altLang="ru-RU" sz="3200">
              <a:latin typeface="Book Antiqua" panose="02040602050305030304" pitchFamily="18" charset="0"/>
            </a:endParaRPr>
          </a:p>
        </p:txBody>
      </p:sp>
    </p:spTree>
  </p:cSld>
  <p:clrMapOvr>
    <a:masterClrMapping/>
  </p:clrMapOvr>
  <p:transition spd="slow">
    <p:push dir="u"/>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TotalTime>
  <Words>695</Words>
  <Application>Microsoft Office PowerPoint</Application>
  <PresentationFormat>Экран (4:3)</PresentationFormat>
  <Paragraphs>64</Paragraphs>
  <Slides>24</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24</vt:i4>
      </vt:variant>
    </vt:vector>
  </HeadingPairs>
  <TitlesOfParts>
    <vt:vector size="34" baseType="lpstr">
      <vt:lpstr>Arial</vt:lpstr>
      <vt:lpstr>Calibri</vt:lpstr>
      <vt:lpstr>Book Antiqua</vt:lpstr>
      <vt:lpstr>Arabic Typesetting</vt:lpstr>
      <vt:lpstr>Times New Roman</vt:lpstr>
      <vt:lpstr>Arial Black</vt:lpstr>
      <vt:lpstr>Arial Unicode MS</vt:lpstr>
      <vt:lpstr>Bahnschrift Condensed</vt:lpstr>
      <vt:lpstr>Wingdings</vt:lpstr>
      <vt:lpstr>Тема Office</vt:lpstr>
      <vt:lpstr> Особливості роботи практичного психолога в  “Інклюзивно-ресурсному центрі”</vt:lpstr>
      <vt:lpstr>«Віддай людині крихту себе. За це душа наповниться світлом.» </vt:lpstr>
      <vt:lpstr>У своїй діяльності практичий психолог керується :  Конституцією України, Конвенцією про права осіб з інвалідністю, Законами України “Про освіту”, “Про загальну середню освіту”, “Про дошкільну освіту”, іншими актами законодавства та Положенням про інклюзивно-ресурсний центр.</vt:lpstr>
      <vt:lpstr>Основними принципами в роботі є :  -повага та сприйняття індивідуальних особливостей дітей;  -дотримання найкращих інтересів дитини;  -недопущення дискримінації та порушення прав дитини;  -конфіденційність ; -доступність освітніх послуг з раннього віку;  -міжвідомча співпраця.</vt:lpstr>
      <vt:lpstr>Практичний психолог має знати порядок проведення комплексної оцінки  1.Первинний прийом батьків 2.Комплексна оцінка за напрямами 3.Узагальнення результатів 4.Скадання висновків 5.Ознайомлення батьків з висновками </vt:lpstr>
      <vt:lpstr>  Психолог проводить оцінку  когнітивної та емоційно-вольової сфери</vt:lpstr>
      <vt:lpstr>Оцінка когнітивної сфери дитини проводиться з метою визначення рівня сформованості таких пізнавальних процесів, як сприйняття, пам’ять, мислення, уява, увага. Результати оцінки практичний психолог зазначає у висновку про комплексну оцінку.</vt:lpstr>
      <vt:lpstr>Оцінка емоційно-вольової сфери дитини проводиться з метою виявлення здатності дитини до вольового зусилля, схильностей до проявів девіантної поведінки та її причин. Результати оцінки практичний психолог зазначає у висновку про комплексну оцінку.</vt:lpstr>
      <vt:lpstr>Ефективна корекційна робота залежить від правильної діагностики. Ці два процеси йдуть пліч-о-пліч, проте вони не тотожні: діагностика передує корекції .Кожен такий процес має свої цілі, а також конкретні інструменти ,якими воно досягається. </vt:lpstr>
      <vt:lpstr>Діагностичний інструментарій є основою професійної діяльності практичного психолога:</vt:lpstr>
      <vt:lpstr>CASD      </vt:lpstr>
      <vt:lpstr>РЕР-3</vt:lpstr>
      <vt:lpstr> Шкала інтелекту Векслера (WISC-IV) </vt:lpstr>
      <vt:lpstr>   Тест невербального інтелекту і когнітивних здібностей (Leiter-3) </vt:lpstr>
      <vt:lpstr>Conners-3</vt:lpstr>
      <vt:lpstr>Презентация PowerPoint</vt:lpstr>
      <vt:lpstr>Презентация PowerPoint</vt:lpstr>
      <vt:lpstr>Техніки корекційної роботи :</vt:lpstr>
      <vt:lpstr>Презентация PowerPoint</vt:lpstr>
      <vt:lpstr>  Співпраця практичного психолога з батьками дітей з ООП </vt:lpstr>
      <vt:lpstr>“Особливості навчання Дітей дощу” </vt:lpstr>
      <vt:lpstr>- Удосконалювати професійні нАвички; -  Працювати над нормативно-правовою документацією, методичною літературою; - Проходити курси підвищення кваліфікації.  </vt:lpstr>
      <vt:lpstr>Презентация PowerPoint</vt:lpstr>
      <vt:lpstr>Дякую за увагу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Особливості роботи практичного психолога в “Інклюзивно-ресурсному центрі”</dc:title>
  <dc:creator>comfy</dc:creator>
  <cp:lastModifiedBy>Admin</cp:lastModifiedBy>
  <cp:revision>62</cp:revision>
  <dcterms:created xsi:type="dcterms:W3CDTF">2018-11-26T08:32:24Z</dcterms:created>
  <dcterms:modified xsi:type="dcterms:W3CDTF">2021-03-25T15:28:40Z</dcterms:modified>
</cp:coreProperties>
</file>