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0" r:id="rId3"/>
    <p:sldId id="298" r:id="rId4"/>
    <p:sldId id="299" r:id="rId5"/>
    <p:sldId id="281" r:id="rId6"/>
    <p:sldId id="301" r:id="rId7"/>
    <p:sldId id="300" r:id="rId8"/>
    <p:sldId id="302" r:id="rId9"/>
    <p:sldId id="303" r:id="rId10"/>
    <p:sldId id="306" r:id="rId11"/>
    <p:sldId id="311" r:id="rId12"/>
    <p:sldId id="307" r:id="rId13"/>
    <p:sldId id="308" r:id="rId14"/>
    <p:sldId id="309" r:id="rId15"/>
    <p:sldId id="310" r:id="rId16"/>
    <p:sldId id="312" r:id="rId17"/>
    <p:sldId id="305" r:id="rId18"/>
    <p:sldId id="313" r:id="rId19"/>
    <p:sldId id="314" r:id="rId20"/>
    <p:sldId id="320" r:id="rId21"/>
    <p:sldId id="319" r:id="rId22"/>
    <p:sldId id="315" r:id="rId23"/>
    <p:sldId id="322" r:id="rId24"/>
    <p:sldId id="321" r:id="rId25"/>
    <p:sldId id="294" r:id="rId26"/>
  </p:sldIdLst>
  <p:sldSz cx="12192000" cy="6858000"/>
  <p:notesSz cx="6858000" cy="9525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00FF"/>
    <a:srgbClr val="FFCCFF"/>
    <a:srgbClr val="6699FF"/>
    <a:srgbClr val="000099"/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2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6C056-F8C9-4E11-BDCF-BEC60F99E601}" type="datetime10">
              <a:rPr lang="uk-UA" smtClean="0"/>
              <a:pPr/>
              <a:t>00:46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81F5E-AC75-4BD6-AD1B-6D7D0651A7C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762120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DD9F9-FDA8-4648-A7DA-6AAD9EFB8598}" type="datetime10">
              <a:rPr lang="uk-UA" smtClean="0"/>
              <a:pPr/>
              <a:t>00:45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0625"/>
            <a:ext cx="5715000" cy="3214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583906"/>
            <a:ext cx="5486400" cy="37504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1AB05-F89E-428D-8DBE-D6CAD84719A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31341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56652-D699-4864-81FD-4E3FFE47F0AB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B6DD2-9DDE-4294-B907-8E466BA97E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51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56652-D699-4864-81FD-4E3FFE47F0AB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B6DD2-9DDE-4294-B907-8E466BA97E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61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56652-D699-4864-81FD-4E3FFE47F0AB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B6DD2-9DDE-4294-B907-8E466BA97E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98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56652-D699-4864-81FD-4E3FFE47F0AB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B6DD2-9DDE-4294-B907-8E466BA97E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45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56652-D699-4864-81FD-4E3FFE47F0AB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B6DD2-9DDE-4294-B907-8E466BA97E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5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56652-D699-4864-81FD-4E3FFE47F0AB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B6DD2-9DDE-4294-B907-8E466BA97E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66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56652-D699-4864-81FD-4E3FFE47F0AB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B6DD2-9DDE-4294-B907-8E466BA97E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32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56652-D699-4864-81FD-4E3FFE47F0AB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B6DD2-9DDE-4294-B907-8E466BA97E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51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56652-D699-4864-81FD-4E3FFE47F0AB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B6DD2-9DDE-4294-B907-8E466BA97E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13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56652-D699-4864-81FD-4E3FFE47F0AB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B6DD2-9DDE-4294-B907-8E466BA97E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53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56652-D699-4864-81FD-4E3FFE47F0AB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B6DD2-9DDE-4294-B907-8E466BA97E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318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56652-D699-4864-81FD-4E3FFE47F0AB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B6DD2-9DDE-4294-B907-8E466BA97E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80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t="-1000" r="-7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0051"/>
            <a:ext cx="12192000" cy="1632984"/>
          </a:xfrm>
        </p:spPr>
        <p:txBody>
          <a:bodyPr>
            <a:noAutofit/>
          </a:bodyPr>
          <a:lstStyle/>
          <a:p>
            <a:r>
              <a:rPr lang="ru-RU" sz="5400" b="1" cap="all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ОЗНАЙОМЛЕННЯ З БУКВАМИ. ГРАЮЧИСЬ НАВЧАЄМОСЬ</a:t>
            </a:r>
            <a:endParaRPr lang="ru-RU" sz="5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</p:txBody>
      </p:sp>
      <p:pic>
        <p:nvPicPr>
          <p:cNvPr id="1030" name="Picture 6" descr="УЧИМ БАШКИРСКИЙ ЯЗЫК - БАШҠОРТ ТЕЛЕН ӨЙРӘНӘБЕҘ: БАШҠОРТСА ӘЙТЕРГӘ ҺӘМ  УҠЫРҒА ӨЙРӘНӘБЕҘ. УЧИМСЯ ПРОИЗНОСИТЬ И ЧИТАТЬ ПО-БАШКИРС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32" y="2095500"/>
            <a:ext cx="42767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липарт буква 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638" y="1664676"/>
            <a:ext cx="4642338" cy="464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Буква 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74" y="1740677"/>
            <a:ext cx="4664834" cy="511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9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Скоромовки,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чистомовки</a:t>
            </a:r>
            <a:endParaRPr lang="ru-RU" dirty="0"/>
          </a:p>
        </p:txBody>
      </p:sp>
      <p:pic>
        <p:nvPicPr>
          <p:cNvPr id="5122" name="Picture 2" descr="C:\Users\Home\Desktop\Конференція ОБМІН ДОСВІДОМ\Фото\изображение_viber_2021-03-11_22-06-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93" y="1048596"/>
            <a:ext cx="4172756" cy="5484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me\Desktop\Конференція ОБМІН ДОСВІДОМ\Фото\изображение_viber_2021-03-11_22-06-0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86" y="1243758"/>
            <a:ext cx="5948777" cy="5054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79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Скоромовки,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чистомовки</a:t>
            </a:r>
            <a:endParaRPr lang="ru-RU" dirty="0"/>
          </a:p>
        </p:txBody>
      </p:sp>
      <p:pic>
        <p:nvPicPr>
          <p:cNvPr id="7" name="Объект 6" descr="C:\Users\gameb\Desktop\Новая папка\Новая папка\Чистомовки-.png\ef0df391268a89041ce5ea7a0eb5ed5a-2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13" y="1107584"/>
            <a:ext cx="4095480" cy="5350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gameb\Desktop\Новая папка\Новая папка\Чистомовки-.png\ef0df391268a89041ce5ea7a0eb5ed5a-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69" y="1159099"/>
            <a:ext cx="4404575" cy="5331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9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18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Скоромовки,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чистомовки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33341"/>
            <a:ext cx="4815625" cy="212501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Щоб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наш ротик працював,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Звуки гарно промовляв,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Чистомовки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будем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вчити,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Щоб швидко й чітко говорити.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Admin\Desktop\Новая папка\20210222_1029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6121" y="1150787"/>
            <a:ext cx="5623227" cy="5211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49" y="2967846"/>
            <a:ext cx="4875702" cy="3656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79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«Пластилінові букви»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6" y="1014427"/>
            <a:ext cx="3512067" cy="525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94" y="1014428"/>
            <a:ext cx="3520829" cy="525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18" y="1014426"/>
            <a:ext cx="3509681" cy="524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79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969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66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«Пластилінові букви»</a:t>
            </a:r>
            <a:endParaRPr lang="ru-RU" dirty="0"/>
          </a:p>
        </p:txBody>
      </p:sp>
      <p:pic>
        <p:nvPicPr>
          <p:cNvPr id="5" name="Рисунок 4" descr="G:\изображение_viber_2021-02-20_20-03-2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4" t="19496" r="3489" b="13867"/>
          <a:stretch/>
        </p:blipFill>
        <p:spPr bwMode="auto">
          <a:xfrm>
            <a:off x="502273" y="1028516"/>
            <a:ext cx="4559121" cy="5114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G:\изображение_viber_2021-02-20_20-03-4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11054" r="2997" b="3844"/>
          <a:stretch/>
        </p:blipFill>
        <p:spPr bwMode="auto">
          <a:xfrm>
            <a:off x="5473522" y="1028516"/>
            <a:ext cx="6387920" cy="5114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079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" y="7910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/>
          <a:lstStyle/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Пухнасті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букви»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r="5478" b="2126"/>
          <a:stretch/>
        </p:blipFill>
        <p:spPr bwMode="auto">
          <a:xfrm rot="16200000">
            <a:off x="6723333" y="646817"/>
            <a:ext cx="3523134" cy="5543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r="6660"/>
          <a:stretch/>
        </p:blipFill>
        <p:spPr bwMode="auto">
          <a:xfrm rot="16200000">
            <a:off x="427558" y="1542701"/>
            <a:ext cx="5306097" cy="4358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79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/>
          <a:lstStyle/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Пухнасті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букви»</a:t>
            </a:r>
            <a:endParaRPr lang="ru-RU" dirty="0"/>
          </a:p>
        </p:txBody>
      </p:sp>
      <p:pic>
        <p:nvPicPr>
          <p:cNvPr id="6" name="Рисунок 5" descr="C:\Users\Admin\Desktop\Новая папка\20210222_1035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3655" y="1559086"/>
            <a:ext cx="5227344" cy="440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21" y="1147702"/>
            <a:ext cx="6969792" cy="5227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93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03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Дидактична гра «З якої літери?»</a:t>
            </a:r>
            <a:endParaRPr lang="ru-RU" dirty="0"/>
          </a:p>
        </p:txBody>
      </p:sp>
      <p:pic>
        <p:nvPicPr>
          <p:cNvPr id="10242" name="Picture 2" descr="C:\Users\Home\Desktop\Конференція ОБМІН ДОСВІДОМ\Фото\изображение_viber_2021-03-12_00-17-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5" y="1242938"/>
            <a:ext cx="5801784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ome\Desktop\Конференція ОБМІН ДОСВІДОМ\Фото\изображение_viber_2021-03-12_00-17-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"/>
          <a:stretch/>
        </p:blipFill>
        <p:spPr bwMode="auto">
          <a:xfrm rot="16200000">
            <a:off x="6836791" y="773874"/>
            <a:ext cx="4340933" cy="536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79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366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Методика «Четвертий зайвий»</a:t>
            </a:r>
            <a:endParaRPr lang="ru-RU" dirty="0"/>
          </a:p>
        </p:txBody>
      </p:sp>
      <p:pic>
        <p:nvPicPr>
          <p:cNvPr id="11266" name="Picture 2" descr="F:\Грамота 2020-2021\Четвертий зайвий ЗВУКИ\Четвертий-зайвий-Звук-В.png\p1esqul8i060u1fd71sl8tk21tot4-0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8" y="1374866"/>
            <a:ext cx="591087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Грамота 2020-2021\Четвертий зайвий ЗВУКИ\Четвертий-зайвий-Звук-П.png\e62bcd9ba42fdbab371c04000bdc1436-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726" y="1295234"/>
            <a:ext cx="6030440" cy="446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45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791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Тренажер для читання. Буква «З»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2651" y="1271828"/>
            <a:ext cx="3347434" cy="203803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uk-UA" sz="15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галяві зайці танцювали, 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Зайці танцювали, зайці танцювали.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Так красиво вушками хитали,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Вушками хитали ТАК!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Ля-ля-ля-ля-ЛЯ, </a:t>
            </a:r>
            <a:r>
              <a:rPr lang="uk-UA" sz="1500" b="1" dirty="0" err="1">
                <a:latin typeface="Times New Roman" pitchFamily="18" charset="0"/>
                <a:cs typeface="Times New Roman" pitchFamily="18" charset="0"/>
              </a:rPr>
              <a:t>Ля-ля-ля-ля-ЛЯ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Вушками хитали ТАК!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8" t="233" r="8727" b="11437"/>
          <a:stretch/>
        </p:blipFill>
        <p:spPr bwMode="auto">
          <a:xfrm>
            <a:off x="949012" y="1053268"/>
            <a:ext cx="3197985" cy="2604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r="8475" b="8777"/>
          <a:stretch/>
        </p:blipFill>
        <p:spPr bwMode="auto">
          <a:xfrm>
            <a:off x="7801703" y="1053268"/>
            <a:ext cx="3364280" cy="2520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7" r="11526" b="5074"/>
          <a:stretch/>
        </p:blipFill>
        <p:spPr bwMode="auto">
          <a:xfrm>
            <a:off x="2380577" y="3760612"/>
            <a:ext cx="3672492" cy="2872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t="10228" r="13574" b="3995"/>
          <a:stretch/>
        </p:blipFill>
        <p:spPr bwMode="auto">
          <a:xfrm>
            <a:off x="6289243" y="3760612"/>
            <a:ext cx="3949459" cy="2872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045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02889"/>
            <a:ext cx="10515600" cy="474898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b="1" cap="all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sz="800" b="1" cap="all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sz="800" b="1" cap="all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sz="800" b="1" cap="all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sz="800" b="1" cap="all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sz="800" b="1" cap="all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sz="800" b="1" cap="all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sz="800" b="1" cap="all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sz="800" b="1" cap="all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sz="800" b="1" cap="all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sz="800" b="1" cap="all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b="1" cap="all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Історія</a:t>
            </a:r>
            <a:r>
              <a:rPr lang="ru-RU" b="1" cap="all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ru-RU" b="1" cap="all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виникнення</a:t>
            </a:r>
            <a:r>
              <a:rPr lang="ru-RU" b="1" cap="all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b="1" cap="all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endParaRPr lang="ru-RU" dirty="0"/>
          </a:p>
        </p:txBody>
      </p:sp>
      <p:pic>
        <p:nvPicPr>
          <p:cNvPr id="6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3339" t="18295" r="22317" b="7566"/>
          <a:stretch/>
        </p:blipFill>
        <p:spPr>
          <a:xfrm>
            <a:off x="2514600" y="205763"/>
            <a:ext cx="7498080" cy="639334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2956560" y="4937760"/>
            <a:ext cx="6202680" cy="15240"/>
          </a:xfrm>
          <a:prstGeom prst="line">
            <a:avLst/>
          </a:prstGeom>
          <a:ln w="1174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02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4547"/>
            <a:ext cx="10515600" cy="66970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Неймовірні круги (кільця, кола)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Луллія</a:t>
            </a:r>
            <a:endParaRPr lang="ru-RU" dirty="0"/>
          </a:p>
        </p:txBody>
      </p:sp>
      <p:pic>
        <p:nvPicPr>
          <p:cNvPr id="7" name="Объект 6" descr="C:\Users\Admin\Desktop\Новая папка\IMG_20210222_100710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" y="751633"/>
            <a:ext cx="3326945" cy="2666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Admin\Pictures\IMG_20210222_1008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92" y="702015"/>
            <a:ext cx="3318410" cy="2716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Admin\Desktop\Новая папка\IMG_20210222_10132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8" t="9517" b="36116"/>
          <a:stretch/>
        </p:blipFill>
        <p:spPr bwMode="auto">
          <a:xfrm>
            <a:off x="2511380" y="3418607"/>
            <a:ext cx="3425782" cy="3265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Admin\Desktop\Новая папка\IMG_20210222_10120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2" t="13311" r="3519" b="42465"/>
          <a:stretch/>
        </p:blipFill>
        <p:spPr bwMode="auto">
          <a:xfrm>
            <a:off x="6654597" y="3418607"/>
            <a:ext cx="3558354" cy="3265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948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969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3942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Спінер-алфавіт</a:t>
            </a:r>
            <a:endParaRPr lang="ru-RU" dirty="0"/>
          </a:p>
        </p:txBody>
      </p:sp>
      <p:pic>
        <p:nvPicPr>
          <p:cNvPr id="5" name="Объект 4" descr="C:\Users\Admin\Pictures\IMG_20210222_121149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3218" y="1117765"/>
            <a:ext cx="4645201" cy="5354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06" t="18604" r="38670" b="38984"/>
          <a:stretch/>
        </p:blipFill>
        <p:spPr bwMode="auto">
          <a:xfrm>
            <a:off x="6234734" y="1491476"/>
            <a:ext cx="4853976" cy="4677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948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401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94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Ігрова розробка для читання складів</a:t>
            </a:r>
            <a:endParaRPr lang="ru-RU" dirty="0"/>
          </a:p>
        </p:txBody>
      </p:sp>
      <p:pic>
        <p:nvPicPr>
          <p:cNvPr id="14338" name="Picture 2" descr="C:\Users\Home\Desktop\Конференція ОБМІН ДОСВІДОМ\Круги ЧИТАННЯ СКЛАДІВ\Круг-Луллія-ЧИТАННЯ-СКЛАДІВ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b="21834"/>
          <a:stretch/>
        </p:blipFill>
        <p:spPr bwMode="auto">
          <a:xfrm>
            <a:off x="1051742" y="3843022"/>
            <a:ext cx="2790170" cy="274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ome\Desktop\Конференція ОБМІН ДОСВІДОМ\Круги ЧИТАННЯ СКЛАДІВ\Круг-Луллія-ЧИТАННЯ-СКЛАДІВ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0" b="21616"/>
          <a:stretch/>
        </p:blipFill>
        <p:spPr bwMode="auto">
          <a:xfrm>
            <a:off x="2843579" y="1083080"/>
            <a:ext cx="2658351" cy="264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95933" y="3630706"/>
            <a:ext cx="2958280" cy="295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 descr="C:\Users\Home\Desktop\Конференція ОБМІН ДОСВІДОМ\Круги ЧИТАННЯ СКЛАДІВ\Круг-Луллія-ЧИТАННЯ-СКЛАДІВ-—-коп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213" y="1091187"/>
            <a:ext cx="3291623" cy="465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45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94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Ігрова розробка для читання складів</a:t>
            </a:r>
            <a:endParaRPr lang="ru-RU" dirty="0"/>
          </a:p>
        </p:txBody>
      </p:sp>
      <p:pic>
        <p:nvPicPr>
          <p:cNvPr id="5" name="Объект 4" descr="C:\Users\Admin\Desktop\Новая папка\20210222_10231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1" y="1307174"/>
            <a:ext cx="5217652" cy="4578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7822" r="29601" b="9736"/>
          <a:stretch/>
        </p:blipFill>
        <p:spPr bwMode="auto">
          <a:xfrm>
            <a:off x="5950039" y="1260475"/>
            <a:ext cx="5898523" cy="4766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679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1112" y="720436"/>
            <a:ext cx="8735290" cy="49900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uk-UA" sz="4000" b="1" u="sng" dirty="0" smtClean="0">
                <a:ln>
                  <a:solidFill>
                    <a:srgbClr val="C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 Не слід перенавантажувати </a:t>
            </a:r>
            <a:r>
              <a:rPr lang="uk-UA" sz="4000" b="1" dirty="0" smtClean="0">
                <a:ln>
                  <a:solidFill>
                    <a:srgbClr val="C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малюків напливом нової інформації; </a:t>
            </a:r>
          </a:p>
          <a:p>
            <a:pPr>
              <a:buFont typeface="Wingdings" pitchFamily="2" charset="2"/>
              <a:buChar char="v"/>
            </a:pPr>
            <a:r>
              <a:rPr lang="uk-UA" sz="4000" b="1" u="sng" dirty="0" smtClean="0">
                <a:ln>
                  <a:solidFill>
                    <a:srgbClr val="C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  не потрібно змушувати </a:t>
            </a:r>
            <a:r>
              <a:rPr lang="uk-UA" sz="4000" b="1" dirty="0" err="1" smtClean="0">
                <a:ln>
                  <a:solidFill>
                    <a:srgbClr val="C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запам</a:t>
            </a:r>
            <a:r>
              <a:rPr lang="en-US" sz="4000" b="1" dirty="0" smtClean="0">
                <a:ln>
                  <a:solidFill>
                    <a:srgbClr val="C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’</a:t>
            </a:r>
            <a:r>
              <a:rPr lang="uk-UA" sz="4000" b="1" dirty="0" err="1" smtClean="0">
                <a:ln>
                  <a:solidFill>
                    <a:srgbClr val="C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ятовувати</a:t>
            </a:r>
            <a:r>
              <a:rPr lang="uk-UA" sz="4000" b="1" dirty="0" smtClean="0">
                <a:ln>
                  <a:solidFill>
                    <a:srgbClr val="C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 якомога  більше букв.</a:t>
            </a: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rgbClr val="C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Надалі це призводить</a:t>
            </a:r>
            <a:r>
              <a:rPr lang="en-US" sz="4000" b="1" dirty="0" smtClean="0">
                <a:ln>
                  <a:solidFill>
                    <a:srgbClr val="C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uk-UA" sz="4000" b="1" dirty="0" smtClean="0">
                <a:ln>
                  <a:solidFill>
                    <a:srgbClr val="C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до</a:t>
            </a:r>
            <a:endParaRPr lang="en-US" sz="4000" b="1" dirty="0" smtClean="0">
              <a:ln>
                <a:solidFill>
                  <a:srgbClr val="C00000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rgbClr val="C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відмови читати</a:t>
            </a:r>
            <a:r>
              <a:rPr lang="uk-UA" sz="4000" b="1" dirty="0">
                <a:ln>
                  <a:solidFill>
                    <a:srgbClr val="C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!</a:t>
            </a:r>
            <a:endParaRPr lang="ru-RU" sz="4000" dirty="0"/>
          </a:p>
        </p:txBody>
      </p:sp>
      <p:pic>
        <p:nvPicPr>
          <p:cNvPr id="1030" name="Picture 6" descr="Sad Smiley Png - Clipart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012" y="3586209"/>
            <a:ext cx="3268853" cy="326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&quot;знак оклику p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792" y="288491"/>
            <a:ext cx="6029177" cy="602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61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99855" y="1987446"/>
            <a:ext cx="81741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6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9601" y="158234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9600" b="1" dirty="0" smtClean="0">
                <a:ln>
                  <a:solidFill>
                    <a:srgbClr val="C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ДЯКУЮ </a:t>
            </a:r>
          </a:p>
          <a:p>
            <a:pPr algn="ctr"/>
            <a:r>
              <a:rPr lang="uk-UA" sz="9600" b="1" dirty="0" smtClean="0">
                <a:ln>
                  <a:solidFill>
                    <a:srgbClr val="C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за увагу!</a:t>
            </a:r>
            <a:endParaRPr lang="ru-RU" sz="9600" dirty="0"/>
          </a:p>
        </p:txBody>
      </p:sp>
      <p:pic>
        <p:nvPicPr>
          <p:cNvPr id="2052" name="Picture 4" descr="Картинки по запросу &quot;сонечко кліпарт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1" y="457200"/>
            <a:ext cx="5091818" cy="509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7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493520" y="792480"/>
            <a:ext cx="10469880" cy="5654039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Мовленнєва компетентність у площині оволодіння основами грамоти —це здатність дитини до фонематичного сприйняття, звукового аналізу елементів мови, готовність до письма, </a:t>
            </a:r>
            <a:r>
              <a:rPr lang="uk-UA" u="sng" dirty="0"/>
              <a:t>друкування і читання свого імені, простих слів.</a:t>
            </a:r>
            <a:endParaRPr lang="ru-RU" dirty="0"/>
          </a:p>
          <a:p>
            <a:r>
              <a:rPr lang="uk-UA" dirty="0" smtClean="0"/>
              <a:t>Емоційно-ціннісне </a:t>
            </a:r>
            <a:r>
              <a:rPr lang="uk-UA" dirty="0"/>
              <a:t>ставлення: виявляє </a:t>
            </a:r>
            <a:r>
              <a:rPr lang="uk-UA" u="sng" dirty="0"/>
              <a:t>інтерес до друкованого тексту, бажання навчитися читати, складати, друкувати склади і слова</a:t>
            </a:r>
            <a:r>
              <a:rPr lang="uk-UA" dirty="0"/>
              <a:t>. Мотивована оволодіти грамотою як важливою ознакою дорослої культурної людини.</a:t>
            </a:r>
            <a:endParaRPr lang="ru-RU" dirty="0"/>
          </a:p>
          <a:p>
            <a:r>
              <a:rPr lang="uk-UA" dirty="0"/>
              <a:t>Сформованість знань й умінь: виявляє </a:t>
            </a:r>
            <a:r>
              <a:rPr lang="uk-UA" u="sng" dirty="0"/>
              <a:t>обізнаність з буквами як знаками передачі звуків на письмі. Знає звукові назви букв.</a:t>
            </a:r>
            <a:r>
              <a:rPr lang="uk-UA" dirty="0"/>
              <a:t> Правильно вживає терміни «речення», «слово», «звук», «склад», «буква». Має поняття про склад як частину слова, утворену із одного чи кількох звуків, про </a:t>
            </a:r>
            <a:r>
              <a:rPr lang="uk-UA" dirty="0" err="1"/>
              <a:t>складоутворювальну</a:t>
            </a:r>
            <a:r>
              <a:rPr lang="uk-UA" dirty="0"/>
              <a:t> роль голосних звуків у словах. Усвідомлює залежність значення слова від порядку складів у ньому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417293" y="2833341"/>
            <a:ext cx="6462320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4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0680" y="731520"/>
            <a:ext cx="10256520" cy="5669280"/>
          </a:xfrm>
        </p:spPr>
        <p:txBody>
          <a:bodyPr>
            <a:normAutofit lnSpcReduction="10000"/>
          </a:bodyPr>
          <a:lstStyle/>
          <a:p>
            <a:r>
              <a:rPr lang="uk-UA" b="1" dirty="0"/>
              <a:t>Навички:</a:t>
            </a:r>
            <a:r>
              <a:rPr lang="uk-UA" dirty="0"/>
              <a:t> виокремлює з мовленнєвого потоку речення, сприймає його як кілька пов’язаних змістом слів, що висловлюють завершену думку. Здатна здійснювати звуковий і складовий аналіз слів, самостійно складати звукові схеми слів відповідно до порядку й характеристики звуків у словах (голосний чи приголосний, твердий чи м’який приголосний); виокремлювати наголос у словах; складати речення, виділяти послідовність слів у реченні, складів та звуків у словах. Виявляє здатність ділити слова на склади з орієнтацією на голосні звуки, визначенні кількості та послідовності складів; </a:t>
            </a:r>
            <a:r>
              <a:rPr lang="uk-UA" u="sng" dirty="0"/>
              <a:t>записувати друкованими літерами своє ім’я і короткі прості слова.</a:t>
            </a:r>
            <a:r>
              <a:rPr lang="uk-UA" dirty="0"/>
              <a:t> Демонструє готовність до письма: здатність координувати рухи очей і кисті руки та впевнено рухатися по площині, вздовж рядка під час виконання графічних завдань. Здатна розрізняти усне і писемне мовлення, розповідь і друкований текст.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295373" y="2833341"/>
            <a:ext cx="6462320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8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99135" y="285750"/>
            <a:ext cx="10488065" cy="62522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400" b="1" dirty="0"/>
              <a:t>Участь батьків</a:t>
            </a:r>
            <a:endParaRPr lang="ru-RU" sz="2400" dirty="0"/>
          </a:p>
          <a:p>
            <a:pPr marL="0" indent="0">
              <a:buNone/>
            </a:pPr>
            <a:r>
              <a:rPr lang="uk-UA" sz="2400" dirty="0"/>
              <a:t>Підтримка батьками процесу розвитку мовленнєвої компетентності дитини в оволодінні основами грамоти може відбуватися шляхом:</a:t>
            </a:r>
            <a:endParaRPr lang="ru-RU" sz="2400" dirty="0"/>
          </a:p>
          <a:p>
            <a:r>
              <a:rPr lang="uk-UA" sz="2400" dirty="0"/>
              <a:t>- підтримки інтересу дитини до друкованого слова через влаштування обміну записками, спонуканням дитини до читання друкованих слів і коротких фраз;</a:t>
            </a:r>
            <a:endParaRPr lang="ru-RU" sz="2400" dirty="0"/>
          </a:p>
          <a:p>
            <a:r>
              <a:rPr lang="uk-UA" sz="2400" dirty="0"/>
              <a:t>- звертання уваги дітей під час прогулянок до надписів і вивісок на магазинах, будівлях, транспорті; спонукання запам’ятовувати їх, впізнавати знайомі надписи, виокремлювати в них букви, промовляти злито;</a:t>
            </a:r>
            <a:endParaRPr lang="ru-RU" sz="2400" dirty="0"/>
          </a:p>
          <a:p>
            <a:r>
              <a:rPr lang="uk-UA" sz="2400" dirty="0"/>
              <a:t>- вправляння дитини у виконанні звукового аналізу слів, ініціювання гри з відгадуванням і добором слів на заданий звук у будь-якій ситуації;</a:t>
            </a:r>
            <a:endParaRPr lang="ru-RU" sz="2400" dirty="0"/>
          </a:p>
          <a:p>
            <a:r>
              <a:rPr lang="uk-UA" sz="2400" dirty="0"/>
              <a:t>- підтримки інтересу дитини до письма, друкування букв і слів, підтримкою її в цьому бажанні;</a:t>
            </a:r>
            <a:endParaRPr lang="ru-RU" sz="2400" dirty="0"/>
          </a:p>
          <a:p>
            <a:r>
              <a:rPr lang="uk-UA" sz="2400" dirty="0"/>
              <a:t>- вправляння дитини в читанні і писанні друкованими літерами свого імені, імені рідних та інших коротких простих слів; </a:t>
            </a:r>
            <a:r>
              <a:rPr lang="uk-UA" sz="2400" dirty="0" err="1"/>
              <a:t>прочитуванні</a:t>
            </a:r>
            <a:r>
              <a:rPr lang="uk-UA" sz="2400" dirty="0"/>
              <a:t> знайомих букв, слів на сторінках книжки під час читання;</a:t>
            </a:r>
            <a:endParaRPr lang="ru-RU" sz="2400" dirty="0"/>
          </a:p>
          <a:p>
            <a:r>
              <a:rPr lang="uk-UA" sz="2400" dirty="0"/>
              <a:t>- переконання дитини в перевагах уміння читати і писати як ключової до пізнання людиною таємниць світу.</a:t>
            </a:r>
            <a:endParaRPr lang="ru-RU" sz="2400" dirty="0"/>
          </a:p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417293" y="2833341"/>
            <a:ext cx="6462320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37" y="-4293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923" y="410308"/>
            <a:ext cx="10600247" cy="90300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Викликання асоціацій з певними образами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Читання &quot; На що схожі літери&quot;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10589" r="1046" b="817"/>
          <a:stretch/>
        </p:blipFill>
        <p:spPr bwMode="auto">
          <a:xfrm>
            <a:off x="7970758" y="1192330"/>
            <a:ext cx="3658870" cy="2502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https://img.yakaboo.ua/media/catalog/product/cache/1/image/546x/00c1a1eab9920e00d38dc8798e6142c9/2/6/26_2_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6" y="1346878"/>
            <a:ext cx="3576067" cy="487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py of 1-48 занятт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6505" r="1360" b="2769"/>
          <a:stretch/>
        </p:blipFill>
        <p:spPr bwMode="auto">
          <a:xfrm>
            <a:off x="7938134" y="3766666"/>
            <a:ext cx="3678609" cy="26025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.yakaboo.ua/media/mediagallery/image/i/m/img702_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465" y="1346878"/>
            <a:ext cx="3432707" cy="487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63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910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821" y="365125"/>
            <a:ext cx="11706894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Викладання букв з паличок і ниточок, заштриховування , розмальовування, вирізання, прикрашання</a:t>
            </a:r>
            <a:endParaRPr lang="ru-RU" sz="3200" dirty="0"/>
          </a:p>
        </p:txBody>
      </p:sp>
      <p:pic>
        <p:nvPicPr>
          <p:cNvPr id="3075" name="Picture 3" descr="C:\Users\Home\Desktop\Конференція ОБМІН ДОСВІДОМ\Фото\изображение_viber_2021-03-11_12-33-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87" y="1465014"/>
            <a:ext cx="3863660" cy="5151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Игры для ребенка со счетными палочка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59" y="1957388"/>
            <a:ext cx="5562600" cy="3762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27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3" y="218942"/>
            <a:ext cx="11809927" cy="68257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Виготовлення букв з підручних матеріалів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21" y="965918"/>
            <a:ext cx="4237148" cy="5649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920122"/>
            <a:ext cx="4271495" cy="5695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80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48"/>
            <a:ext cx="12192001" cy="687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06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Дидактична гра «Злови букву»</a:t>
            </a:r>
            <a:endParaRPr lang="ru-RU" dirty="0"/>
          </a:p>
        </p:txBody>
      </p:sp>
      <p:pic>
        <p:nvPicPr>
          <p:cNvPr id="5" name="Объект 4" descr="F:\Грамота 2020-2021\Букви\м.pn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1162"/>
          <a:stretch/>
        </p:blipFill>
        <p:spPr bwMode="auto">
          <a:xfrm>
            <a:off x="1159099" y="1030310"/>
            <a:ext cx="4700787" cy="5615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F:\Грамота 2020-2021\м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t="1225"/>
          <a:stretch/>
        </p:blipFill>
        <p:spPr bwMode="auto">
          <a:xfrm>
            <a:off x="6465193" y="1056069"/>
            <a:ext cx="4687911" cy="5563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34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1848</TotalTime>
  <Words>614</Words>
  <Application>Microsoft Office PowerPoint</Application>
  <PresentationFormat>Произвольный</PresentationFormat>
  <Paragraphs>49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ОЗНАЙОМЛЕННЯ З БУКВАМИ. ГРАЮЧИСЬ НАВЧАЄМОСЬ</vt:lpstr>
      <vt:lpstr>      Історія виникнення         </vt:lpstr>
      <vt:lpstr>Презентация PowerPoint</vt:lpstr>
      <vt:lpstr>Презентация PowerPoint</vt:lpstr>
      <vt:lpstr>Презентация PowerPoint</vt:lpstr>
      <vt:lpstr>Викликання асоціацій з певними образами</vt:lpstr>
      <vt:lpstr>Викладання букв з паличок і ниточок, заштриховування , розмальовування, вирізання, прикрашання</vt:lpstr>
      <vt:lpstr>Виготовлення букв з підручних матеріалів</vt:lpstr>
      <vt:lpstr>Дидактична гра «Злови букву»</vt:lpstr>
      <vt:lpstr>Скоромовки, чистомовки</vt:lpstr>
      <vt:lpstr>Скоромовки, чистомовки</vt:lpstr>
      <vt:lpstr>Скоромовки, чистомовки</vt:lpstr>
      <vt:lpstr>«Пластилінові букви»</vt:lpstr>
      <vt:lpstr>«Пластилінові букви»</vt:lpstr>
      <vt:lpstr>«Пухнасті букви»</vt:lpstr>
      <vt:lpstr>«Пухнасті букви»</vt:lpstr>
      <vt:lpstr>Дидактична гра «З якої літери?»</vt:lpstr>
      <vt:lpstr>Методика «Четвертий зайвий»</vt:lpstr>
      <vt:lpstr>Тренажер для читання. Буква «З»</vt:lpstr>
      <vt:lpstr>Неймовірні круги (кільця, кола) Луллія</vt:lpstr>
      <vt:lpstr>Спінер-алфавіт</vt:lpstr>
      <vt:lpstr>Ігрова розробка для читання складів</vt:lpstr>
      <vt:lpstr>Ігрова розробка для читання складів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Sanya</dc:creator>
  <cp:lastModifiedBy>Home</cp:lastModifiedBy>
  <cp:revision>106</cp:revision>
  <cp:lastPrinted>2014-11-13T11:01:22Z</cp:lastPrinted>
  <dcterms:created xsi:type="dcterms:W3CDTF">2014-11-12T20:38:49Z</dcterms:created>
  <dcterms:modified xsi:type="dcterms:W3CDTF">2021-03-21T22:48:09Z</dcterms:modified>
</cp:coreProperties>
</file>