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3" r:id="rId3"/>
    <p:sldId id="262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6355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24.03.2021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24.03.2021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331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63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3573016"/>
            <a:ext cx="4283968" cy="1980220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6516216" cy="882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2843808" y="1700808"/>
            <a:ext cx="6192688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6516216" cy="882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3808" y="1700808"/>
            <a:ext cx="6192688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340768"/>
            <a:ext cx="6516216" cy="882937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Нетрадиційні методи та прийоми роботи з </a:t>
            </a:r>
            <a:r>
              <a:rPr lang="uk-UA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дітьми, </a:t>
            </a:r>
            <a:r>
              <a:rPr lang="uk-UA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 мають </a:t>
            </a:r>
            <a:r>
              <a:rPr lang="uk-UA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мовленнєві порушення.</a:t>
            </a:r>
            <a:endParaRPr lang="ru-RU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4797152"/>
            <a:ext cx="6264696" cy="1512168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uk-UA" i="1" dirty="0" smtClean="0">
                <a:solidFill>
                  <a:schemeClr val="tx1"/>
                </a:solidFill>
              </a:rPr>
              <a:t>Вчитель – логопед </a:t>
            </a:r>
          </a:p>
          <a:p>
            <a:pPr marL="0" indent="0" algn="r">
              <a:buNone/>
            </a:pPr>
            <a:r>
              <a:rPr lang="uk-UA" i="1" dirty="0" smtClean="0">
                <a:solidFill>
                  <a:schemeClr val="tx1"/>
                </a:solidFill>
              </a:rPr>
              <a:t>КУ «</a:t>
            </a:r>
            <a:r>
              <a:rPr lang="uk-UA" i="1" dirty="0" smtClean="0">
                <a:solidFill>
                  <a:schemeClr val="tx1"/>
                </a:solidFill>
              </a:rPr>
              <a:t>Зарічненський</a:t>
            </a:r>
            <a:r>
              <a:rPr lang="uk-UA" i="1" dirty="0" smtClean="0">
                <a:solidFill>
                  <a:schemeClr val="tx1"/>
                </a:solidFill>
              </a:rPr>
              <a:t> ІРЦ» </a:t>
            </a:r>
          </a:p>
          <a:p>
            <a:pPr marL="0" indent="0" algn="r">
              <a:buNone/>
            </a:pPr>
            <a:r>
              <a:rPr lang="uk-UA" i="1" dirty="0" smtClean="0">
                <a:solidFill>
                  <a:schemeClr val="tx1"/>
                </a:solidFill>
              </a:rPr>
              <a:t>Софія Миколаївна Ломако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4464496" cy="882937"/>
          </a:xfrm>
        </p:spPr>
        <p:txBody>
          <a:bodyPr/>
          <a:lstStyle/>
          <a:p>
            <a:r>
              <a:rPr lang="uk-UA" b="1" dirty="0" smtClean="0">
                <a:effectLst/>
              </a:rPr>
              <a:t>Вправа </a:t>
            </a:r>
            <a:r>
              <a:rPr lang="uk-UA" b="1" dirty="0" smtClean="0">
                <a:effectLst/>
              </a:rPr>
              <a:t>«кілечка»</a:t>
            </a:r>
            <a:endParaRPr lang="ru-RU" b="1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18002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 виконуються спочатку кожною рукою окремо, а потім двома руками одночасно. Кількість повторень 8-10 р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http://bukvasha.ru/img/45/dopb446163.zi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58231"/>
            <a:ext cx="4135805" cy="240867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72816"/>
            <a:ext cx="3242049" cy="43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5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4752528" cy="882937"/>
          </a:xfrm>
        </p:spPr>
        <p:txBody>
          <a:bodyPr>
            <a:normAutofit/>
          </a:bodyPr>
          <a:lstStyle/>
          <a:p>
            <a:r>
              <a:rPr lang="uk-UA" sz="3600" b="1" dirty="0">
                <a:effectLst/>
              </a:rPr>
              <a:t>Вправа </a:t>
            </a:r>
            <a:r>
              <a:rPr lang="uk-UA" sz="3600" b="1" dirty="0" smtClean="0">
                <a:effectLst/>
              </a:rPr>
              <a:t>«</a:t>
            </a:r>
            <a:r>
              <a:rPr lang="uk-UA" sz="3600" b="1" dirty="0" err="1" smtClean="0">
                <a:effectLst/>
              </a:rPr>
              <a:t>лезгінка</a:t>
            </a:r>
            <a:r>
              <a:rPr lang="uk-UA" sz="3600" b="1" dirty="0" smtClean="0">
                <a:effectLst/>
              </a:rPr>
              <a:t>»</a:t>
            </a:r>
            <a:endParaRPr lang="ru-RU" sz="3600" b="1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550457"/>
            <a:ext cx="4176464" cy="2542163"/>
          </a:xfrm>
        </p:spPr>
        <p:txBody>
          <a:bodyPr>
            <a:normAutofit fontScale="47500" lnSpcReduction="20000"/>
          </a:bodyPr>
          <a:lstStyle/>
          <a:p>
            <a:r>
              <a:rPr lang="uk-UA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Пальці лівою руки зібрані в кулак. Кулак розвернути до себе. Права рука з розвернутою долонею торкається мізинця лівої руки. Одночасно змінювати положення рук 6-8р. </a:t>
            </a:r>
            <a:endParaRPr lang="ru-RU" sz="5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C:\Users\Станислав\Desktop\логопедия фото\CIMG59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5"/>
            <a:ext cx="3010180" cy="222994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8" name="Рисунок 7" descr="C:\Users\Станислав\Desktop\логопедия фото\CIMG595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/>
          <a:stretch/>
        </p:blipFill>
        <p:spPr bwMode="auto">
          <a:xfrm>
            <a:off x="3712005" y="4267919"/>
            <a:ext cx="3236260" cy="225512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Станислав\Desktop\логопедия фото\CIMG595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7"/>
          <a:stretch/>
        </p:blipFill>
        <p:spPr bwMode="auto">
          <a:xfrm>
            <a:off x="5470279" y="1916832"/>
            <a:ext cx="2990153" cy="217578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77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16" y="67197"/>
            <a:ext cx="8640960" cy="882937"/>
          </a:xfrm>
        </p:spPr>
        <p:txBody>
          <a:bodyPr>
            <a:normAutofit fontScale="90000"/>
          </a:bodyPr>
          <a:lstStyle/>
          <a:p>
            <a:pPr algn="l"/>
            <a:r>
              <a:rPr lang="uk-UA" sz="4000" b="1" dirty="0" smtClean="0">
                <a:effectLst/>
              </a:rPr>
              <a:t>Вправа  «вуха – ніс»         Вправа «погони»</a:t>
            </a:r>
            <a:endParaRPr lang="ru-RU" sz="4000" b="1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236" y="2192052"/>
            <a:ext cx="3960440" cy="1368152"/>
          </a:xfrm>
        </p:spPr>
        <p:txBody>
          <a:bodyPr>
            <a:normAutofit fontScale="47500" lnSpcReduction="20000"/>
          </a:bodyPr>
          <a:lstStyle/>
          <a:p>
            <a:r>
              <a:rPr lang="uk-UA" sz="3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Правою рукою взятися за ліве вухо, лівою рукою за ніс. Одночасно відпустити вухо та ніс; плеснути в долоні та змінити положення рук. Вправу повторити 8-10р.</a:t>
            </a:r>
            <a:endParaRPr lang="ru-RU" sz="3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http://900igr.net/datai/doshkolnoe-obrazovanie/Igry-v-sadike/0009-025-Ukho-no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7" t="11506" r="21582"/>
          <a:stretch/>
        </p:blipFill>
        <p:spPr bwMode="auto">
          <a:xfrm>
            <a:off x="0" y="3709553"/>
            <a:ext cx="3563888" cy="267177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9236" y="71472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b="1" dirty="0" smtClean="0"/>
          </a:p>
          <a:p>
            <a:r>
              <a:rPr lang="uk-UA" b="1" dirty="0" smtClean="0"/>
              <a:t>Така вправа особливо подобається дітям. Виконання звичної дії незвичною рукою активізує нові контакти між клітинами мозку.</a:t>
            </a:r>
            <a:endParaRPr lang="uk-UA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01236" y="714724"/>
            <a:ext cx="4427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Вправа ефективно усуває головний біль, допомагає зняти відчуття втоми і напруги, покращує </a:t>
            </a:r>
            <a:r>
              <a:rPr lang="uk-UA" b="1" dirty="0" smtClean="0"/>
              <a:t>мікроциркуляцію</a:t>
            </a:r>
            <a:r>
              <a:rPr lang="uk-UA" b="1" dirty="0" smtClean="0"/>
              <a:t> крові в </a:t>
            </a:r>
            <a:r>
              <a:rPr lang="uk-UA" b="1" dirty="0" smtClean="0"/>
              <a:t>шийно-комірцевій</a:t>
            </a:r>
            <a:r>
              <a:rPr lang="uk-UA" b="1" dirty="0" smtClean="0"/>
              <a:t> зоні, завдяки чому м’язи шиї розслабляються і поліпшується кровопостачання до головного мозку. </a:t>
            </a:r>
          </a:p>
          <a:p>
            <a:endParaRPr lang="uk-UA" b="1" dirty="0" smtClean="0"/>
          </a:p>
          <a:p>
            <a:r>
              <a:rPr lang="uk-UA" b="1" dirty="0" smtClean="0"/>
              <a:t>Покладіть праву руку на ліве плече, голову поверніть праворуч. Руку притисніть до </a:t>
            </a:r>
            <a:r>
              <a:rPr lang="uk-UA" b="1" dirty="0" smtClean="0"/>
              <a:t>комірцевої</a:t>
            </a:r>
            <a:r>
              <a:rPr lang="uk-UA" b="1" dirty="0" smtClean="0"/>
              <a:t> зони і трохи потягніть. Повторіть вправу на іншу сторону.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31044"/>
            <a:ext cx="3240360" cy="271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08912" cy="882937"/>
          </a:xfrm>
        </p:spPr>
        <p:txBody>
          <a:bodyPr>
            <a:normAutofit fontScale="90000"/>
          </a:bodyPr>
          <a:lstStyle/>
          <a:p>
            <a:r>
              <a:rPr lang="uk-UA" b="1" dirty="0">
                <a:effectLst/>
              </a:rPr>
              <a:t>Вправа  </a:t>
            </a:r>
            <a:r>
              <a:rPr lang="uk-UA" b="1" dirty="0" smtClean="0">
                <a:effectLst/>
              </a:rPr>
              <a:t>«кулак </a:t>
            </a:r>
            <a:r>
              <a:rPr lang="uk-UA" b="1" dirty="0" smtClean="0">
                <a:effectLst/>
              </a:rPr>
              <a:t>– ребро </a:t>
            </a:r>
            <a:r>
              <a:rPr lang="uk-UA" b="1" dirty="0" smtClean="0">
                <a:effectLst/>
              </a:rPr>
              <a:t>– долоня»</a:t>
            </a:r>
            <a:endParaRPr lang="ru-RU" b="1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16207" y="4690291"/>
            <a:ext cx="3960440" cy="1971600"/>
          </a:xfrm>
        </p:spPr>
        <p:txBody>
          <a:bodyPr>
            <a:normAutofit lnSpcReduction="10000"/>
          </a:bodyPr>
          <a:lstStyle/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 виконуються спочатку кожною рукою окремо, а потім двома руками одночасно. 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</a:p>
          <a:p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повторень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8-10 р</a:t>
            </a:r>
            <a:r>
              <a:rPr lang="uk-UA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http://svetlyachok1969.ucoz.ru/_pu/1/5849595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6" t="18332" r="870" b="3889"/>
          <a:stretch/>
        </p:blipFill>
        <p:spPr bwMode="auto">
          <a:xfrm>
            <a:off x="5364088" y="1134164"/>
            <a:ext cx="3600400" cy="264928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4207" y="1645133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 smtClean="0">
                <a:latin typeface="PT Sans"/>
              </a:rPr>
              <a:t>Три положення руки на площині столу послідовно змінюють один одного. Долоня на площині, стисла в кулак долоня, долоня ребром на площині столу, розпрямлена долоня на площині столу; виконується спочатку правою рукою, потім - лівою, потім - двома руками разом. Кількість повторень - по 8-10 разів. При засвоєнні програми або при утрудненнях у виконанні дитина допомагає собі командами ("кулак-ребро-долоня"), вимовляючи їх вголос або про себе.</a:t>
            </a:r>
            <a:endParaRPr lang="uk-UA" sz="2000" b="1" dirty="0"/>
          </a:p>
        </p:txBody>
      </p:sp>
      <p:pic>
        <p:nvPicPr>
          <p:cNvPr id="1026" name="Picture 2" descr="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25" y="3429000"/>
            <a:ext cx="210747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43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14014"/>
            <a:ext cx="6768752" cy="882937"/>
          </a:xfrm>
        </p:spPr>
        <p:txBody>
          <a:bodyPr>
            <a:normAutofit fontScale="90000"/>
          </a:bodyPr>
          <a:lstStyle/>
          <a:p>
            <a:r>
              <a:rPr lang="uk-UA" b="1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Метод </a:t>
            </a:r>
            <a:r>
              <a:rPr lang="uk-UA" b="1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біоенергопластики</a:t>
            </a:r>
            <a:r>
              <a:rPr lang="ru-RU" b="1" dirty="0"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b="1" dirty="0">
                <a:effectLst/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ru-RU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412776"/>
            <a:ext cx="7134472" cy="268897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Біоенергопластика</a:t>
            </a:r>
            <a:r>
              <a:rPr lang="uk-UA" sz="4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співдружня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робота органів артикуляції та рук.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 цього методу є ефективним, адже відбувається: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8024" y="3573016"/>
            <a:ext cx="4248472" cy="3005495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Підключення рухового аналізатора на допомогу зоровому, що дозволяє швидше прибрати або відмовитись від дзеркала, як зорової опори для дітей з порушенням зору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позитивного ставлення до логопедичних занять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20912"/>
            <a:ext cx="2880320" cy="29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568952" cy="882937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Біоенергопластика</a:t>
            </a:r>
            <a:r>
              <a:rPr lang="uk-UA" b="1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 застосовується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259" y="1844824"/>
            <a:ext cx="4176464" cy="648072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1</a:t>
            </a:r>
            <a:r>
              <a:rPr lang="uk-UA" i="1" dirty="0" smtClean="0">
                <a:solidFill>
                  <a:schemeClr val="tx1"/>
                </a:solidFill>
              </a:rPr>
              <a:t>. </a:t>
            </a:r>
            <a:r>
              <a:rPr lang="uk-UA" dirty="0" smtClean="0">
                <a:solidFill>
                  <a:schemeClr val="tx1"/>
                </a:solidFill>
              </a:rPr>
              <a:t>Під час  розвитку фонації: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259" y="2492896"/>
            <a:ext cx="56548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із метою вправляння голосу дитини педагог може широко використовувати різноманітні вправи на звуконаслідування. Починати потрібно з голосних звуків, у кожній віковій групі до голосних слід приєднувати приголосні, вимовлянням яких дитина володіє добре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24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8316416" cy="882937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Біоенергопластика</a:t>
            </a:r>
            <a:r>
              <a:rPr lang="uk-UA" b="1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 застосовується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6768752" cy="639762"/>
          </a:xfrm>
        </p:spPr>
        <p:txBody>
          <a:bodyPr>
            <a:normAutofit/>
          </a:bodyPr>
          <a:lstStyle/>
          <a:p>
            <a:r>
              <a:rPr lang="uk-UA" i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uk-U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 </a:t>
            </a:r>
            <a:r>
              <a:rPr lang="uk-U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 </a:t>
            </a:r>
            <a:r>
              <a:rPr lang="uk-UA" dirty="0">
                <a:solidFill>
                  <a:schemeClr val="tx1"/>
                </a:solidFill>
                <a:latin typeface="Calibri" panose="020F0502020204030204" pitchFamily="34" charset="0"/>
              </a:rPr>
              <a:t>виконання артикуляційної гімнастики</a:t>
            </a:r>
            <a:r>
              <a:rPr lang="uk-UA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56594"/>
            <a:ext cx="2187615" cy="3097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556594"/>
            <a:ext cx="2220004" cy="31407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556593"/>
            <a:ext cx="2114559" cy="309744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07055" y="5710522"/>
            <a:ext cx="963854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Гірка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92539" y="5710522"/>
            <a:ext cx="1361783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Лопатка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68304" y="5700807"/>
            <a:ext cx="1322350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Голочка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3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8172400" cy="882937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Біоенергопластика</a:t>
            </a:r>
            <a:r>
              <a:rPr lang="uk-UA" b="1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 застосовується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7560840" cy="639762"/>
          </a:xfrm>
        </p:spPr>
        <p:txBody>
          <a:bodyPr>
            <a:normAutofit/>
          </a:bodyPr>
          <a:lstStyle/>
          <a:p>
            <a:r>
              <a:rPr lang="uk-UA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 Під </a:t>
            </a:r>
            <a:r>
              <a:rPr lang="uk-UA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 </a:t>
            </a:r>
            <a:r>
              <a:rPr lang="uk-UA" i="1" dirty="0">
                <a:solidFill>
                  <a:schemeClr val="tx1"/>
                </a:solidFill>
                <a:latin typeface="Calibri" panose="020F0502020204030204" pitchFamily="34" charset="0"/>
              </a:rPr>
              <a:t>автоматизації та диференціації </a:t>
            </a:r>
            <a:r>
              <a:rPr lang="uk-UA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звуків: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517232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ln/>
                <a:solidFill>
                  <a:schemeClr val="accent3"/>
                </a:solidFill>
                <a:latin typeface="Calibri" panose="020F0502020204030204" pitchFamily="34" charset="0"/>
              </a:rPr>
              <a:t>«</a:t>
            </a:r>
            <a:r>
              <a:rPr lang="uk-UA" sz="2800" b="1" i="1" dirty="0">
                <a:ln/>
                <a:solidFill>
                  <a:schemeClr val="accent3"/>
                </a:solidFill>
                <a:latin typeface="Calibri" panose="020F0502020204030204" pitchFamily="34" charset="0"/>
              </a:rPr>
              <a:t>с(</a:t>
            </a:r>
            <a:r>
              <a:rPr lang="uk-UA" sz="2800" b="1" i="1" dirty="0">
                <a:ln/>
                <a:solidFill>
                  <a:schemeClr val="accent3"/>
                </a:solidFill>
                <a:latin typeface="Calibri" panose="020F0502020204030204" pitchFamily="34" charset="0"/>
              </a:rPr>
              <a:t>з,ц</a:t>
            </a:r>
            <a:r>
              <a:rPr lang="uk-UA" sz="2800" b="1" i="1" dirty="0">
                <a:ln/>
                <a:solidFill>
                  <a:schemeClr val="accent3"/>
                </a:solidFill>
                <a:latin typeface="Calibri" panose="020F0502020204030204" pitchFamily="34" charset="0"/>
              </a:rPr>
              <a:t>) – ш(</a:t>
            </a:r>
            <a:r>
              <a:rPr lang="uk-UA" sz="2800" b="1" i="1" dirty="0">
                <a:ln/>
                <a:solidFill>
                  <a:schemeClr val="accent3"/>
                </a:solidFill>
                <a:latin typeface="Calibri" panose="020F0502020204030204" pitchFamily="34" charset="0"/>
              </a:rPr>
              <a:t>ж,ч</a:t>
            </a:r>
            <a:r>
              <a:rPr lang="uk-UA" sz="2800" b="1" i="1" dirty="0">
                <a:ln/>
                <a:solidFill>
                  <a:schemeClr val="accent3"/>
                </a:solidFill>
                <a:latin typeface="Calibri" panose="020F0502020204030204" pitchFamily="34" charset="0"/>
              </a:rPr>
              <a:t>)»</a:t>
            </a:r>
            <a:endParaRPr lang="ru-RU" sz="2800" b="1" i="1" dirty="0">
              <a:ln/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5594176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ln/>
                <a:solidFill>
                  <a:schemeClr val="accent3"/>
                </a:solidFill>
                <a:latin typeface="Calibri" panose="020F0502020204030204" pitchFamily="34" charset="0"/>
              </a:rPr>
              <a:t>звук «л»</a:t>
            </a:r>
            <a:endParaRPr lang="ru-RU" sz="2400" b="1" i="1" dirty="0">
              <a:ln/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4" y="2638269"/>
            <a:ext cx="2140745" cy="28872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265" y="2650221"/>
            <a:ext cx="2160240" cy="28883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83" y="2638268"/>
            <a:ext cx="2364572" cy="30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5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532440" cy="882937"/>
          </a:xfrm>
        </p:spPr>
        <p:txBody>
          <a:bodyPr>
            <a:normAutofit fontScale="90000"/>
          </a:bodyPr>
          <a:lstStyle/>
          <a:p>
            <a:r>
              <a:rPr lang="uk-UA" sz="2700" b="1" dirty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Задача логопеда – формування вербальних засобів комунікації у дітей. На початкових етапах роботи для викликання довільної фонації використовуються елементи «методики формування </a:t>
            </a:r>
            <a:r>
              <a:rPr lang="uk-UA" sz="2700" b="1" dirty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мовної</a:t>
            </a:r>
            <a:r>
              <a:rPr lang="uk-UA" sz="2700" b="1" dirty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системи»  Т. Н. </a:t>
            </a:r>
            <a:r>
              <a:rPr lang="uk-UA" sz="2700" b="1" dirty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Новікової-Іванцової</a:t>
            </a:r>
            <a:r>
              <a:rPr lang="uk-UA" sz="2700" b="1" dirty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.</a:t>
            </a:r>
            <a:r>
              <a:rPr lang="ru-RU" b="1" dirty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/>
            </a:r>
            <a:br>
              <a:rPr lang="ru-RU" b="1" dirty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endParaRPr lang="ru-RU" dirty="0"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067944" y="2597577"/>
            <a:ext cx="4608512" cy="3951288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Спів голосних під спеціально підібрану мелодію для ритму на два склади : з першим ударним (відповідно до норм розвитку ритміко-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мелодіко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-інтонаційної сторони мовлення).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4535433" cy="464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3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124744"/>
            <a:ext cx="4176464" cy="39512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встановлення контакту з дитиною та подолання негативізму з боку дитини, логопед співає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тримаючи дитину на колінах так, щоб скроня дитини максимально наблизилася до горла логопеда. Тоді дитина найкращим шляхом сприймає голос, інтонацію, ритм – не тільки вухом, але й скронею відчуває вібрацію.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8558"/>
            <a:ext cx="3803294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332657"/>
            <a:ext cx="4176464" cy="38164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Проблема навчання дітей із порушенням мовлення стає все більш актуальною в сучасній логопедії. Аналіз статистичних даних дає змогу говорити </a:t>
            </a:r>
            <a:r>
              <a:rPr lang="uk-UA" sz="3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про</a:t>
            </a:r>
            <a:r>
              <a:rPr lang="uk-UA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те, що кількість дітей з важкими порушеннями мови збільшилась за останні роки.</a:t>
            </a:r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3000" b="1" i="1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На практиці традиційні логопедичні методи, прийоми та обладнання не в  силах допомогти у вирішенні проблем дитини.</a:t>
            </a:r>
          </a:p>
          <a:p>
            <a:pPr marL="0" indent="0" algn="ctr">
              <a:buNone/>
            </a:pPr>
            <a:r>
              <a:rPr lang="uk-UA" sz="3000" b="1" i="1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Саме тому доцільним стає використання нетрадиційних методів та прийомів для подолання вад мовлення.</a:t>
            </a:r>
            <a:endParaRPr lang="ru-RU" sz="3000" b="1" i="1" dirty="0">
              <a:solidFill>
                <a:schemeClr val="tx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861048"/>
            <a:ext cx="3465749" cy="266429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128792" cy="88293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b="1" dirty="0">
                <a:ln w="0"/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 w="0"/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effectLst/>
            </a:endParaRPr>
          </a:p>
        </p:txBody>
      </p:sp>
      <p:pic>
        <p:nvPicPr>
          <p:cNvPr id="7" name="Рисунок 6" descr="C:\Users\Станислав\Desktop\логопедия фото\CIMG59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" y="1111319"/>
            <a:ext cx="3198569" cy="274972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8" name="Рисунок 7" descr="http://100prazdnikov.by/files/products/700-14_1.600x400.jpg?cf298f6885876aa584c89f30a15eadd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089" y="1134164"/>
            <a:ext cx="2986405" cy="16478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9" name="Рисунок 8" descr="http://old.vinodelie.com/uploads/posts/2012-03/1332078383_55-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210" y="769300"/>
            <a:ext cx="2606267" cy="201268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0" name="Рисунок 9" descr="C:\Users\Станислав\Desktop\логопедия фото\CIMG589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863" y="2481775"/>
            <a:ext cx="2800006" cy="212715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1" name="Рисунок 10" descr="https://www.colourbox.com/preview/2094155-walnuts-in-a-basket-isolated-on-whit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254" y="2587536"/>
            <a:ext cx="1775592" cy="205047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2" name="Рисунок 11" descr="C:\Users\Станислав\Desktop\логопедия фото\CIMG589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34" y="3831877"/>
            <a:ext cx="2779060" cy="206606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3" name="Рисунок 12" descr="http://sp.bvf.ru/image/photo/318441_s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14331"/>
            <a:ext cx="2123044" cy="204614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4" name="Рисунок 13" descr="https://ae01.alicdn.com/kf/UT85h2GXtpXXXagOFbXR.jpg_640x1000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62" y="4750840"/>
            <a:ext cx="1907540" cy="20478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t="27848" r="21810" b="-5766"/>
          <a:stretch/>
        </p:blipFill>
        <p:spPr>
          <a:xfrm>
            <a:off x="4109187" y="4843198"/>
            <a:ext cx="1469519" cy="20148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6" r="6235"/>
          <a:stretch/>
        </p:blipFill>
        <p:spPr>
          <a:xfrm>
            <a:off x="2666787" y="5114004"/>
            <a:ext cx="1414628" cy="132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52728" cy="3024336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24944"/>
            <a:ext cx="5100156" cy="278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94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476672"/>
            <a:ext cx="4176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Нетрадиційні методи, прийоми, обладнання у роботі з дітьми 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з  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порушеннями мовлення: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267744" y="2723441"/>
            <a:ext cx="4320480" cy="3575338"/>
          </a:xfrm>
        </p:spPr>
        <p:txBody>
          <a:bodyPr>
            <a:normAutofit fontScale="25000" lnSpcReduction="20000"/>
          </a:bodyPr>
          <a:lstStyle/>
          <a:p>
            <a:r>
              <a:rPr lang="uk-UA" sz="9600" dirty="0">
                <a:solidFill>
                  <a:schemeClr val="tx1"/>
                </a:solidFill>
              </a:rPr>
              <a:t>с</a:t>
            </a:r>
            <a:r>
              <a:rPr lang="uk-UA" sz="9600" dirty="0" smtClean="0">
                <a:solidFill>
                  <a:schemeClr val="tx1"/>
                </a:solidFill>
              </a:rPr>
              <a:t>уд- джок терапія;</a:t>
            </a:r>
          </a:p>
          <a:p>
            <a:r>
              <a:rPr lang="uk-UA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здоров'язберігаючі технології 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самомасаж язика, обличчя, </a:t>
            </a:r>
            <a:r>
              <a:rPr lang="uk-UA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вух;</a:t>
            </a:r>
          </a:p>
          <a:p>
            <a:r>
              <a:rPr lang="uk-UA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 </a:t>
            </a:r>
            <a:r>
              <a:rPr lang="uk-UA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Новікової-Іванцової</a:t>
            </a:r>
            <a:r>
              <a:rPr lang="uk-UA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Т.Н;</a:t>
            </a:r>
          </a:p>
          <a:p>
            <a:r>
              <a:rPr lang="uk-UA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іоенергопластика</a:t>
            </a:r>
            <a:r>
              <a:rPr lang="uk-UA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інезіологія</a:t>
            </a:r>
            <a:r>
              <a:rPr lang="uk-UA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нетрадиційне </a:t>
            </a:r>
            <a:r>
              <a:rPr lang="uk-UA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обладнання.</a:t>
            </a:r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516216" cy="88293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/>
              </a:rPr>
              <a:t>Суд – джок терапія</a:t>
            </a:r>
            <a:br>
              <a:rPr lang="uk-UA" b="1" dirty="0" smtClean="0">
                <a:effectLst/>
              </a:rPr>
            </a:br>
            <a:r>
              <a:rPr lang="uk-UA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На думку автора Пак </a:t>
            </a:r>
            <a:r>
              <a:rPr lang="uk-UA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Чже</a:t>
            </a:r>
            <a:r>
              <a:rPr lang="uk-UA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Ву</a:t>
            </a:r>
            <a:r>
              <a:rPr lang="uk-UA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: «кісті та стопи – це пульти дистанційного управління </a:t>
            </a:r>
            <a:r>
              <a:rPr lang="uk-UA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здоров</a:t>
            </a:r>
            <a:r>
              <a:rPr lang="ru-RU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`</a:t>
            </a:r>
            <a:r>
              <a:rPr lang="uk-UA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ям людини. </a:t>
            </a:r>
            <a:br>
              <a:rPr lang="uk-UA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endParaRPr lang="ru-RU" sz="2200" b="1" dirty="0">
              <a:effectLst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23528" y="1844824"/>
            <a:ext cx="4464496" cy="4752528"/>
          </a:xfrm>
        </p:spPr>
        <p:txBody>
          <a:bodyPr/>
          <a:lstStyle/>
          <a:p>
            <a:pPr marL="0" indent="0">
              <a:buNone/>
            </a:pP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Стимуляція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рецепторів на долонях, які відповідають за ограни та системи людини має низку переваг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uk-UA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безпечність</a:t>
            </a:r>
            <a:r>
              <a:rPr lang="uk-UA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прийом застосовано невірно, терапія втрачає свою ефективність, проте шкоди </a:t>
            </a:r>
            <a: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 не </a:t>
            </a:r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завдасть</a:t>
            </a:r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доступність. </a:t>
            </a:r>
            <a: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потребує великих витрат – кулі та пружини су-джок можна придбати в аптеках або скористатись підручними предметами</a:t>
            </a:r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uk-UA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універсальність</a:t>
            </a:r>
            <a:r>
              <a:rPr lang="uk-UA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 може бути застосований як педагогом, так і батьками.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Объект 8" descr="http://pmg.ua/uploads/2015-04/10/5555a49e07f5a_thumb_686*454.jpg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245" y="1482466"/>
            <a:ext cx="4260755" cy="5093727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6216" cy="882937"/>
          </a:xfrm>
        </p:spPr>
        <p:txBody>
          <a:bodyPr>
            <a:normAutofit fontScale="90000"/>
          </a:bodyPr>
          <a:lstStyle/>
          <a:p>
            <a:r>
              <a:rPr lang="uk-UA" sz="3100" b="1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В роботі з дітьми доцільним є застосування: </a:t>
            </a: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2178280"/>
            <a:ext cx="4914292" cy="504056"/>
          </a:xfrm>
        </p:spPr>
        <p:txBody>
          <a:bodyPr>
            <a:noAutofit/>
          </a:bodyPr>
          <a:lstStyle/>
          <a:p>
            <a:r>
              <a:rPr lang="uk-UA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масажу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долоней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су-джок кулями, волоськими горіхами, олівцями з твердими гранями та шишками</a:t>
            </a:r>
            <a:r>
              <a:rPr lang="uk-UA" i="1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. 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http://jimmrus.ru/img/57fef6f4b5e2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37" y="4398834"/>
            <a:ext cx="3821388" cy="263472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8" name="Рисунок 7" descr="http://rebenkoved.ru/wp-content/uploads/2016/08/4855_html_7ee2ef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325" y="2494180"/>
            <a:ext cx="3419872" cy="223504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9" name="Рисунок 8" descr="C:\Users\Станислав\Desktop\логопедия фото\CIMG594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8" t="48610" r="1152" b="5044"/>
          <a:stretch/>
        </p:blipFill>
        <p:spPr bwMode="auto">
          <a:xfrm>
            <a:off x="5112181" y="4729222"/>
            <a:ext cx="3168352" cy="197394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795" y="238221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solidFill>
                  <a:srgbClr val="050505"/>
                </a:solidFill>
                <a:latin typeface="Segoe UI Historic" panose="020B0502040204020203" pitchFamily="34" charset="0"/>
              </a:rPr>
              <a:t>Під час корекційної діяльності відбувається стимулювання активних точок, розташованих на пальцях рук за допомогою різних пристосувань (кульки, масажні м'ячики, волоські горіхи, колючі валики). Цю роботу проводять перед виконанням завдань, пов'язаних з малюванням і письмом, протягом 1 хвилини. 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73794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1"/>
            <a:ext cx="5472608" cy="1008112"/>
          </a:xfrm>
        </p:spPr>
        <p:txBody>
          <a:bodyPr>
            <a:normAutofit fontScale="90000"/>
          </a:bodyPr>
          <a:lstStyle/>
          <a:p>
            <a:r>
              <a:rPr lang="uk-UA" sz="3100" b="1" dirty="0">
                <a:effectLst/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В роботі з дітьми доцільним є застосування: </a:t>
            </a: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745543"/>
            <a:ext cx="4320480" cy="639762"/>
          </a:xfrm>
        </p:spPr>
        <p:txBody>
          <a:bodyPr>
            <a:normAutofit fontScale="92500" lnSpcReduction="20000"/>
          </a:bodyPr>
          <a:lstStyle/>
          <a:p>
            <a:r>
              <a:rPr lang="uk-UA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масаж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пальців ручний, су-джок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пружиною.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http://top.jez.kiev.ua/image/cache/data/su-dzhok/massazher-su-dzhok-yozhik-2-kolca-04-500x5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6" y="4612876"/>
            <a:ext cx="2952328" cy="22197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8" name="Рисунок 7" descr="C:\Users\Станислав\AppData\Local\Microsoft\Windows\Temporary Internet Files\Content.Word\CIMG588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079" y="4490849"/>
            <a:ext cx="4032448" cy="252546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9" name="Рисунок 8" descr="http://www.centerlik.ru/img/580ba8e2c43c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94" r="13000" b="11894"/>
          <a:stretch/>
        </p:blipFill>
        <p:spPr bwMode="auto">
          <a:xfrm>
            <a:off x="2843808" y="4343460"/>
            <a:ext cx="2664296" cy="248917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828" y="2040278"/>
            <a:ext cx="5814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«Су-Джок» терапії належать до числа ефективних засобів корекції, все частіше застосовуються в спеціальній педагогіці і допомагають досягненню максимально можливих успіхів у подоланні мовленнєвих труднощів у дітей. На тлі комплексної логопедичної допомоги нетрадиційні методи терапії, не вимагаючи особливих зусиль, оптимізують процес корекції мовлення дітьми- логопатами і сприяють оздоровленню всього організму дитини</a:t>
            </a:r>
            <a:r>
              <a:rPr lang="uk-UA" dirty="0" smtClean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0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908" y="302282"/>
            <a:ext cx="6516216" cy="1266784"/>
          </a:xfrm>
        </p:spPr>
        <p:txBody>
          <a:bodyPr>
            <a:normAutofit fontScale="90000"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язберігаючі</a:t>
            </a:r>
            <a:r>
              <a:rPr lang="uk-UA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технології у корекційно-відновлювальній роботі:</a:t>
            </a:r>
            <a:endParaRPr lang="ru-RU" sz="4000" dirty="0"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самомасаж вушних раковин;</a:t>
            </a:r>
          </a:p>
          <a:p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розвиток діафрагмального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дихання;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перехресний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точковий масаж для зняття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гіперсалівації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самомасаж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язика - направлений на стимуляцію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м’язового тонусу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язика.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https://healthy-kids.ru/wp-content/uploads/2016/03/1200x790_ZD_Medicina_21-03_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42776"/>
            <a:ext cx="2520280" cy="172244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991525"/>
            <a:ext cx="4171915" cy="252333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7784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3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0793" y="131910"/>
            <a:ext cx="5112568" cy="882937"/>
          </a:xfrm>
        </p:spPr>
        <p:txBody>
          <a:bodyPr/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інезіологія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63888" y="332656"/>
            <a:ext cx="4896544" cy="60486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наука </a:t>
            </a: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про розвиток головного мозку через рухові вправи. Являється нетрадиційним методом впливу на розвиток роботи </a:t>
            </a: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міжпівкульного</a:t>
            </a: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простору, гармонізацію та опосередкованого впливу на всі центри кори головного мозку в тому числі і на мовленнєві</a:t>
            </a: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Кінезіологія</a:t>
            </a: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стимулює інтелектуальний розвиток і моторику дитини. </a:t>
            </a: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Кінезіологічні</a:t>
            </a: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вправи покращують розумову діяльність, синхронізують роботу півкуль, сприяють поліпшенню </a:t>
            </a: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запам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ятовування</a:t>
            </a: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, підвищення стійкість уваги, полегшують процес письма.</a:t>
            </a:r>
            <a:endParaRPr lang="uk-UA" sz="2200" b="1" dirty="0" smtClean="0">
              <a:solidFill>
                <a:schemeClr val="tx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Використовуючи </a:t>
            </a: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кінезіологічні</a:t>
            </a: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ігри та вправи, ми готуємо органи мови та слух дитини до сприймання і правильної вимови звуків; для початку гри; для розвитку </a:t>
            </a: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мовного</a:t>
            </a: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дихання й ритмічної мови, промовляючи їх разом з ритмічним плесканням у долоні; для формування правильної </a:t>
            </a: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звуковимови</a:t>
            </a: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: автоматизації та диференціації  різних звуків.</a:t>
            </a:r>
            <a:endParaRPr lang="uk-UA" sz="2200" b="1" dirty="0" smtClean="0">
              <a:solidFill>
                <a:schemeClr val="tx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9262" y="3578504"/>
            <a:ext cx="3328602" cy="17281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i="1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І.В. Павлов стверджував, що «будь яка думка закінчується рухом». Акт «говоріння» для дітей із </a:t>
            </a:r>
            <a:r>
              <a:rPr lang="uk-UA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порушеннями мовлення– </a:t>
            </a:r>
            <a:r>
              <a:rPr lang="uk-UA" i="1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важке та інтенсивне розумове навантаження. 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04" y="1047241"/>
            <a:ext cx="3837107" cy="255807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6303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9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10" accel="100000" fill="hold">
                                          <p:stCondLst>
                                            <p:cond delay="18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332656"/>
            <a:ext cx="7992888" cy="2088232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Кінезіологічні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вправи допомагають сконцентруватись, активізувати природні механізми тіла, зняти рівень стресу, що в той самий час «налаштовує» дитину на виконання завдань.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62" y="2369090"/>
            <a:ext cx="3960440" cy="36004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555" y="1772816"/>
            <a:ext cx="3100021" cy="41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6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82193a30d8bfaede72681ddd535124205abdc3"/>
</p:tagLst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2995</TotalTime>
  <Words>1070</Words>
  <Application>Microsoft Office PowerPoint</Application>
  <PresentationFormat>Экран (4:3)</PresentationFormat>
  <Paragraphs>86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Batang</vt:lpstr>
      <vt:lpstr>Calibri</vt:lpstr>
      <vt:lpstr>PT Sans</vt:lpstr>
      <vt:lpstr>Segoe UI Historic</vt:lpstr>
      <vt:lpstr>Times New Roman</vt:lpstr>
      <vt:lpstr>Тема Office</vt:lpstr>
      <vt:lpstr>Нетрадиційні методи та прийоми роботи з дітьми, які мають  мовленнєві порушення.</vt:lpstr>
      <vt:lpstr>Презентация PowerPoint</vt:lpstr>
      <vt:lpstr>Презентация PowerPoint</vt:lpstr>
      <vt:lpstr>Суд – джок терапія На думку автора Пак Чже Ву: «кісті та стопи – це пульти дистанційного управління здоров`ям людини.  </vt:lpstr>
      <vt:lpstr>В роботі з дітьми доцільним є застосування:  </vt:lpstr>
      <vt:lpstr>В роботі з дітьми доцільним є застосування:  </vt:lpstr>
      <vt:lpstr> Здоров`язберігаючі технології у корекційно-відновлювальній роботі:</vt:lpstr>
      <vt:lpstr>Кінезіологія - </vt:lpstr>
      <vt:lpstr>Презентация PowerPoint</vt:lpstr>
      <vt:lpstr>Вправа «кілечка»</vt:lpstr>
      <vt:lpstr>Вправа «лезгінка»</vt:lpstr>
      <vt:lpstr>Вправа  «вуха – ніс»         Вправа «погони»</vt:lpstr>
      <vt:lpstr>Вправа  «кулак – ребро – долоня»</vt:lpstr>
      <vt:lpstr>Метод біоенергопластики </vt:lpstr>
      <vt:lpstr>Біоенергопластика застосовується</vt:lpstr>
      <vt:lpstr>Біоенергопластика застосовується</vt:lpstr>
      <vt:lpstr>Біоенергопластика застосовується</vt:lpstr>
      <vt:lpstr>Задача логопеда – формування вербальних засобів комунікації у дітей. На початкових етапах роботи для викликання довільної фонації використовуються елементи «методики формування мовної системи»  Т. Н. Новікової-Іванцової. </vt:lpstr>
      <vt:lpstr>Презентация PowerPoint</vt:lpstr>
      <vt:lpstr>ОБЛАДНАННЯ </vt:lpstr>
      <vt:lpstr>Дякую за увагу!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Светло-полосатый шаблон</dc:title>
  <dc:creator>obstinate</dc:creator>
  <dc:description>Шаблон презентации с сайта https://presentation-creation.ru/</dc:description>
  <cp:lastModifiedBy>Пользователь Windows</cp:lastModifiedBy>
  <cp:revision>1086</cp:revision>
  <dcterms:created xsi:type="dcterms:W3CDTF">2018-02-25T09:09:03Z</dcterms:created>
  <dcterms:modified xsi:type="dcterms:W3CDTF">2021-03-24T14:35:51Z</dcterms:modified>
</cp:coreProperties>
</file>