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65" r:id="rId3"/>
    <p:sldId id="266" r:id="rId4"/>
    <p:sldId id="267" r:id="rId5"/>
    <p:sldId id="258" r:id="rId6"/>
    <p:sldId id="269" r:id="rId7"/>
    <p:sldId id="270" r:id="rId8"/>
    <p:sldId id="275" r:id="rId9"/>
    <p:sldId id="276" r:id="rId10"/>
    <p:sldId id="274" r:id="rId11"/>
    <p:sldId id="268" r:id="rId12"/>
    <p:sldId id="273" r:id="rId13"/>
    <p:sldId id="278" r:id="rId14"/>
    <p:sldId id="277" r:id="rId15"/>
    <p:sldId id="263" r:id="rId16"/>
    <p:sldId id="259" r:id="rId17"/>
    <p:sldId id="271" r:id="rId18"/>
    <p:sldId id="272" r:id="rId19"/>
    <p:sldId id="261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660"/>
  </p:normalViewPr>
  <p:slideViewPr>
    <p:cSldViewPr>
      <p:cViewPr varScale="1">
        <p:scale>
          <a:sx n="106" d="100"/>
          <a:sy n="106" d="100"/>
        </p:scale>
        <p:origin x="115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773336-406C-443C-917B-F4A2991548BB}" type="datetimeFigureOut">
              <a:rPr lang="ru-RU" smtClean="0"/>
              <a:t>22.03.2021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018F6F-D215-4335-A8DC-D6E8286507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6789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018F6F-D215-4335-A8DC-D6E82865076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904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random/>
      </p:transition>
    </mc:Choice>
    <mc:Fallback xmlns="">
      <p:transition spd="slow" advTm="7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random/>
      </p:transition>
    </mc:Choice>
    <mc:Fallback xmlns="">
      <p:transition spd="slow" advTm="7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random/>
      </p:transition>
    </mc:Choice>
    <mc:Fallback xmlns="">
      <p:transition spd="slow" advTm="7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random/>
      </p:transition>
    </mc:Choice>
    <mc:Fallback xmlns="">
      <p:transition spd="slow" advTm="7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random/>
      </p:transition>
    </mc:Choice>
    <mc:Fallback xmlns="">
      <p:transition spd="slow" advTm="7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random/>
      </p:transition>
    </mc:Choice>
    <mc:Fallback xmlns="">
      <p:transition spd="slow" advTm="7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random/>
      </p:transition>
    </mc:Choice>
    <mc:Fallback xmlns="">
      <p:transition spd="slow" advTm="7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random/>
      </p:transition>
    </mc:Choice>
    <mc:Fallback xmlns="">
      <p:transition spd="slow" advTm="7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random/>
      </p:transition>
    </mc:Choice>
    <mc:Fallback xmlns="">
      <p:transition spd="slow" advTm="7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random/>
      </p:transition>
    </mc:Choice>
    <mc:Fallback xmlns="">
      <p:transition spd="slow" advTm="7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random/>
      </p:transition>
    </mc:Choice>
    <mc:Fallback xmlns="">
      <p:transition spd="slow" advTm="7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7000">
        <p:random/>
      </p:transition>
    </mc:Choice>
    <mc:Fallback xmlns="">
      <p:transition spd="slow" advTm="7000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0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WordArt 3"/>
          <p:cNvSpPr>
            <a:spLocks noChangeArrowheads="1" noChangeShapeType="1" noTextEdit="1"/>
          </p:cNvSpPr>
          <p:nvPr/>
        </p:nvSpPr>
        <p:spPr bwMode="auto">
          <a:xfrm>
            <a:off x="1115617" y="908721"/>
            <a:ext cx="7128792" cy="185173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Заклад </a:t>
            </a:r>
            <a:r>
              <a:rPr lang="ru-RU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дошкільної</a:t>
            </a:r>
            <a:r>
              <a:rPr lang="ru-RU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 </a:t>
            </a:r>
            <a:r>
              <a:rPr lang="ru-RU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освіти</a:t>
            </a:r>
            <a:r>
              <a:rPr lang="ru-RU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 (</a:t>
            </a:r>
            <a:r>
              <a:rPr lang="ru-RU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ясла</a:t>
            </a:r>
            <a:r>
              <a:rPr lang="ru-RU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 </a:t>
            </a:r>
            <a:r>
              <a:rPr lang="ru-RU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– садок) « </a:t>
            </a:r>
            <a:r>
              <a:rPr lang="ru-RU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Струмочок</a:t>
            </a:r>
            <a:r>
              <a:rPr lang="ru-RU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 »</a:t>
            </a:r>
          </a:p>
          <a:p>
            <a:pPr algn="ctr"/>
            <a:r>
              <a:rPr lang="ru-RU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Зарічненської</a:t>
            </a:r>
            <a:r>
              <a:rPr lang="ru-RU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 </a:t>
            </a:r>
            <a:r>
              <a:rPr lang="ru-RU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районної</a:t>
            </a:r>
            <a:r>
              <a:rPr lang="ru-RU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 ради</a:t>
            </a:r>
          </a:p>
          <a:p>
            <a:pPr algn="ctr"/>
            <a:r>
              <a:rPr lang="ru-RU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Рівненської</a:t>
            </a:r>
            <a:r>
              <a:rPr lang="ru-RU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  </a:t>
            </a:r>
            <a:r>
              <a:rPr lang="ru-RU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області</a:t>
            </a:r>
            <a:endParaRPr lang="ru-RU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  <a:p>
            <a:pPr algn="ctr" rtl="0">
              <a:buNone/>
            </a:pPr>
            <a:r>
              <a:rPr lang="ru-RU" sz="3600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 </a:t>
            </a:r>
            <a:endParaRPr lang="uk-UA" sz="3600" kern="10" spc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7" name="WordArt 4"/>
          <p:cNvSpPr>
            <a:spLocks noChangeArrowheads="1" noChangeShapeType="1" noTextEdit="1"/>
          </p:cNvSpPr>
          <p:nvPr/>
        </p:nvSpPr>
        <p:spPr bwMode="auto">
          <a:xfrm>
            <a:off x="1115616" y="2564904"/>
            <a:ext cx="4608512" cy="187220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Презентація</a:t>
            </a:r>
            <a:r>
              <a:rPr lang="ru-RU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 </a:t>
            </a:r>
            <a:r>
              <a:rPr lang="ru-RU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з </a:t>
            </a:r>
            <a:r>
              <a:rPr lang="ru-RU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досвіду</a:t>
            </a:r>
            <a:r>
              <a:rPr lang="ru-RU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 </a:t>
            </a:r>
            <a:r>
              <a:rPr lang="ru-RU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роботи</a:t>
            </a:r>
            <a:r>
              <a:rPr lang="ru-RU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 </a:t>
            </a:r>
            <a:endParaRPr lang="ru-RU" sz="3600" kern="10" dirty="0" smtClean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  <a:p>
            <a:pPr algn="ctr"/>
            <a:r>
              <a:rPr lang="ru-RU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вихователя</a:t>
            </a:r>
            <a:r>
              <a:rPr lang="ru-RU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 ЗДО </a:t>
            </a:r>
            <a:r>
              <a:rPr lang="ru-RU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 </a:t>
            </a:r>
            <a:r>
              <a:rPr lang="ru-RU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Струмочок</a:t>
            </a:r>
            <a:r>
              <a:rPr lang="ru-RU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 </a:t>
            </a:r>
            <a:r>
              <a:rPr lang="ru-RU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»</a:t>
            </a:r>
          </a:p>
          <a:p>
            <a:pPr algn="ctr"/>
            <a:endParaRPr lang="ru-RU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  <a:p>
            <a:pPr algn="ctr"/>
            <a:r>
              <a:rPr lang="ru-RU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Христюк</a:t>
            </a:r>
            <a:r>
              <a:rPr lang="ru-RU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 </a:t>
            </a:r>
            <a:r>
              <a:rPr lang="ru-RU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Ірини</a:t>
            </a:r>
            <a:r>
              <a:rPr lang="ru-RU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 </a:t>
            </a:r>
            <a:r>
              <a:rPr lang="ru-RU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Михайлівни</a:t>
            </a:r>
            <a:endParaRPr lang="ru-RU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  <a:p>
            <a:pPr algn="ctr" rtl="0">
              <a:buNone/>
            </a:pPr>
            <a:endParaRPr lang="uk-UA" sz="3600" kern="10" spc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966527"/>
            <a:ext cx="1859827" cy="3068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veselaja_fonovaja_muzika_-_fon_(zf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45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random/>
      </p:transition>
    </mc:Choice>
    <mc:Fallback xmlns="">
      <p:transition spd="slow" advTm="7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0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87624" y="836712"/>
            <a:ext cx="69127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algn="ctr"/>
            <a:r>
              <a:rPr lang="ru-RU" b="1" i="1" u="sng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Прийоми</a:t>
            </a:r>
            <a:r>
              <a:rPr lang="ru-RU" b="1" i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ru-RU" b="1" i="1" u="sng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b="1" i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u="sng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використовую</a:t>
            </a:r>
            <a:r>
              <a:rPr lang="ru-RU" b="1" i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b="1" i="1" u="sng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своїй</a:t>
            </a:r>
            <a:r>
              <a:rPr lang="ru-RU" b="1" i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u="sng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професійній</a:t>
            </a:r>
            <a:r>
              <a:rPr lang="ru-RU" b="1" i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u="sng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b="1" i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u="sng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ігрові</a:t>
            </a: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ситуації</a:t>
            </a: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</a:t>
            </a:r>
          </a:p>
          <a:p>
            <a:pPr algn="just"/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сюрпризні</a:t>
            </a: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моменти</a:t>
            </a: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</a:t>
            </a:r>
          </a:p>
          <a:p>
            <a:pPr algn="just"/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показ ;</a:t>
            </a:r>
          </a:p>
          <a:p>
            <a:pPr algn="just"/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припущення</a:t>
            </a: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</a:t>
            </a:r>
          </a:p>
          <a:p>
            <a:pPr algn="just"/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пояснення</a:t>
            </a: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</a:p>
          <a:p>
            <a:pPr algn="just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проблемних</a:t>
            </a: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ситуацій</a:t>
            </a: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запитання</a:t>
            </a: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</a:t>
            </a:r>
          </a:p>
          <a:p>
            <a:pPr algn="just"/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загадка ;</a:t>
            </a:r>
          </a:p>
          <a:p>
            <a:pPr algn="just"/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порада</a:t>
            </a: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схвалення</a:t>
            </a: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pPr algn="just"/>
            <a:endParaRPr lang="uk-UA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98531" y="1922349"/>
            <a:ext cx="2924458" cy="219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56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0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15616" y="836712"/>
            <a:ext cx="72008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just"/>
            <a:r>
              <a:rPr lang="uk-UA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sz="16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Розвиваючи </a:t>
            </a:r>
            <a:r>
              <a:rPr lang="uk-UA" sz="16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логіко-математичний розвиток, діти мають засвоїти знання при виконанні таких операцій:</a:t>
            </a:r>
          </a:p>
          <a:p>
            <a:pPr algn="just"/>
            <a:r>
              <a:rPr lang="uk-UA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операції з множинами;</a:t>
            </a:r>
          </a:p>
          <a:p>
            <a:pPr algn="just"/>
            <a:r>
              <a:rPr lang="uk-UA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розвиток лічильної діяльності;</a:t>
            </a:r>
          </a:p>
          <a:p>
            <a:pPr algn="just"/>
            <a:r>
              <a:rPr lang="uk-UA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ознайомлення з кількісним складом числа першого десятка;</a:t>
            </a:r>
          </a:p>
          <a:p>
            <a:pPr algn="just"/>
            <a:r>
              <a:rPr lang="uk-UA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порядкове значення числа;</a:t>
            </a:r>
          </a:p>
          <a:p>
            <a:pPr algn="just"/>
            <a:r>
              <a:rPr lang="uk-UA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поділ цілого на частини;</a:t>
            </a:r>
          </a:p>
          <a:p>
            <a:pPr algn="just"/>
            <a:r>
              <a:rPr lang="uk-UA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ознайомлення з цифрами;</a:t>
            </a:r>
          </a:p>
          <a:p>
            <a:pPr algn="just"/>
            <a:r>
              <a:rPr lang="uk-UA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ознайомлення з арифметичними задачами;</a:t>
            </a:r>
          </a:p>
          <a:p>
            <a:pPr algn="just"/>
            <a:r>
              <a:rPr lang="uk-UA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ознайомлення з величиною предметів;</a:t>
            </a:r>
          </a:p>
          <a:p>
            <a:pPr algn="just"/>
            <a:r>
              <a:rPr lang="uk-UA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ознайомлення з формою предметів;</a:t>
            </a:r>
          </a:p>
          <a:p>
            <a:pPr algn="just"/>
            <a:r>
              <a:rPr lang="uk-UA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формування уявлень про простір;</a:t>
            </a:r>
          </a:p>
          <a:p>
            <a:pPr algn="just"/>
            <a:r>
              <a:rPr lang="uk-UA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орієнтування в часі.</a:t>
            </a:r>
            <a:endParaRPr lang="uk-UA" sz="1600" b="1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0" b="14300"/>
          <a:stretch/>
        </p:blipFill>
        <p:spPr>
          <a:xfrm>
            <a:off x="5580112" y="2852936"/>
            <a:ext cx="3038247" cy="36314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3168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random/>
      </p:transition>
    </mc:Choice>
    <mc:Fallback xmlns="">
      <p:transition spd="slow" advTm="7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0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43608" y="692696"/>
            <a:ext cx="705678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algn="just"/>
            <a:r>
              <a:rPr lang="uk-UA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Форми </a:t>
            </a:r>
            <a:r>
              <a:rPr lang="uk-UA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роботи з логіко-математичного розвитку дошкільників поділяють на дві групи — пізнавального і змагального характеру: </a:t>
            </a:r>
            <a:endParaRPr lang="uk-UA" b="1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uk-UA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пізнавальні</a:t>
            </a:r>
            <a:r>
              <a:rPr lang="uk-UA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uk-UA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uk-UA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інтегровані заняття логіко-математичного </a:t>
            </a:r>
            <a:r>
              <a:rPr lang="uk-UA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змісту</a:t>
            </a:r>
            <a:r>
              <a:rPr 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hhh</a:t>
            </a:r>
            <a:r>
              <a:rPr lang="uk-UA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Tx/>
              <a:buChar char="-"/>
            </a:pPr>
            <a:r>
              <a:rPr lang="uk-UA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повсякденні </a:t>
            </a:r>
            <a:r>
              <a:rPr lang="uk-UA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навчальні ситуації </a:t>
            </a:r>
            <a:endParaRPr lang="uk-UA" b="1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uk-UA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дидактичні </a:t>
            </a:r>
            <a:r>
              <a:rPr lang="uk-UA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ігри та вправи </a:t>
            </a:r>
            <a:endParaRPr lang="uk-UA" b="1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uk-UA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тематичні </a:t>
            </a:r>
            <a:r>
              <a:rPr lang="uk-UA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міні-заняття </a:t>
            </a:r>
            <a:endParaRPr lang="uk-UA" b="1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uk-UA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історико-математичні </a:t>
            </a:r>
            <a:r>
              <a:rPr lang="uk-UA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бесіди </a:t>
            </a:r>
            <a:endParaRPr lang="uk-UA" b="1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uk-UA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гурток </a:t>
            </a:r>
            <a:r>
              <a:rPr lang="uk-UA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«Математика </a:t>
            </a:r>
            <a:r>
              <a:rPr lang="uk-UA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дошколярика</a:t>
            </a:r>
            <a:r>
              <a:rPr lang="uk-UA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 </a:t>
            </a:r>
            <a:endParaRPr lang="uk-UA" b="1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uk-UA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змагальні</a:t>
            </a:r>
            <a:r>
              <a:rPr lang="uk-UA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uk-UA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 </a:t>
            </a:r>
            <a:r>
              <a:rPr lang="uk-UA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математичний </a:t>
            </a:r>
            <a:r>
              <a:rPr lang="uk-UA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КВК</a:t>
            </a:r>
          </a:p>
          <a:p>
            <a:pPr marL="285750" indent="-285750" algn="just">
              <a:buFontTx/>
              <a:buChar char="-"/>
            </a:pPr>
            <a:r>
              <a:rPr lang="uk-UA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математичні </a:t>
            </a:r>
            <a:r>
              <a:rPr lang="uk-UA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розваги</a:t>
            </a:r>
          </a:p>
          <a:p>
            <a:pPr marL="285750" indent="-285750" algn="just">
              <a:buFontTx/>
              <a:buChar char="-"/>
            </a:pPr>
            <a:endParaRPr lang="uk-UA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91880" y="692696"/>
            <a:ext cx="3074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chemeClr val="tx2">
                    <a:lumMod val="75000"/>
                  </a:schemeClr>
                </a:solidFill>
                <a:latin typeface="a_CityNovaTitulStars" panose="02060806030806060204" pitchFamily="18" charset="-52"/>
              </a:rPr>
              <a:t>Форми роботи :</a:t>
            </a:r>
            <a:endParaRPr lang="uk-UA" b="1" dirty="0">
              <a:solidFill>
                <a:schemeClr val="tx2">
                  <a:lumMod val="75000"/>
                </a:schemeClr>
              </a:solidFill>
              <a:latin typeface="a_CityNovaTitulStars" panose="02060806030806060204" pitchFamily="18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00000">
            <a:off x="5627784" y="2321584"/>
            <a:ext cx="2953108" cy="221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64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random/>
      </p:transition>
    </mc:Choice>
    <mc:Fallback xmlns="">
      <p:transition spd="slow" advTm="7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61" y="0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WordArt 3"/>
          <p:cNvSpPr>
            <a:spLocks noChangeArrowheads="1" noChangeShapeType="1" noTextEdit="1"/>
          </p:cNvSpPr>
          <p:nvPr/>
        </p:nvSpPr>
        <p:spPr bwMode="auto">
          <a:xfrm>
            <a:off x="1115617" y="908721"/>
            <a:ext cx="7128792" cy="185173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uk-UA" sz="3600" kern="10" spc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7" name="WordArt 4"/>
          <p:cNvSpPr>
            <a:spLocks noChangeArrowheads="1" noChangeShapeType="1" noTextEdit="1"/>
          </p:cNvSpPr>
          <p:nvPr/>
        </p:nvSpPr>
        <p:spPr bwMode="auto">
          <a:xfrm>
            <a:off x="1115616" y="2564904"/>
            <a:ext cx="4608512" cy="187220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endParaRPr lang="uk-UA" sz="3600" kern="10" spc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7" t="-3157" r="11366" b="3157"/>
          <a:stretch/>
        </p:blipFill>
        <p:spPr>
          <a:xfrm>
            <a:off x="2806403" y="1788875"/>
            <a:ext cx="2849723" cy="17721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2" y="144015"/>
            <a:ext cx="2882005" cy="162031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6"/>
          <a:stretch/>
        </p:blipFill>
        <p:spPr>
          <a:xfrm>
            <a:off x="198578" y="2149611"/>
            <a:ext cx="2465371" cy="14635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658" y="3640607"/>
            <a:ext cx="1357076" cy="310076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2" t="1420" r="6862" b="-1420"/>
          <a:stretch/>
        </p:blipFill>
        <p:spPr>
          <a:xfrm>
            <a:off x="428969" y="4461113"/>
            <a:ext cx="2088232" cy="198603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765" y="354764"/>
            <a:ext cx="2501754" cy="140653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4" r="8434"/>
          <a:stretch/>
        </p:blipFill>
        <p:spPr>
          <a:xfrm>
            <a:off x="6300191" y="351673"/>
            <a:ext cx="2160241" cy="141806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554" y="3806656"/>
            <a:ext cx="1345673" cy="239350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664" y="1834587"/>
            <a:ext cx="1757970" cy="312684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868" y="4549721"/>
            <a:ext cx="2623777" cy="197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03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random/>
      </p:transition>
    </mc:Choice>
    <mc:Fallback xmlns="">
      <p:transition spd="slow" advTm="7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99592" y="548680"/>
            <a:ext cx="7632848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u="sng" dirty="0" smtClean="0">
                <a:solidFill>
                  <a:schemeClr val="tx2">
                    <a:lumMod val="75000"/>
                  </a:schemeClr>
                </a:solidFill>
                <a:latin typeface="Century Schoolbook" panose="02040604050505020304" pitchFamily="18" charset="0"/>
              </a:rPr>
              <a:t>Поради </a:t>
            </a:r>
            <a:r>
              <a:rPr lang="uk-UA" sz="1400" b="1" u="sng" dirty="0">
                <a:solidFill>
                  <a:schemeClr val="tx2">
                    <a:lumMod val="75000"/>
                  </a:schemeClr>
                </a:solidFill>
                <a:latin typeface="Century Schoolbook" panose="02040604050505020304" pitchFamily="18" charset="0"/>
              </a:rPr>
              <a:t>батькам щодо розвитку</a:t>
            </a:r>
          </a:p>
          <a:p>
            <a:pPr algn="ctr"/>
            <a:r>
              <a:rPr lang="uk-UA" sz="1400" b="1" u="sng" dirty="0">
                <a:solidFill>
                  <a:schemeClr val="tx2">
                    <a:lumMod val="75000"/>
                  </a:schemeClr>
                </a:solidFill>
                <a:latin typeface="Century Schoolbook" panose="02040604050505020304" pitchFamily="18" charset="0"/>
              </a:rPr>
              <a:t>логіко-математичного мислення у дітей</a:t>
            </a:r>
          </a:p>
          <a:p>
            <a:pPr algn="just"/>
            <a:r>
              <a:rPr lang="uk-UA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entury Schoolbook" panose="02040604050505020304" pitchFamily="18" charset="0"/>
              </a:rPr>
              <a:t>    Навчання дошкільника математики – це передусім не накопичення у нього математичних знань та елементарних уявлень про число, множину, геометричні фігури, лічбу, класифікацію, </a:t>
            </a:r>
            <a:r>
              <a:rPr lang="uk-UA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entury Schoolbook" panose="02040604050505020304" pitchFamily="18" charset="0"/>
              </a:rPr>
              <a:t>вимірювання</a:t>
            </a:r>
            <a:r>
              <a:rPr lang="uk-UA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entury Schoolbook" panose="02040604050505020304" pitchFamily="18" charset="0"/>
              </a:rPr>
              <a:t>, орієнтування у просторі, часі, а формування логіко-математичної компетентності – тобто вміння застосовувати ці знання у повсякденному житті. Процес цей має бути неперервним, цілісним і наскрізним, тобто здійснюватися не лише на відповідних заняттях чи під час перебування дитини в дошкільному закладі, а повсякчас: вдома, на прогулянці, на відпочинку. Адже „математика” оточує нас повсюди, це і має показати та пояснити дорослий малюку, зацікавлюючи його і підтримуючи стійкий інтерес до цієї захопливої, зовсім не „сухої науки.</a:t>
            </a:r>
          </a:p>
          <a:p>
            <a:pPr algn="just"/>
            <a:r>
              <a:rPr lang="uk-UA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entury Schoolbook" panose="02040604050505020304" pitchFamily="18" charset="0"/>
              </a:rPr>
              <a:t>Велику роль у залученні малюка до світу математики відіграють батьки</a:t>
            </a:r>
            <a:r>
              <a:rPr lang="uk-UA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entury Schoolbook" panose="02040604050505020304" pitchFamily="18" charset="0"/>
              </a:rPr>
              <a:t>.</a:t>
            </a:r>
            <a:endParaRPr lang="uk-UA" sz="1600" b="1" dirty="0">
              <a:solidFill>
                <a:schemeClr val="tx2">
                  <a:lumMod val="60000"/>
                  <a:lumOff val="40000"/>
                </a:schemeClr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54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random/>
      </p:transition>
    </mc:Choice>
    <mc:Fallback xmlns="">
      <p:transition spd="slow" advTm="7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0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1600" y="764704"/>
            <a:ext cx="7344816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uk-UA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uk-UA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uk-UA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своїй роботі я спрямовую дітей на те, щоб діти могли долати перешкоди, обмежувати свої бажання, оцінювати результати власних дій, щоб дитина могла підкоряти свою увагу вимогам дорослого та усвідомлювати цю необхідність. Я намагаюся формувати у дітей почуття відповідальності за свою поведінку, елементи самоконтролю. У процесі навчання та гри у дитини будуються нові якості особистості: почуття справедливості, адекватне переживання успіху або невдачі, здатність регулювати спільну діяльність, колективізм, дисциплінованість. Виникає усвідомлення свого соціального «Я» і зайняття дитиною певної внутрішньої позиції щодо взаємовідносин з іншими людьми.</a:t>
            </a:r>
          </a:p>
          <a:p>
            <a:pPr algn="just"/>
            <a:r>
              <a:rPr lang="uk-UA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Моя </a:t>
            </a:r>
            <a:r>
              <a:rPr lang="uk-UA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роль у </a:t>
            </a:r>
            <a:r>
              <a:rPr lang="uk-UA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логіко-математичному </a:t>
            </a:r>
            <a:r>
              <a:rPr lang="uk-UA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 полягає у створенні умов, за яких можливо надати допомогу дитині розкрити свій потенціал, навчити її самостійно пізнавати світ, бо основним чинником розвитку дитини є її власна діяльність</a:t>
            </a:r>
            <a:r>
              <a:rPr lang="uk-UA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6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63888" y="332656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chemeClr val="tx2">
                    <a:lumMod val="75000"/>
                  </a:schemeClr>
                </a:solidFill>
                <a:latin typeface="a_CityNovaTitulStars" panose="02060806030806060204" pitchFamily="18" charset="-52"/>
              </a:rPr>
              <a:t>Висновок :</a:t>
            </a:r>
            <a:endParaRPr lang="uk-UA" dirty="0">
              <a:solidFill>
                <a:schemeClr val="tx2">
                  <a:lumMod val="75000"/>
                </a:schemeClr>
              </a:solidFill>
              <a:latin typeface="a_CityNovaTitulStars" panose="0206080603080606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9536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random/>
      </p:transition>
    </mc:Choice>
    <mc:Fallback xmlns="">
      <p:transition spd="slow" advTm="7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0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11760" y="764704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chemeClr val="tx2">
                    <a:lumMod val="75000"/>
                  </a:schemeClr>
                </a:solidFill>
                <a:latin typeface="a_CityNovaTitulStars" panose="02060806030806060204" pitchFamily="18" charset="-52"/>
              </a:rPr>
              <a:t>Наш навчально – виховний процес :</a:t>
            </a:r>
            <a:endParaRPr lang="uk-UA" dirty="0">
              <a:solidFill>
                <a:schemeClr val="tx2">
                  <a:lumMod val="75000"/>
                </a:schemeClr>
              </a:solidFill>
              <a:latin typeface="a_CityNovaTitulStars" panose="02060806030806060204" pitchFamily="18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 b="13250"/>
          <a:stretch/>
        </p:blipFill>
        <p:spPr>
          <a:xfrm>
            <a:off x="6084168" y="1337780"/>
            <a:ext cx="1872208" cy="2552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0" b="13250"/>
          <a:stretch/>
        </p:blipFill>
        <p:spPr>
          <a:xfrm>
            <a:off x="1403648" y="1332376"/>
            <a:ext cx="1817686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 b="13251"/>
          <a:stretch/>
        </p:blipFill>
        <p:spPr>
          <a:xfrm>
            <a:off x="3648739" y="1628800"/>
            <a:ext cx="2063612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270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random/>
      </p:transition>
    </mc:Choice>
    <mc:Fallback xmlns="">
      <p:transition spd="slow" advTm="7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0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11760" y="764704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chemeClr val="tx2">
                    <a:lumMod val="75000"/>
                  </a:schemeClr>
                </a:solidFill>
                <a:latin typeface="a_CityNovaTitulStars" panose="02060806030806060204" pitchFamily="18" charset="-52"/>
              </a:rPr>
              <a:t>Наш навчально – виховний процес :</a:t>
            </a:r>
            <a:endParaRPr lang="uk-UA" dirty="0">
              <a:solidFill>
                <a:schemeClr val="tx2">
                  <a:lumMod val="75000"/>
                </a:schemeClr>
              </a:solidFill>
              <a:latin typeface="a_CityNovaTitulStars" panose="02060806030806060204" pitchFamily="18" charset="-52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0" b="13250"/>
          <a:stretch/>
        </p:blipFill>
        <p:spPr>
          <a:xfrm>
            <a:off x="1403648" y="1268760"/>
            <a:ext cx="1927848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 b="13250"/>
          <a:stretch/>
        </p:blipFill>
        <p:spPr>
          <a:xfrm>
            <a:off x="6012160" y="1268760"/>
            <a:ext cx="1855980" cy="25303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898" y="1700808"/>
            <a:ext cx="1923678" cy="25649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9238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random/>
      </p:transition>
    </mc:Choice>
    <mc:Fallback xmlns="">
      <p:transition spd="slow" advTm="7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0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1600" y="764704"/>
            <a:ext cx="734481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uk-UA" sz="16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uk-UA" sz="1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Абрамов</a:t>
            </a:r>
            <a:r>
              <a:rPr lang="uk-UA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І.А. Особливості дитячого віку. - М., 1993 </a:t>
            </a:r>
          </a:p>
          <a:p>
            <a:pPr algn="just"/>
            <a:r>
              <a:rPr lang="uk-UA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uk-UA" sz="1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Аргинская</a:t>
            </a:r>
            <a:r>
              <a:rPr lang="uk-UA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І. І. Математика, математичні ігри .- Самара: Федоров, 2005 р. - 32 с. </a:t>
            </a:r>
          </a:p>
          <a:p>
            <a:pPr algn="just"/>
            <a:r>
              <a:rPr lang="uk-UA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uk-UA" sz="1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Белошістая</a:t>
            </a:r>
            <a:r>
              <a:rPr lang="uk-UA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 Дошкільний вік: формування первинних уявлень про натуральні числа / / Дошкільне виховання. - 2002. - № 8. - С.30-39 </a:t>
            </a:r>
          </a:p>
          <a:p>
            <a:pPr algn="just"/>
            <a:r>
              <a:rPr lang="uk-UA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uk-UA" sz="1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Белошістая</a:t>
            </a:r>
            <a:r>
              <a:rPr lang="uk-UA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А.В. Формування і розвиток математичних здібностей дошкільнят. М.: </a:t>
            </a:r>
            <a:r>
              <a:rPr lang="uk-UA" sz="1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Гуманит</a:t>
            </a:r>
            <a:r>
              <a:rPr lang="uk-UA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Вид. Центр ВЛАДОС, 2003. 400 з </a:t>
            </a:r>
          </a:p>
          <a:p>
            <a:pPr algn="just"/>
            <a:r>
              <a:rPr lang="uk-UA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uk-UA" sz="1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Більчугов</a:t>
            </a:r>
            <a:r>
              <a:rPr lang="uk-UA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Л.Ф. Формування елементів формально-логічного мислення у дітей 6-7 років. </a:t>
            </a:r>
            <a:r>
              <a:rPr lang="uk-UA" sz="1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</a:t>
            </a:r>
            <a:r>
              <a:rPr lang="uk-UA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1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канд</a:t>
            </a:r>
            <a:r>
              <a:rPr lang="uk-UA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психолог. наук МДУ., </a:t>
            </a:r>
            <a:r>
              <a:rPr lang="uk-UA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16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Ігри та вправи з розвитку розумових здібностей у дітей дошкільного віку: </a:t>
            </a:r>
            <a:r>
              <a:rPr lang="uk-UA" sz="1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</a:t>
            </a:r>
            <a:r>
              <a:rPr lang="uk-UA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для вихователя </a:t>
            </a:r>
            <a:r>
              <a:rPr lang="uk-UA" sz="1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</a:t>
            </a:r>
            <a:r>
              <a:rPr lang="uk-UA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саду. - М., </a:t>
            </a:r>
            <a:r>
              <a:rPr lang="uk-UA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1989 </a:t>
            </a:r>
            <a:endParaRPr lang="uk-UA" sz="16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uk-UA" sz="1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Леушина</a:t>
            </a:r>
            <a:r>
              <a:rPr lang="uk-UA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А.М. Формування математичних уявлень у дітей дошкільного віку: </a:t>
            </a:r>
            <a:r>
              <a:rPr lang="uk-UA" sz="1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</a:t>
            </a:r>
            <a:r>
              <a:rPr lang="uk-UA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1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</a:t>
            </a:r>
            <a:r>
              <a:rPr lang="uk-UA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М., </a:t>
            </a:r>
            <a:r>
              <a:rPr lang="uk-UA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1974 </a:t>
            </a:r>
            <a:r>
              <a:rPr lang="uk-UA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63888" y="332656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chemeClr val="tx2">
                    <a:lumMod val="75000"/>
                  </a:schemeClr>
                </a:solidFill>
                <a:latin typeface="a_CityNovaTitulStars" panose="02060806030806060204" pitchFamily="18" charset="-52"/>
              </a:rPr>
              <a:t>Список літератури</a:t>
            </a:r>
            <a:endParaRPr lang="uk-UA" dirty="0">
              <a:solidFill>
                <a:schemeClr val="tx2">
                  <a:lumMod val="75000"/>
                </a:schemeClr>
              </a:solidFill>
              <a:latin typeface="a_CityNovaTitulStars" panose="0206080603080606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2378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random/>
      </p:transition>
    </mc:Choice>
    <mc:Fallback xmlns="">
      <p:transition spd="slow" advTm="7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"/>
            <a:ext cx="925252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15816" y="980728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_CityNovaTitulStars" panose="02060806030806060204" pitchFamily="18" charset="-52"/>
              </a:rPr>
              <a:t>Мої грамоти та дипломи :</a:t>
            </a:r>
            <a:endParaRPr lang="uk-UA" b="1" dirty="0">
              <a:solidFill>
                <a:schemeClr val="tx2">
                  <a:lumMod val="60000"/>
                  <a:lumOff val="40000"/>
                </a:schemeClr>
              </a:solidFill>
              <a:latin typeface="a_CityNovaTitulStars" panose="02060806030806060204" pitchFamily="18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" t="41599" b="29001"/>
          <a:stretch/>
        </p:blipFill>
        <p:spPr>
          <a:xfrm>
            <a:off x="1064146" y="1412776"/>
            <a:ext cx="4803998" cy="20162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1" t="4851" r="12200" b="16400"/>
          <a:stretch/>
        </p:blipFill>
        <p:spPr>
          <a:xfrm>
            <a:off x="6084168" y="1374259"/>
            <a:ext cx="2035426" cy="28803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0" t="35300" r="29000" b="19550"/>
          <a:stretch/>
        </p:blipFill>
        <p:spPr>
          <a:xfrm>
            <a:off x="1254435" y="3573016"/>
            <a:ext cx="2211710" cy="28965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" t="45800" r="3801" b="30050"/>
          <a:stretch/>
        </p:blipFill>
        <p:spPr>
          <a:xfrm>
            <a:off x="3635896" y="4396532"/>
            <a:ext cx="4680520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54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random/>
      </p:transition>
    </mc:Choice>
    <mc:Fallback xmlns="">
      <p:transition spd="slow" advTm="7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0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WordArt 4"/>
          <p:cNvSpPr>
            <a:spLocks noChangeArrowheads="1" noChangeShapeType="1" noTextEdit="1"/>
          </p:cNvSpPr>
          <p:nvPr/>
        </p:nvSpPr>
        <p:spPr bwMode="auto">
          <a:xfrm>
            <a:off x="1259632" y="1052736"/>
            <a:ext cx="6552728" cy="3384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endParaRPr lang="uk-UA" sz="3600" kern="10" spc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43608" y="908720"/>
            <a:ext cx="72008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_CityNovaTitulStars" panose="02060806030806060204" pitchFamily="18" charset="-52"/>
              </a:rPr>
              <a:t>Моя візитка</a:t>
            </a:r>
          </a:p>
          <a:p>
            <a:r>
              <a:rPr lang="uk-UA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dventure" panose="02000503020000020003" pitchFamily="2" charset="0"/>
              </a:rPr>
              <a:t>Рік </a:t>
            </a:r>
            <a:r>
              <a:rPr lang="uk-UA" b="1" dirty="0">
                <a:solidFill>
                  <a:schemeClr val="tx2">
                    <a:lumMod val="60000"/>
                    <a:lumOff val="40000"/>
                  </a:schemeClr>
                </a:solidFill>
                <a:latin typeface="Adventure" panose="02000503020000020003" pitchFamily="2" charset="0"/>
              </a:rPr>
              <a:t>і дата народження: </a:t>
            </a:r>
            <a:r>
              <a:rPr lang="uk-UA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dventure" panose="02000503020000020003" pitchFamily="2" charset="0"/>
              </a:rPr>
              <a:t>14.11.1970 </a:t>
            </a:r>
            <a:r>
              <a:rPr lang="uk-UA" b="1" dirty="0">
                <a:solidFill>
                  <a:schemeClr val="tx2">
                    <a:lumMod val="60000"/>
                    <a:lumOff val="40000"/>
                  </a:schemeClr>
                </a:solidFill>
                <a:latin typeface="Adventure" panose="02000503020000020003" pitchFamily="2" charset="0"/>
              </a:rPr>
              <a:t>р. </a:t>
            </a:r>
          </a:p>
          <a:p>
            <a:r>
              <a:rPr lang="uk-UA" b="1" dirty="0">
                <a:solidFill>
                  <a:schemeClr val="tx2">
                    <a:lumMod val="60000"/>
                    <a:lumOff val="40000"/>
                  </a:schemeClr>
                </a:solidFill>
                <a:latin typeface="Adventure" panose="02000503020000020003" pitchFamily="2" charset="0"/>
              </a:rPr>
              <a:t> Освіта: </a:t>
            </a:r>
            <a:r>
              <a:rPr lang="uk-UA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dventure" panose="02000503020000020003" pitchFamily="2" charset="0"/>
              </a:rPr>
              <a:t>вища</a:t>
            </a:r>
            <a:endParaRPr lang="uk-UA" b="1" dirty="0">
              <a:solidFill>
                <a:schemeClr val="tx2">
                  <a:lumMod val="60000"/>
                  <a:lumOff val="40000"/>
                </a:schemeClr>
              </a:solidFill>
              <a:latin typeface="Adventure" panose="02000503020000020003" pitchFamily="2" charset="0"/>
            </a:endParaRPr>
          </a:p>
          <a:p>
            <a:r>
              <a:rPr lang="uk-UA" b="1" dirty="0">
                <a:solidFill>
                  <a:schemeClr val="tx2">
                    <a:lumMod val="60000"/>
                    <a:lumOff val="40000"/>
                  </a:schemeClr>
                </a:solidFill>
                <a:latin typeface="Adventure" panose="02000503020000020003" pitchFamily="2" charset="0"/>
              </a:rPr>
              <a:t> Рівненський державний </a:t>
            </a:r>
            <a:r>
              <a:rPr lang="uk-UA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dventure" panose="02000503020000020003" pitchFamily="2" charset="0"/>
              </a:rPr>
              <a:t>гуманітарний університет</a:t>
            </a:r>
            <a:endParaRPr lang="uk-UA" b="1" dirty="0">
              <a:solidFill>
                <a:schemeClr val="tx2">
                  <a:lumMod val="60000"/>
                  <a:lumOff val="40000"/>
                </a:schemeClr>
              </a:solidFill>
              <a:latin typeface="Adventure" panose="02000503020000020003" pitchFamily="2" charset="0"/>
            </a:endParaRPr>
          </a:p>
          <a:p>
            <a:r>
              <a:rPr lang="uk-UA" b="1" dirty="0">
                <a:solidFill>
                  <a:schemeClr val="tx2">
                    <a:lumMod val="60000"/>
                    <a:lumOff val="40000"/>
                  </a:schemeClr>
                </a:solidFill>
                <a:latin typeface="Adventure" panose="02000503020000020003" pitchFamily="2" charset="0"/>
              </a:rPr>
              <a:t>Спеціальність за дипломом: </a:t>
            </a:r>
          </a:p>
          <a:p>
            <a:r>
              <a:rPr lang="uk-UA" b="1" dirty="0">
                <a:solidFill>
                  <a:schemeClr val="tx2">
                    <a:lumMod val="60000"/>
                    <a:lumOff val="40000"/>
                  </a:schemeClr>
                </a:solidFill>
                <a:latin typeface="Adventure" panose="02000503020000020003" pitchFamily="2" charset="0"/>
              </a:rPr>
              <a:t>     « </a:t>
            </a:r>
            <a:r>
              <a:rPr lang="uk-UA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dventure" panose="02000503020000020003" pitchFamily="2" charset="0"/>
              </a:rPr>
              <a:t>Вихователь ДНЗ </a:t>
            </a:r>
            <a:r>
              <a:rPr lang="uk-UA" b="1" dirty="0">
                <a:solidFill>
                  <a:schemeClr val="tx2">
                    <a:lumMod val="60000"/>
                    <a:lumOff val="40000"/>
                  </a:schemeClr>
                </a:solidFill>
                <a:latin typeface="Adventure" panose="02000503020000020003" pitchFamily="2" charset="0"/>
              </a:rPr>
              <a:t>»</a:t>
            </a:r>
          </a:p>
          <a:p>
            <a:r>
              <a:rPr lang="uk-UA" b="1" dirty="0">
                <a:solidFill>
                  <a:schemeClr val="tx2">
                    <a:lumMod val="60000"/>
                    <a:lumOff val="40000"/>
                  </a:schemeClr>
                </a:solidFill>
                <a:latin typeface="Adventure" panose="02000503020000020003" pitchFamily="2" charset="0"/>
              </a:rPr>
              <a:t>Загальний педагогічний стаж: 3</a:t>
            </a:r>
            <a:r>
              <a:rPr lang="uk-UA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dventure" panose="02000503020000020003" pitchFamily="2" charset="0"/>
              </a:rPr>
              <a:t>0 </a:t>
            </a:r>
            <a:r>
              <a:rPr lang="uk-UA" b="1" dirty="0">
                <a:solidFill>
                  <a:schemeClr val="tx2">
                    <a:lumMod val="60000"/>
                    <a:lumOff val="40000"/>
                  </a:schemeClr>
                </a:solidFill>
                <a:latin typeface="Adventure" panose="02000503020000020003" pitchFamily="2" charset="0"/>
              </a:rPr>
              <a:t>років.</a:t>
            </a:r>
          </a:p>
          <a:p>
            <a:r>
              <a:rPr lang="uk-UA" b="1" dirty="0">
                <a:solidFill>
                  <a:schemeClr val="tx2">
                    <a:lumMod val="60000"/>
                    <a:lumOff val="40000"/>
                  </a:schemeClr>
                </a:solidFill>
                <a:latin typeface="Adventure" panose="02000503020000020003" pitchFamily="2" charset="0"/>
              </a:rPr>
              <a:t>Кваліфікаційна категорія: «спеціаліст вищої категорії»</a:t>
            </a:r>
          </a:p>
          <a:p>
            <a:r>
              <a:rPr lang="uk-UA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dventure" panose="02000503020000020003" pitchFamily="2" charset="0"/>
              </a:rPr>
              <a:t>Посада: вихователь.</a:t>
            </a:r>
            <a:endParaRPr lang="uk-UA" b="1" dirty="0">
              <a:solidFill>
                <a:schemeClr val="tx2">
                  <a:lumMod val="60000"/>
                  <a:lumOff val="40000"/>
                </a:schemeClr>
              </a:solidFill>
              <a:latin typeface="Adventure" panose="02000503020000020003" pitchFamily="2" charset="0"/>
            </a:endParaRPr>
          </a:p>
          <a:p>
            <a:r>
              <a:rPr lang="uk-UA" b="1" dirty="0">
                <a:solidFill>
                  <a:schemeClr val="tx2">
                    <a:lumMod val="60000"/>
                    <a:lumOff val="40000"/>
                  </a:schemeClr>
                </a:solidFill>
                <a:latin typeface="Adventure" panose="02000503020000020003" pitchFamily="2" charset="0"/>
              </a:rPr>
              <a:t>  Курси підвищення кваліфікації: свідоцтво про підвищення кваліфікації </a:t>
            </a:r>
            <a:r>
              <a:rPr lang="uk-UA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dventure" panose="02000503020000020003" pitchFamily="2" charset="0"/>
              </a:rPr>
              <a:t>в </a:t>
            </a:r>
            <a:r>
              <a:rPr lang="uk-UA" b="1" dirty="0">
                <a:solidFill>
                  <a:schemeClr val="tx2">
                    <a:lumMod val="60000"/>
                    <a:lumOff val="40000"/>
                  </a:schemeClr>
                </a:solidFill>
                <a:latin typeface="Adventure" panose="02000503020000020003" pitchFamily="2" charset="0"/>
              </a:rPr>
              <a:t>Рівненському обласному </a:t>
            </a:r>
            <a:r>
              <a:rPr lang="uk-UA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dventure" panose="02000503020000020003" pitchFamily="2" charset="0"/>
              </a:rPr>
              <a:t>інституті </a:t>
            </a:r>
            <a:r>
              <a:rPr lang="uk-UA" b="1" dirty="0">
                <a:solidFill>
                  <a:schemeClr val="tx2">
                    <a:lumMod val="60000"/>
                    <a:lumOff val="40000"/>
                  </a:schemeClr>
                </a:solidFill>
                <a:latin typeface="Adventure" panose="02000503020000020003" pitchFamily="2" charset="0"/>
              </a:rPr>
              <a:t>післядипломної педагогічної освіти за напрямом: вихователь закладу дошкільної </a:t>
            </a:r>
            <a:r>
              <a:rPr lang="uk-UA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dventure" panose="02000503020000020003" pitchFamily="2" charset="0"/>
              </a:rPr>
              <a:t>освіти .</a:t>
            </a:r>
            <a:endParaRPr lang="uk-UA" b="1" dirty="0">
              <a:solidFill>
                <a:schemeClr val="tx2">
                  <a:lumMod val="60000"/>
                  <a:lumOff val="40000"/>
                </a:schemeClr>
              </a:solidFill>
              <a:latin typeface="Adventure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42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random/>
      </p:transition>
    </mc:Choice>
    <mc:Fallback xmlns="">
      <p:transition spd="slow" advTm="7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0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WordArt 4"/>
          <p:cNvSpPr>
            <a:spLocks noChangeArrowheads="1" noChangeShapeType="1" noTextEdit="1"/>
          </p:cNvSpPr>
          <p:nvPr/>
        </p:nvSpPr>
        <p:spPr bwMode="auto">
          <a:xfrm>
            <a:off x="1259632" y="1052736"/>
            <a:ext cx="6552728" cy="3384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endParaRPr lang="uk-UA" sz="3600" kern="10" spc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15616" y="1196752"/>
            <a:ext cx="259228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u="sng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dine Kirnberg" panose="02000000000000000000" pitchFamily="2" charset="0"/>
              </a:rPr>
              <a:t>Життєве</a:t>
            </a:r>
            <a:r>
              <a:rPr lang="ru-RU" sz="28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Adine Kirnberg" panose="02000000000000000000" pitchFamily="2" charset="0"/>
              </a:rPr>
              <a:t> </a:t>
            </a:r>
            <a:r>
              <a:rPr lang="ru-RU" sz="28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dine Kirnberg" panose="02000000000000000000" pitchFamily="2" charset="0"/>
              </a:rPr>
              <a:t>кредо:</a:t>
            </a:r>
            <a:endParaRPr lang="ru-RU" sz="2800" b="1" u="sng" dirty="0">
              <a:solidFill>
                <a:schemeClr val="tx2">
                  <a:lumMod val="60000"/>
                  <a:lumOff val="40000"/>
                </a:schemeClr>
              </a:solidFill>
              <a:latin typeface="Adine Kirnberg" panose="02000000000000000000" pitchFamily="2" charset="0"/>
            </a:endParaRPr>
          </a:p>
          <a:p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dine Kirnberg" panose="02000000000000000000" pitchFamily="2" charset="0"/>
              </a:rPr>
              <a:t>“</a:t>
            </a:r>
            <a:r>
              <a:rPr lang="ru-RU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dine Kirnberg" panose="02000000000000000000" pitchFamily="2" charset="0"/>
              </a:rPr>
              <a:t>Пам'ятай</a:t>
            </a:r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dine Kirnberg" panose="02000000000000000000" pitchFamily="2" charset="0"/>
              </a:rPr>
              <a:t> </a:t>
            </a:r>
            <a:r>
              <a:rPr lang="ru-RU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dine Kirnberg" panose="02000000000000000000" pitchFamily="2" charset="0"/>
              </a:rPr>
              <a:t>минуле</a:t>
            </a:r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dine Kirnberg" panose="02000000000000000000" pitchFamily="2" charset="0"/>
              </a:rPr>
              <a:t> ,</a:t>
            </a:r>
          </a:p>
          <a:p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dine Kirnberg" panose="02000000000000000000" pitchFamily="2" charset="0"/>
              </a:rPr>
              <a:t>живи </a:t>
            </a:r>
            <a:r>
              <a:rPr lang="ru-RU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dine Kirnberg" panose="02000000000000000000" pitchFamily="2" charset="0"/>
              </a:rPr>
              <a:t>сьогоденням</a:t>
            </a:r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dine Kirnberg" panose="02000000000000000000" pitchFamily="2" charset="0"/>
              </a:rPr>
              <a:t>,</a:t>
            </a:r>
          </a:p>
          <a:p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dine Kirnberg" panose="02000000000000000000" pitchFamily="2" charset="0"/>
              </a:rPr>
              <a:t>дивись у </a:t>
            </a:r>
            <a:r>
              <a:rPr lang="ru-RU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dine Kirnberg" panose="02000000000000000000" pitchFamily="2" charset="0"/>
              </a:rPr>
              <a:t>майбутнє</a:t>
            </a:r>
            <a:r>
              <a:rPr lang="ru-RU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dine Kirnberg" panose="02000000000000000000" pitchFamily="2" charset="0"/>
              </a:rPr>
              <a:t> ”</a:t>
            </a:r>
            <a:endParaRPr lang="ru-RU" sz="2800" b="1" dirty="0">
              <a:solidFill>
                <a:schemeClr val="tx2">
                  <a:lumMod val="60000"/>
                  <a:lumOff val="40000"/>
                </a:schemeClr>
              </a:solidFill>
              <a:latin typeface="Adine Kirnberg" panose="02000000000000000000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32040" y="1052736"/>
            <a:ext cx="352839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u="sng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dine Kirnberg" panose="02000000000000000000" pitchFamily="2" charset="0"/>
              </a:rPr>
              <a:t>Педагогічне</a:t>
            </a:r>
            <a:r>
              <a:rPr lang="ru-RU" sz="28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Adine Kirnberg" panose="02000000000000000000" pitchFamily="2" charset="0"/>
              </a:rPr>
              <a:t> кредо :</a:t>
            </a:r>
          </a:p>
          <a:p>
            <a:pPr algn="ctr"/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dine Kirnberg" panose="02000000000000000000" pitchFamily="2" charset="0"/>
              </a:rPr>
              <a:t>“</a:t>
            </a:r>
            <a:r>
              <a:rPr lang="ru-RU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dine Kirnberg" panose="02000000000000000000" pitchFamily="2" charset="0"/>
              </a:rPr>
              <a:t>Щоб</a:t>
            </a:r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dine Kirnberg" panose="02000000000000000000" pitchFamily="2" charset="0"/>
              </a:rPr>
              <a:t> бути </a:t>
            </a:r>
            <a:r>
              <a:rPr lang="ru-RU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dine Kirnberg" panose="02000000000000000000" pitchFamily="2" charset="0"/>
              </a:rPr>
              <a:t>гарним</a:t>
            </a:r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dine Kirnberg" panose="02000000000000000000" pitchFamily="2" charset="0"/>
              </a:rPr>
              <a:t> </a:t>
            </a:r>
            <a:r>
              <a:rPr lang="ru-RU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dine Kirnberg" panose="02000000000000000000" pitchFamily="2" charset="0"/>
              </a:rPr>
              <a:t>вихователем</a:t>
            </a:r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dine Kirnberg" panose="02000000000000000000" pitchFamily="2" charset="0"/>
              </a:rPr>
              <a:t> ,</a:t>
            </a:r>
          </a:p>
          <a:p>
            <a:pPr algn="ctr"/>
            <a:r>
              <a:rPr lang="ru-RU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dine Kirnberg" panose="02000000000000000000" pitchFamily="2" charset="0"/>
              </a:rPr>
              <a:t>потрібно</a:t>
            </a:r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dine Kirnberg" panose="02000000000000000000" pitchFamily="2" charset="0"/>
              </a:rPr>
              <a:t> </a:t>
            </a:r>
            <a:r>
              <a:rPr lang="ru-RU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dine Kirnberg" panose="02000000000000000000" pitchFamily="2" charset="0"/>
              </a:rPr>
              <a:t>любити</a:t>
            </a:r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dine Kirnberg" panose="02000000000000000000" pitchFamily="2" charset="0"/>
              </a:rPr>
              <a:t> те , </a:t>
            </a:r>
          </a:p>
          <a:p>
            <a:pPr algn="ctr"/>
            <a:r>
              <a:rPr lang="ru-RU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dine Kirnberg" panose="02000000000000000000" pitchFamily="2" charset="0"/>
              </a:rPr>
              <a:t>що</a:t>
            </a:r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dine Kirnberg" panose="02000000000000000000" pitchFamily="2" charset="0"/>
              </a:rPr>
              <a:t> </a:t>
            </a:r>
            <a:r>
              <a:rPr lang="ru-RU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dine Kirnberg" panose="02000000000000000000" pitchFamily="2" charset="0"/>
              </a:rPr>
              <a:t>викладаєш</a:t>
            </a:r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dine Kirnberg" panose="02000000000000000000" pitchFamily="2" charset="0"/>
              </a:rPr>
              <a:t>, і </a:t>
            </a:r>
            <a:r>
              <a:rPr lang="ru-RU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dine Kirnberg" panose="02000000000000000000" pitchFamily="2" charset="0"/>
              </a:rPr>
              <a:t>любити</a:t>
            </a:r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dine Kirnberg" panose="02000000000000000000" pitchFamily="2" charset="0"/>
              </a:rPr>
              <a:t> тих , </a:t>
            </a:r>
          </a:p>
          <a:p>
            <a:pPr algn="ctr"/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dine Kirnberg" panose="02000000000000000000" pitchFamily="2" charset="0"/>
              </a:rPr>
              <a:t>кого </a:t>
            </a:r>
            <a:r>
              <a:rPr lang="ru-RU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dine Kirnberg" panose="02000000000000000000" pitchFamily="2" charset="0"/>
              </a:rPr>
              <a:t>виховуєш</a:t>
            </a:r>
            <a:r>
              <a:rPr lang="ru-RU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dine Kirnberg" panose="02000000000000000000" pitchFamily="2" charset="0"/>
              </a:rPr>
              <a:t>…                         </a:t>
            </a:r>
            <a:r>
              <a:rPr lang="ru-RU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dine Kirnberg" panose="02000000000000000000" pitchFamily="2" charset="0"/>
              </a:rPr>
              <a:t>В.Ключевський</a:t>
            </a:r>
            <a:endParaRPr lang="ru-RU" sz="2800" b="1" dirty="0">
              <a:solidFill>
                <a:schemeClr val="tx2">
                  <a:lumMod val="60000"/>
                  <a:lumOff val="40000"/>
                </a:schemeClr>
              </a:solidFill>
              <a:latin typeface="Adine Kirnberg" panose="02000000000000000000" pitchFamily="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509" y="1700808"/>
            <a:ext cx="1828800" cy="151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62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random/>
      </p:transition>
    </mc:Choice>
    <mc:Fallback xmlns="">
      <p:transition spd="slow" advTm="7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"/>
            <a:ext cx="925252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03648" y="908720"/>
            <a:ext cx="64807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_CityNovaTitulStars" panose="02060806030806060204" pitchFamily="18" charset="-52"/>
              </a:rPr>
              <a:t>Методична проблема , над якою працюю:</a:t>
            </a:r>
          </a:p>
          <a:p>
            <a:pPr algn="ctr"/>
            <a:endParaRPr lang="uk-UA" b="1" dirty="0">
              <a:solidFill>
                <a:schemeClr val="tx2">
                  <a:lumMod val="60000"/>
                  <a:lumOff val="40000"/>
                </a:schemeClr>
              </a:solidFill>
              <a:latin typeface="a_CityNovaTitulStars" panose="02060806030806060204" pitchFamily="18" charset="-52"/>
            </a:endParaRPr>
          </a:p>
          <a:p>
            <a:pPr algn="ctr"/>
            <a:r>
              <a:rPr lang="uk-UA" sz="28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Логіко – математична компетентність </a:t>
            </a:r>
          </a:p>
          <a:p>
            <a:pPr algn="ctr"/>
            <a:r>
              <a:rPr lang="uk-UA" sz="28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старшій групі ЗДО»</a:t>
            </a:r>
            <a:endParaRPr lang="uk-UA" sz="2800" b="1" i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2852936"/>
            <a:ext cx="1437055" cy="125639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4824" y="2886721"/>
            <a:ext cx="957858" cy="123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3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random/>
      </p:transition>
    </mc:Choice>
    <mc:Fallback xmlns="">
      <p:transition spd="slow" advTm="7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0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1600" y="836712"/>
            <a:ext cx="734481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Логіко-математичний </a:t>
            </a:r>
            <a:r>
              <a:rPr lang="uk-UA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 дитини старшого дошкільного віку, основою якого є логічне мислення, здійснюється в процесі засвоєння найпростіших форм суспільного досвіду: предметних дій, елементарних знань та вмінь. Досвід моєї практики довів, що дитині легше засвоїти знання та вміння у неорганізованому навчанні, яке має місце у повсякденному житті дитини, її спілкуванні з дорослими. </a:t>
            </a:r>
            <a:endParaRPr lang="uk-UA" b="1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Наприклад</a:t>
            </a:r>
            <a:r>
              <a:rPr lang="uk-UA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 ході спостереження діти без цілеспрямованого навчання використовували логічні операції у вигляді порівнянь. Дитина </a:t>
            </a:r>
            <a:r>
              <a:rPr lang="uk-UA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співставляла</a:t>
            </a:r>
            <a:r>
              <a:rPr lang="uk-UA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схожі предмети, виділяла характерні ознаки — колір, форму, просторові відношення. Я спрямовую свою роботу, щоб навчити дітей міркувати, порівнювати, узагальнювати, робити висновки не тільки під час занять, а і повсякденному житті, під час ігор та у побуті.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19872" y="404664"/>
            <a:ext cx="3146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chemeClr val="tx2">
                    <a:lumMod val="75000"/>
                  </a:schemeClr>
                </a:solidFill>
                <a:latin typeface="a_CityNovaTitulStars" panose="02060806030806060204" pitchFamily="18" charset="-52"/>
              </a:rPr>
              <a:t>Актуальність досвіду :</a:t>
            </a:r>
            <a:endParaRPr lang="uk-UA" b="1" dirty="0">
              <a:solidFill>
                <a:schemeClr val="tx2">
                  <a:lumMod val="75000"/>
                </a:schemeClr>
              </a:solidFill>
              <a:latin typeface="a_CityNovaTitulStars" panose="0206080603080606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6572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random/>
      </p:transition>
    </mc:Choice>
    <mc:Fallback xmlns="">
      <p:transition spd="slow" advTm="7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0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1600" y="836712"/>
            <a:ext cx="734481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uk-UA" sz="1600" b="1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1.Розвивати </a:t>
            </a:r>
            <a:r>
              <a:rPr lang="uk-UA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дітей логічне мислення, пам'ять , увагу, вміння довести розпочату справу до кінця, товариськість, взаємовиручку, оригінальність та невимушеність в поведінці</a:t>
            </a:r>
            <a:r>
              <a:rPr lang="uk-UA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AutoNum type="arabicPeriod"/>
            </a:pPr>
            <a:endParaRPr lang="uk-UA" sz="16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2.Формувати </a:t>
            </a:r>
            <a:r>
              <a:rPr lang="uk-UA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дітей впевненість у собі та у тому, що їхня відповідь правильна; вміння відстоювати свою думку та переконати всіх, що його відповідь правильна</a:t>
            </a:r>
            <a:r>
              <a:rPr lang="uk-UA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uk-UA" sz="16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uk-UA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Дати знання про кросворди, лабіринти, ребуси та інші інтелектуальні ігри</a:t>
            </a:r>
            <a:r>
              <a:rPr lang="uk-UA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uk-UA" sz="16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4.Вчити </a:t>
            </a:r>
            <a:r>
              <a:rPr lang="uk-UA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дітей порівнювати, узагальнювати, класифікувати, вилучати, зіставляти та інші логічні операції; проводити різні дії з цифрами, множинами предметів , геометричними фігурами, орієнтування в часі, просторі.</a:t>
            </a:r>
          </a:p>
          <a:p>
            <a:pPr algn="just"/>
            <a:endParaRPr lang="uk-UA" b="1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67944" y="33265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tx2">
                    <a:lumMod val="75000"/>
                  </a:schemeClr>
                </a:solidFill>
                <a:latin typeface="a_CityNovaTitulStars" panose="02060806030806060204" pitchFamily="18" charset="-52"/>
              </a:rPr>
              <a:t>МЕТА :</a:t>
            </a:r>
            <a:endParaRPr lang="uk-UA" dirty="0">
              <a:solidFill>
                <a:schemeClr val="tx2">
                  <a:lumMod val="75000"/>
                </a:schemeClr>
              </a:solidFill>
              <a:latin typeface="a_CityNovaTitulStars" panose="0206080603080606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8658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random/>
      </p:transition>
    </mc:Choice>
    <mc:Fallback xmlns="">
      <p:transition spd="slow" advTm="7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0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1600" y="836712"/>
            <a:ext cx="734481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 </a:t>
            </a:r>
            <a:r>
              <a:rPr lang="uk-UA" sz="16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плануванні </a:t>
            </a:r>
            <a:r>
              <a:rPr lang="uk-UA" sz="1600" b="1" u="sng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освітньо</a:t>
            </a:r>
            <a:r>
              <a:rPr lang="uk-UA" sz="16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виховної роботи з дітьми у формуванні логіко – математичних уявлень та здібностей:</a:t>
            </a:r>
          </a:p>
          <a:p>
            <a:pPr algn="just"/>
            <a:r>
              <a:rPr lang="uk-UA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•Вивчення </a:t>
            </a:r>
            <a:r>
              <a:rPr lang="uk-UA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індивідуальних особливостей та рівня сформованості математичних уявлень у дітей;</a:t>
            </a:r>
          </a:p>
          <a:p>
            <a:pPr algn="just"/>
            <a:r>
              <a:rPr lang="uk-UA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•Розроблення </a:t>
            </a:r>
            <a:r>
              <a:rPr lang="uk-UA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встановлення матеріалізованих засобів наочності, що дають змогу індивідуалізувати завдання і забезпечення продуктивності роботи всіх дітей;</a:t>
            </a:r>
          </a:p>
          <a:p>
            <a:pPr algn="just"/>
            <a:r>
              <a:rPr lang="uk-UA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•Заохочувати </a:t>
            </a:r>
            <a:r>
              <a:rPr lang="uk-UA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дітей до оволодіння математичними знаннями;</a:t>
            </a:r>
          </a:p>
          <a:p>
            <a:pPr algn="just"/>
            <a:r>
              <a:rPr lang="uk-UA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•Розвивати </a:t>
            </a:r>
            <a:r>
              <a:rPr lang="uk-UA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здібності дітей до співробітництва, уміння бути в злагоді з вихователями та іншими людьми;</a:t>
            </a:r>
          </a:p>
          <a:p>
            <a:pPr algn="just"/>
            <a:r>
              <a:rPr lang="uk-UA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•Стимулювати </a:t>
            </a:r>
            <a:r>
              <a:rPr lang="uk-UA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дітей логіко – математичний розвиток;</a:t>
            </a:r>
          </a:p>
          <a:p>
            <a:pPr algn="just"/>
            <a:r>
              <a:rPr lang="uk-UA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•Розвивати </a:t>
            </a:r>
            <a:r>
              <a:rPr lang="uk-UA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мовлення дітей і навички спілкування;</a:t>
            </a:r>
          </a:p>
          <a:p>
            <a:pPr algn="just"/>
            <a:r>
              <a:rPr lang="uk-UA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•Заохочувати </a:t>
            </a:r>
            <a:r>
              <a:rPr lang="uk-UA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 розумової операції;</a:t>
            </a:r>
          </a:p>
          <a:p>
            <a:pPr algn="just"/>
            <a:r>
              <a:rPr lang="uk-UA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•Дозволяти </a:t>
            </a:r>
            <a:r>
              <a:rPr lang="uk-UA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дітям залишатися дітьми, щоб вони могли почувати себе </a:t>
            </a:r>
            <a:r>
              <a:rPr lang="uk-UA" sz="1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</a:t>
            </a:r>
            <a:r>
              <a:rPr lang="uk-UA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поводити себе природньо у процесі навчання.</a:t>
            </a:r>
          </a:p>
          <a:p>
            <a:pPr algn="just"/>
            <a:endParaRPr lang="uk-UA" b="1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58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random/>
      </p:transition>
    </mc:Choice>
    <mc:Fallback xmlns="">
      <p:transition spd="slow" advTm="7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0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87624" y="836712"/>
            <a:ext cx="691276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Метод </a:t>
            </a:r>
            <a:r>
              <a:rPr lang="uk-UA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(грецькою «шлях», «спосіб поводження») - це спосіб спільної діяльності вихователя і вихованців, внаслідок якої у дітей формуються знання, вміння і навички, а також розвиваються пізнавальні здібності. У методі навчання відображується характер діяльності вихователя і дітей. Однією з основ класифікації методів є класифікація за джерелами, з яких діти здобувають знання. Такими джерелами є слово, наочний образ, практична діяльність. Відповідно до цього можна умовно виділити з групи методів та методичних прийомів: практичні, наочні й словесні</a:t>
            </a:r>
            <a:r>
              <a:rPr lang="uk-UA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uk-UA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Практичні </a:t>
            </a:r>
            <a:r>
              <a:rPr lang="uk-UA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методи: вправи, ігри, досліди, продуктивна діяльність</a:t>
            </a:r>
            <a:r>
              <a:rPr lang="uk-UA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39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random/>
      </p:transition>
    </mc:Choice>
    <mc:Fallback xmlns="">
      <p:transition spd="slow" advTm="7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0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87624" y="836712"/>
            <a:ext cx="6912768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uk-UA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uk-UA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наочних методів належать: демонстрування об'єктів та ілюстрацій, спостереження, показ, розгляд таблиць, моделей; до словесних - розповідь, пояснення, бесіда (запитання до дітей), словесні дидактичні ігри</a:t>
            </a:r>
            <a:r>
              <a:rPr lang="uk-UA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4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Часто </a:t>
            </a:r>
            <a:r>
              <a:rPr lang="uk-UA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одному занятті використовують різні методи у різних поєднаннях. При цьому важливо, щоб діяльність вихователя і дітей, їхня активність на занятті були у правильному поєднанні, співвідношенні.</a:t>
            </a:r>
          </a:p>
          <a:p>
            <a:pPr algn="just"/>
            <a:r>
              <a:rPr lang="uk-UA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Складові </a:t>
            </a:r>
            <a:r>
              <a:rPr lang="uk-UA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частини методу називаються методичними прийомами. Основними з них, застосовуваними на заняттях з математики, є: показ зразка, спосіб дії, дидактичні ігри, порівняння, вказівки, запитання до дітей, обстеження.</a:t>
            </a:r>
          </a:p>
          <a:p>
            <a:pPr algn="just"/>
            <a:r>
              <a:rPr lang="uk-UA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Вибір </a:t>
            </a:r>
            <a:r>
              <a:rPr lang="uk-UA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певних методів і методичних прийомів навчання визначається метою і задачами навчання, змістом формуючих знань на даному етапі, віковими індивідуальними особливостями дітей; наявністю необхідних дидактичних засобів; особистим ставленням вихователя до тих чи інших методів; конкретними умовами та ін.</a:t>
            </a:r>
          </a:p>
          <a:p>
            <a:pPr algn="just"/>
            <a:endParaRPr lang="uk-UA" sz="14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Найбільше відповідають віковим особливостям і рівню розвитку мислення дітей практичні методи.</a:t>
            </a:r>
          </a:p>
        </p:txBody>
      </p:sp>
    </p:spTree>
    <p:extLst>
      <p:ext uri="{BB962C8B-B14F-4D97-AF65-F5344CB8AC3E}">
        <p14:creationId xmlns:p14="http://schemas.microsoft.com/office/powerpoint/2010/main" val="323790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random/>
      </p:transition>
    </mc:Choice>
    <mc:Fallback xmlns="">
      <p:transition spd="slow" advTm="7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862</TotalTime>
  <Words>1359</Words>
  <Application>Microsoft Office PowerPoint</Application>
  <PresentationFormat>Экран (4:3)</PresentationFormat>
  <Paragraphs>121</Paragraphs>
  <Slides>19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8" baseType="lpstr">
      <vt:lpstr>a_CityNovaTitulStars</vt:lpstr>
      <vt:lpstr>Adine Kirnberg</vt:lpstr>
      <vt:lpstr>Adventure</vt:lpstr>
      <vt:lpstr>Arial</vt:lpstr>
      <vt:lpstr>Arial Black</vt:lpstr>
      <vt:lpstr>Calibri</vt:lpstr>
      <vt:lpstr>Century Schoolbook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71</cp:revision>
  <dcterms:created xsi:type="dcterms:W3CDTF">2020-07-24T13:55:34Z</dcterms:created>
  <dcterms:modified xsi:type="dcterms:W3CDTF">2021-03-22T21:25:56Z</dcterms:modified>
</cp:coreProperties>
</file>