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1" r:id="rId1"/>
  </p:sldMasterIdLst>
  <p:notesMasterIdLst>
    <p:notesMasterId r:id="rId48"/>
  </p:notesMasterIdLst>
  <p:sldIdLst>
    <p:sldId id="256" r:id="rId2"/>
    <p:sldId id="585" r:id="rId3"/>
    <p:sldId id="574" r:id="rId4"/>
    <p:sldId id="564" r:id="rId5"/>
    <p:sldId id="483" r:id="rId6"/>
    <p:sldId id="586" r:id="rId7"/>
    <p:sldId id="587" r:id="rId8"/>
    <p:sldId id="588" r:id="rId9"/>
    <p:sldId id="540" r:id="rId10"/>
    <p:sldId id="485" r:id="rId11"/>
    <p:sldId id="553" r:id="rId12"/>
    <p:sldId id="482" r:id="rId13"/>
    <p:sldId id="573" r:id="rId14"/>
    <p:sldId id="539" r:id="rId15"/>
    <p:sldId id="565" r:id="rId16"/>
    <p:sldId id="502" r:id="rId17"/>
    <p:sldId id="493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9" r:id="rId29"/>
    <p:sldId id="590" r:id="rId30"/>
    <p:sldId id="591" r:id="rId31"/>
    <p:sldId id="592" r:id="rId32"/>
    <p:sldId id="593" r:id="rId33"/>
    <p:sldId id="594" r:id="rId34"/>
    <p:sldId id="595" r:id="rId35"/>
    <p:sldId id="596" r:id="rId36"/>
    <p:sldId id="597" r:id="rId37"/>
    <p:sldId id="598" r:id="rId38"/>
    <p:sldId id="599" r:id="rId39"/>
    <p:sldId id="600" r:id="rId40"/>
    <p:sldId id="601" r:id="rId41"/>
    <p:sldId id="602" r:id="rId42"/>
    <p:sldId id="603" r:id="rId43"/>
    <p:sldId id="604" r:id="rId44"/>
    <p:sldId id="605" r:id="rId45"/>
    <p:sldId id="606" r:id="rId46"/>
    <p:sldId id="607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A40000"/>
    <a:srgbClr val="BDD3FF"/>
    <a:srgbClr val="6699FF"/>
    <a:srgbClr val="B48900"/>
    <a:srgbClr val="006400"/>
    <a:srgbClr val="008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03" autoAdjust="0"/>
    <p:restoredTop sz="87875" autoAdjust="0"/>
  </p:normalViewPr>
  <p:slideViewPr>
    <p:cSldViewPr>
      <p:cViewPr varScale="1">
        <p:scale>
          <a:sx n="103" d="100"/>
          <a:sy n="103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estportal.gov.ua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estportal.gov.u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07E4F-0D20-4585-829D-16D34D010B53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0A3AC1B2-0389-415E-A948-3290EE5F0709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Наказ УЦОЯО № 169 від 15.10.2020 р. </a:t>
          </a:r>
          <a:endParaRPr lang="uk-UA" dirty="0"/>
        </a:p>
      </dgm:t>
    </dgm:pt>
    <dgm:pt modelId="{CF501E3A-C284-42E3-B6AE-A875DFA782D7}" type="parTrans" cxnId="{7765442B-B09A-49B7-8D2D-492B845BC594}">
      <dgm:prSet/>
      <dgm:spPr/>
      <dgm:t>
        <a:bodyPr/>
        <a:lstStyle/>
        <a:p>
          <a:endParaRPr lang="uk-UA"/>
        </a:p>
      </dgm:t>
    </dgm:pt>
    <dgm:pt modelId="{219A5590-46D0-40F4-83EB-5EE350BC8D9A}" type="sibTrans" cxnId="{7765442B-B09A-49B7-8D2D-492B845BC594}">
      <dgm:prSet/>
      <dgm:spPr/>
      <dgm:t>
        <a:bodyPr/>
        <a:lstStyle/>
        <a:p>
          <a:endParaRPr lang="uk-UA"/>
        </a:p>
      </dgm:t>
    </dgm:pt>
    <dgm:pt modelId="{61887D7F-52CF-4ABD-88F4-8E2E5A069FE4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Наказ УЦОЯО № 170 від 15.10.2020 р. </a:t>
          </a:r>
          <a:endParaRPr lang="uk-UA" dirty="0"/>
        </a:p>
      </dgm:t>
    </dgm:pt>
    <dgm:pt modelId="{2551CF54-622A-4656-B5A2-C0D72CA30677}" type="parTrans" cxnId="{1E0F0EA6-761D-452A-A23F-E0E1473573E9}">
      <dgm:prSet/>
      <dgm:spPr/>
      <dgm:t>
        <a:bodyPr/>
        <a:lstStyle/>
        <a:p>
          <a:endParaRPr lang="uk-UA"/>
        </a:p>
      </dgm:t>
    </dgm:pt>
    <dgm:pt modelId="{F27949A4-80BD-45CC-846A-BA0FCC358484}" type="sibTrans" cxnId="{1E0F0EA6-761D-452A-A23F-E0E1473573E9}">
      <dgm:prSet/>
      <dgm:spPr/>
      <dgm:t>
        <a:bodyPr/>
        <a:lstStyle/>
        <a:p>
          <a:endParaRPr lang="uk-UA"/>
        </a:p>
      </dgm:t>
    </dgm:pt>
    <dgm:pt modelId="{D88E1718-9BC7-478D-A22A-C1A1ACE77FBE}">
      <dgm:prSet phldrT="[Текст]" custT="1"/>
      <dgm:spPr/>
      <dgm:t>
        <a:bodyPr/>
        <a:lstStyle/>
        <a:p>
          <a:pPr rtl="0"/>
          <a:endParaRPr lang="uk-UA" sz="1500" dirty="0"/>
        </a:p>
      </dgm:t>
    </dgm:pt>
    <dgm:pt modelId="{CED089C6-EB27-43C7-A05A-B5E1B8822B9B}" type="parTrans" cxnId="{B957FBB9-1BBD-4A2A-8D7E-69BDBC641AFF}">
      <dgm:prSet/>
      <dgm:spPr/>
      <dgm:t>
        <a:bodyPr/>
        <a:lstStyle/>
        <a:p>
          <a:endParaRPr lang="uk-UA"/>
        </a:p>
      </dgm:t>
    </dgm:pt>
    <dgm:pt modelId="{3F7C66B9-1AAE-4599-AA88-36D2A6005EF6}" type="sibTrans" cxnId="{B957FBB9-1BBD-4A2A-8D7E-69BDBC641AFF}">
      <dgm:prSet/>
      <dgm:spPr/>
      <dgm:t>
        <a:bodyPr/>
        <a:lstStyle/>
        <a:p>
          <a:endParaRPr lang="uk-UA"/>
        </a:p>
      </dgm:t>
    </dgm:pt>
    <dgm:pt modelId="{305F1DEF-6F97-43BC-9494-A70EDDF319DB}">
      <dgm:prSet/>
      <dgm:spPr/>
      <dgm:t>
        <a:bodyPr/>
        <a:lstStyle/>
        <a:p>
          <a:endParaRPr lang="ru-RU"/>
        </a:p>
      </dgm:t>
    </dgm:pt>
    <dgm:pt modelId="{C3EB5011-BA54-4FE2-A5ED-01F5264782D2}" type="parTrans" cxnId="{0880C1EE-5A99-4A6A-9493-81E4915494FC}">
      <dgm:prSet/>
      <dgm:spPr/>
      <dgm:t>
        <a:bodyPr/>
        <a:lstStyle/>
        <a:p>
          <a:endParaRPr lang="ru-RU"/>
        </a:p>
      </dgm:t>
    </dgm:pt>
    <dgm:pt modelId="{5272F784-6401-44E2-BDF1-C2F1C5467B84}" type="sibTrans" cxnId="{0880C1EE-5A99-4A6A-9493-81E4915494FC}">
      <dgm:prSet/>
      <dgm:spPr/>
      <dgm:t>
        <a:bodyPr/>
        <a:lstStyle/>
        <a:p>
          <a:endParaRPr lang="ru-RU"/>
        </a:p>
      </dgm:t>
    </dgm:pt>
    <dgm:pt modelId="{A68029F7-2936-4DB3-ABAE-AF0E2DD1BC12}">
      <dgm:prSet phldrT="[Текст]" custT="1"/>
      <dgm:spPr/>
      <dgm:t>
        <a:bodyPr/>
        <a:lstStyle/>
        <a:p>
          <a:endParaRPr lang="uk-UA" sz="1500" dirty="0"/>
        </a:p>
      </dgm:t>
    </dgm:pt>
    <dgm:pt modelId="{E5E9C2DA-A8F2-43D7-ADC0-994BA0D5A6A7}" type="sibTrans" cxnId="{45F48CFC-F1AF-4CE1-AC57-0CE099F41C54}">
      <dgm:prSet/>
      <dgm:spPr/>
      <dgm:t>
        <a:bodyPr/>
        <a:lstStyle/>
        <a:p>
          <a:endParaRPr lang="uk-UA"/>
        </a:p>
      </dgm:t>
    </dgm:pt>
    <dgm:pt modelId="{448FBFDD-A568-4187-9E19-B5C16B661E9F}" type="parTrans" cxnId="{45F48CFC-F1AF-4CE1-AC57-0CE099F41C54}">
      <dgm:prSet/>
      <dgm:spPr/>
      <dgm:t>
        <a:bodyPr/>
        <a:lstStyle/>
        <a:p>
          <a:endParaRPr lang="uk-UA"/>
        </a:p>
      </dgm:t>
    </dgm:pt>
    <dgm:pt modelId="{50B70945-572E-4DD4-A953-82E362723C47}" type="pres">
      <dgm:prSet presAssocID="{DF207E4F-0D20-4585-829D-16D34D010B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E4C8BC-EC86-4890-B059-EE0DF877A204}" type="pres">
      <dgm:prSet presAssocID="{0A3AC1B2-0389-415E-A948-3290EE5F0709}" presName="linNode" presStyleCnt="0"/>
      <dgm:spPr/>
    </dgm:pt>
    <dgm:pt modelId="{227203EF-4D45-4238-AEC9-8E6691C25589}" type="pres">
      <dgm:prSet presAssocID="{0A3AC1B2-0389-415E-A948-3290EE5F0709}" presName="parentText" presStyleLbl="node1" presStyleIdx="0" presStyleCnt="3" custScaleX="89934" custScaleY="42761" custLinFactNeighborX="-3713" custLinFactNeighborY="-5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B9750-623D-4B25-9BF9-3EBEFAF4EB6B}" type="pres">
      <dgm:prSet presAssocID="{0A3AC1B2-0389-415E-A948-3290EE5F0709}" presName="descendantText" presStyleLbl="alignAccFollowNode1" presStyleIdx="0" presStyleCnt="2" custScaleX="99093" custScaleY="48331" custLinFactNeighborX="15666" custLinFactNeighborY="-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F898F-B28D-44AD-986F-D9E99E7C9E78}" type="pres">
      <dgm:prSet presAssocID="{219A5590-46D0-40F4-83EB-5EE350BC8D9A}" presName="sp" presStyleCnt="0"/>
      <dgm:spPr/>
    </dgm:pt>
    <dgm:pt modelId="{F6056670-9FBF-4E7D-9EAD-7637F2A392CC}" type="pres">
      <dgm:prSet presAssocID="{61887D7F-52CF-4ABD-88F4-8E2E5A069FE4}" presName="linNode" presStyleCnt="0"/>
      <dgm:spPr/>
    </dgm:pt>
    <dgm:pt modelId="{F505F7B1-2B9A-41F8-A08C-08C1DAA159CB}" type="pres">
      <dgm:prSet presAssocID="{61887D7F-52CF-4ABD-88F4-8E2E5A069FE4}" presName="parentText" presStyleLbl="node1" presStyleIdx="1" presStyleCnt="3" custScaleX="89934" custScaleY="42378" custLinFactNeighborX="-2257" custLinFactNeighborY="-4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689C8-017F-490A-8912-08AA96FB171C}" type="pres">
      <dgm:prSet presAssocID="{61887D7F-52CF-4ABD-88F4-8E2E5A069FE4}" presName="descendantText" presStyleLbl="alignAccFollowNode1" presStyleIdx="1" presStyleCnt="2" custScaleY="59184" custLinFactNeighborX="5840" custLinFactNeighborY="91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B55A0-430E-4E69-AE15-E3F8D3C88335}" type="pres">
      <dgm:prSet presAssocID="{F27949A4-80BD-45CC-846A-BA0FCC358484}" presName="sp" presStyleCnt="0"/>
      <dgm:spPr/>
    </dgm:pt>
    <dgm:pt modelId="{E03A63EB-39D4-4C10-8EEB-E998262BE4E2}" type="pres">
      <dgm:prSet presAssocID="{305F1DEF-6F97-43BC-9494-A70EDDF319DB}" presName="linNode" presStyleCnt="0"/>
      <dgm:spPr/>
    </dgm:pt>
    <dgm:pt modelId="{A22F36BD-8BE1-4E4F-A7E0-2543D250662C}" type="pres">
      <dgm:prSet presAssocID="{305F1DEF-6F97-43BC-9494-A70EDDF319DB}" presName="parentText" presStyleLbl="node1" presStyleIdx="2" presStyleCnt="3" custScaleX="90504" custScaleY="37251" custLinFactNeighborX="-2073" custLinFactNeighborY="-6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0C1EE-5A99-4A6A-9493-81E4915494FC}" srcId="{DF207E4F-0D20-4585-829D-16D34D010B53}" destId="{305F1DEF-6F97-43BC-9494-A70EDDF319DB}" srcOrd="2" destOrd="0" parTransId="{C3EB5011-BA54-4FE2-A5ED-01F5264782D2}" sibTransId="{5272F784-6401-44E2-BDF1-C2F1C5467B84}"/>
    <dgm:cxn modelId="{B957FBB9-1BBD-4A2A-8D7E-69BDBC641AFF}" srcId="{61887D7F-52CF-4ABD-88F4-8E2E5A069FE4}" destId="{D88E1718-9BC7-478D-A22A-C1A1ACE77FBE}" srcOrd="0" destOrd="0" parTransId="{CED089C6-EB27-43C7-A05A-B5E1B8822B9B}" sibTransId="{3F7C66B9-1AAE-4599-AA88-36D2A6005EF6}"/>
    <dgm:cxn modelId="{1E0F0EA6-761D-452A-A23F-E0E1473573E9}" srcId="{DF207E4F-0D20-4585-829D-16D34D010B53}" destId="{61887D7F-52CF-4ABD-88F4-8E2E5A069FE4}" srcOrd="1" destOrd="0" parTransId="{2551CF54-622A-4656-B5A2-C0D72CA30677}" sibTransId="{F27949A4-80BD-45CC-846A-BA0FCC358484}"/>
    <dgm:cxn modelId="{C209735E-F760-46E4-BBDA-7FE8F2983630}" type="presOf" srcId="{A68029F7-2936-4DB3-ABAE-AF0E2DD1BC12}" destId="{7F1B9750-623D-4B25-9BF9-3EBEFAF4EB6B}" srcOrd="0" destOrd="0" presId="urn:microsoft.com/office/officeart/2005/8/layout/vList5"/>
    <dgm:cxn modelId="{D01FEDEF-A6D3-48E3-BEF7-233F95183A1F}" type="presOf" srcId="{305F1DEF-6F97-43BC-9494-A70EDDF319DB}" destId="{A22F36BD-8BE1-4E4F-A7E0-2543D250662C}" srcOrd="0" destOrd="0" presId="urn:microsoft.com/office/officeart/2005/8/layout/vList5"/>
    <dgm:cxn modelId="{94B86162-5E34-4B61-94A0-D07C04EFE3BC}" type="presOf" srcId="{61887D7F-52CF-4ABD-88F4-8E2E5A069FE4}" destId="{F505F7B1-2B9A-41F8-A08C-08C1DAA159CB}" srcOrd="0" destOrd="0" presId="urn:microsoft.com/office/officeart/2005/8/layout/vList5"/>
    <dgm:cxn modelId="{D48AD391-C2C0-45C9-93B4-AB82AF3E1D82}" type="presOf" srcId="{DF207E4F-0D20-4585-829D-16D34D010B53}" destId="{50B70945-572E-4DD4-A953-82E362723C47}" srcOrd="0" destOrd="0" presId="urn:microsoft.com/office/officeart/2005/8/layout/vList5"/>
    <dgm:cxn modelId="{45F48CFC-F1AF-4CE1-AC57-0CE099F41C54}" srcId="{0A3AC1B2-0389-415E-A948-3290EE5F0709}" destId="{A68029F7-2936-4DB3-ABAE-AF0E2DD1BC12}" srcOrd="0" destOrd="0" parTransId="{448FBFDD-A568-4187-9E19-B5C16B661E9F}" sibTransId="{E5E9C2DA-A8F2-43D7-ADC0-994BA0D5A6A7}"/>
    <dgm:cxn modelId="{A487EED8-14C6-43BE-8BB9-136E38D98203}" type="presOf" srcId="{0A3AC1B2-0389-415E-A948-3290EE5F0709}" destId="{227203EF-4D45-4238-AEC9-8E6691C25589}" srcOrd="0" destOrd="0" presId="urn:microsoft.com/office/officeart/2005/8/layout/vList5"/>
    <dgm:cxn modelId="{E74F72CC-4241-44B3-A46A-88BEA181DBCB}" type="presOf" srcId="{D88E1718-9BC7-478D-A22A-C1A1ACE77FBE}" destId="{9FE689C8-017F-490A-8912-08AA96FB171C}" srcOrd="0" destOrd="0" presId="urn:microsoft.com/office/officeart/2005/8/layout/vList5"/>
    <dgm:cxn modelId="{7765442B-B09A-49B7-8D2D-492B845BC594}" srcId="{DF207E4F-0D20-4585-829D-16D34D010B53}" destId="{0A3AC1B2-0389-415E-A948-3290EE5F0709}" srcOrd="0" destOrd="0" parTransId="{CF501E3A-C284-42E3-B6AE-A875DFA782D7}" sibTransId="{219A5590-46D0-40F4-83EB-5EE350BC8D9A}"/>
    <dgm:cxn modelId="{14620AB4-B0A5-4FF2-B18B-C8C78D15DF26}" type="presParOf" srcId="{50B70945-572E-4DD4-A953-82E362723C47}" destId="{0FE4C8BC-EC86-4890-B059-EE0DF877A204}" srcOrd="0" destOrd="0" presId="urn:microsoft.com/office/officeart/2005/8/layout/vList5"/>
    <dgm:cxn modelId="{D4597748-21FF-4563-8DD4-5C5C445DD172}" type="presParOf" srcId="{0FE4C8BC-EC86-4890-B059-EE0DF877A204}" destId="{227203EF-4D45-4238-AEC9-8E6691C25589}" srcOrd="0" destOrd="0" presId="urn:microsoft.com/office/officeart/2005/8/layout/vList5"/>
    <dgm:cxn modelId="{B981A6E6-800B-4FDE-B184-164F6AFB246B}" type="presParOf" srcId="{0FE4C8BC-EC86-4890-B059-EE0DF877A204}" destId="{7F1B9750-623D-4B25-9BF9-3EBEFAF4EB6B}" srcOrd="1" destOrd="0" presId="urn:microsoft.com/office/officeart/2005/8/layout/vList5"/>
    <dgm:cxn modelId="{0AD24F06-E9E2-467A-87AC-EB16EBEDFB3C}" type="presParOf" srcId="{50B70945-572E-4DD4-A953-82E362723C47}" destId="{61DF898F-B28D-44AD-986F-D9E99E7C9E78}" srcOrd="1" destOrd="0" presId="urn:microsoft.com/office/officeart/2005/8/layout/vList5"/>
    <dgm:cxn modelId="{C442AE49-8569-4432-B658-FF6C51F4E4B5}" type="presParOf" srcId="{50B70945-572E-4DD4-A953-82E362723C47}" destId="{F6056670-9FBF-4E7D-9EAD-7637F2A392CC}" srcOrd="2" destOrd="0" presId="urn:microsoft.com/office/officeart/2005/8/layout/vList5"/>
    <dgm:cxn modelId="{2BFB8DB0-9723-4D0B-8502-F3DA05385891}" type="presParOf" srcId="{F6056670-9FBF-4E7D-9EAD-7637F2A392CC}" destId="{F505F7B1-2B9A-41F8-A08C-08C1DAA159CB}" srcOrd="0" destOrd="0" presId="urn:microsoft.com/office/officeart/2005/8/layout/vList5"/>
    <dgm:cxn modelId="{7C432E79-F482-42BA-A1EE-8FA87101C515}" type="presParOf" srcId="{F6056670-9FBF-4E7D-9EAD-7637F2A392CC}" destId="{9FE689C8-017F-490A-8912-08AA96FB171C}" srcOrd="1" destOrd="0" presId="urn:microsoft.com/office/officeart/2005/8/layout/vList5"/>
    <dgm:cxn modelId="{C0BEE0BD-3801-4955-8948-E50DD6365D0F}" type="presParOf" srcId="{50B70945-572E-4DD4-A953-82E362723C47}" destId="{AE5B55A0-430E-4E69-AE15-E3F8D3C88335}" srcOrd="3" destOrd="0" presId="urn:microsoft.com/office/officeart/2005/8/layout/vList5"/>
    <dgm:cxn modelId="{D026CB8F-3D44-40B7-AC64-BF5AFC00EDA4}" type="presParOf" srcId="{50B70945-572E-4DD4-A953-82E362723C47}" destId="{E03A63EB-39D4-4C10-8EEB-E998262BE4E2}" srcOrd="4" destOrd="0" presId="urn:microsoft.com/office/officeart/2005/8/layout/vList5"/>
    <dgm:cxn modelId="{7ECC3836-4872-4647-9E6A-5926F51EB9E5}" type="presParOf" srcId="{E03A63EB-39D4-4C10-8EEB-E998262BE4E2}" destId="{A22F36BD-8BE1-4E4F-A7E0-2543D25066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671C5-B8EC-4831-BFBC-703A4E81A506}" type="doc">
      <dgm:prSet loTypeId="urn:microsoft.com/office/officeart/2009/3/layout/StepUpProcess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4BC8581-59EE-4CAC-999B-75E07CEF2869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Програма ЗНО</a:t>
          </a:r>
        </a:p>
        <a:p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хімії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C9AF0-5C5A-44D8-BA6B-936DDEB20072}" type="parTrans" cxnId="{241C5B80-9871-408A-98CF-41AEDE24FD22}">
      <dgm:prSet/>
      <dgm:spPr/>
      <dgm:t>
        <a:bodyPr/>
        <a:lstStyle/>
        <a:p>
          <a:endParaRPr lang="ru-RU"/>
        </a:p>
      </dgm:t>
    </dgm:pt>
    <dgm:pt modelId="{21E56AE8-CA4B-490A-B64F-E46E7735D4EB}" type="sibTrans" cxnId="{241C5B80-9871-408A-98CF-41AEDE24FD22}">
      <dgm:prSet/>
      <dgm:spPr/>
      <dgm:t>
        <a:bodyPr/>
        <a:lstStyle/>
        <a:p>
          <a:endParaRPr lang="ru-RU"/>
        </a:p>
      </dgm:t>
    </dgm:pt>
    <dgm:pt modelId="{0DD6FA7F-67AC-4A60-978E-34BD00BC087D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сертифікаційної роботи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845B9-C5E2-43A0-91D7-4B2D3921A96A}" type="parTrans" cxnId="{466E1C86-9DB5-4451-95B5-F7089FCF3ED5}">
      <dgm:prSet/>
      <dgm:spPr/>
      <dgm:t>
        <a:bodyPr/>
        <a:lstStyle/>
        <a:p>
          <a:endParaRPr lang="ru-RU"/>
        </a:p>
      </dgm:t>
    </dgm:pt>
    <dgm:pt modelId="{49E90C31-6E4B-445E-B8EF-616CE2AEDEE5}" type="sibTrans" cxnId="{466E1C86-9DB5-4451-95B5-F7089FCF3ED5}">
      <dgm:prSet/>
      <dgm:spPr/>
      <dgm:t>
        <a:bodyPr/>
        <a:lstStyle/>
        <a:p>
          <a:endParaRPr lang="ru-RU"/>
        </a:p>
      </dgm:t>
    </dgm:pt>
    <dgm:pt modelId="{2AE06845-FC84-4782-9C6B-0E46FF752121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uk-UA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 завдань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0DD99-4948-4FD1-87DC-2419F2C5D821}" type="parTrans" cxnId="{DFB85BFB-E6AB-4D09-821F-A100DD250770}">
      <dgm:prSet/>
      <dgm:spPr/>
      <dgm:t>
        <a:bodyPr/>
        <a:lstStyle/>
        <a:p>
          <a:endParaRPr lang="ru-RU"/>
        </a:p>
      </dgm:t>
    </dgm:pt>
    <dgm:pt modelId="{0F864A8C-FD4E-4437-8BF2-651F8B2E9CBB}" type="sibTrans" cxnId="{DFB85BFB-E6AB-4D09-821F-A100DD250770}">
      <dgm:prSet/>
      <dgm:spPr/>
      <dgm:t>
        <a:bodyPr/>
        <a:lstStyle/>
        <a:p>
          <a:endParaRPr lang="ru-RU"/>
        </a:p>
      </dgm:t>
    </dgm:pt>
    <dgm:pt modelId="{E1A156F9-78A7-4E75-927A-DC0244466FC5}" type="pres">
      <dgm:prSet presAssocID="{3BE671C5-B8EC-4831-BFBC-703A4E81A5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5E24AD-1969-4E11-9957-B1DA37BD8D00}" type="pres">
      <dgm:prSet presAssocID="{04BC8581-59EE-4CAC-999B-75E07CEF2869}" presName="composite" presStyleCnt="0"/>
      <dgm:spPr/>
    </dgm:pt>
    <dgm:pt modelId="{41001637-FA63-4167-951F-C42417D19D99}" type="pres">
      <dgm:prSet presAssocID="{04BC8581-59EE-4CAC-999B-75E07CEF2869}" presName="LShape" presStyleLbl="alignNode1" presStyleIdx="0" presStyleCnt="5"/>
      <dgm:spPr>
        <a:solidFill>
          <a:schemeClr val="bg2">
            <a:lumMod val="90000"/>
          </a:schemeClr>
        </a:solidFill>
      </dgm:spPr>
      <dgm:t>
        <a:bodyPr/>
        <a:lstStyle/>
        <a:p>
          <a:endParaRPr lang="uk-UA"/>
        </a:p>
      </dgm:t>
    </dgm:pt>
    <dgm:pt modelId="{E4B088AF-79B6-4B3D-B693-09834D465164}" type="pres">
      <dgm:prSet presAssocID="{04BC8581-59EE-4CAC-999B-75E07CEF286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E1CC-1EBE-48E6-AF08-C74E691460D4}" type="pres">
      <dgm:prSet presAssocID="{04BC8581-59EE-4CAC-999B-75E07CEF2869}" presName="Triangle" presStyleLbl="alignNode1" presStyleIdx="1" presStyleCnt="5"/>
      <dgm:spPr>
        <a:noFill/>
      </dgm:spPr>
      <dgm:t>
        <a:bodyPr/>
        <a:lstStyle/>
        <a:p>
          <a:endParaRPr lang="uk-UA"/>
        </a:p>
      </dgm:t>
    </dgm:pt>
    <dgm:pt modelId="{D1913040-0870-4CC2-8627-03E86A1D6B80}" type="pres">
      <dgm:prSet presAssocID="{21E56AE8-CA4B-490A-B64F-E46E7735D4EB}" presName="sibTrans" presStyleCnt="0"/>
      <dgm:spPr/>
    </dgm:pt>
    <dgm:pt modelId="{82A4C99D-2321-4687-8C83-3933977673E8}" type="pres">
      <dgm:prSet presAssocID="{21E56AE8-CA4B-490A-B64F-E46E7735D4EB}" presName="space" presStyleCnt="0"/>
      <dgm:spPr/>
    </dgm:pt>
    <dgm:pt modelId="{0B29862F-B0FF-40B6-911C-77391ED81541}" type="pres">
      <dgm:prSet presAssocID="{0DD6FA7F-67AC-4A60-978E-34BD00BC087D}" presName="composite" presStyleCnt="0"/>
      <dgm:spPr/>
    </dgm:pt>
    <dgm:pt modelId="{032D2FF0-D946-4880-9B1D-7BF9BE500CA3}" type="pres">
      <dgm:prSet presAssocID="{0DD6FA7F-67AC-4A60-978E-34BD00BC087D}" presName="LShape" presStyleLbl="alignNode1" presStyleIdx="2" presStyleCnt="5" custScaleX="109125" custLinFactNeighborX="-3490" custLinFactNeighborY="10179"/>
      <dgm:spPr>
        <a:solidFill>
          <a:schemeClr val="bg2">
            <a:lumMod val="90000"/>
          </a:schemeClr>
        </a:solidFill>
      </dgm:spPr>
      <dgm:t>
        <a:bodyPr/>
        <a:lstStyle/>
        <a:p>
          <a:endParaRPr lang="uk-UA"/>
        </a:p>
      </dgm:t>
    </dgm:pt>
    <dgm:pt modelId="{BC0527F8-B75F-4461-BCA2-2C9FF3B89CF6}" type="pres">
      <dgm:prSet presAssocID="{0DD6FA7F-67AC-4A60-978E-34BD00BC087D}" presName="ParentText" presStyleLbl="revTx" presStyleIdx="1" presStyleCnt="3" custScaleX="122961" custScaleY="96568" custLinFactNeighborX="0" custLinFactNeighborY="10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8C08F-97FA-43F3-90A4-1BFFC8D79B91}" type="pres">
      <dgm:prSet presAssocID="{0DD6FA7F-67AC-4A60-978E-34BD00BC087D}" presName="Triangle" presStyleLbl="alignNode1" presStyleIdx="3" presStyleCnt="5"/>
      <dgm:spPr>
        <a:noFill/>
      </dgm:spPr>
      <dgm:t>
        <a:bodyPr/>
        <a:lstStyle/>
        <a:p>
          <a:endParaRPr lang="uk-UA"/>
        </a:p>
      </dgm:t>
    </dgm:pt>
    <dgm:pt modelId="{F29D5E15-A086-4527-8BFA-88CC95DFB3B3}" type="pres">
      <dgm:prSet presAssocID="{49E90C31-6E4B-445E-B8EF-616CE2AEDEE5}" presName="sibTrans" presStyleCnt="0"/>
      <dgm:spPr/>
    </dgm:pt>
    <dgm:pt modelId="{21BDDA64-5318-4B56-827A-317DEE19D3E7}" type="pres">
      <dgm:prSet presAssocID="{49E90C31-6E4B-445E-B8EF-616CE2AEDEE5}" presName="space" presStyleCnt="0"/>
      <dgm:spPr/>
    </dgm:pt>
    <dgm:pt modelId="{8CB6D560-392E-44DC-A894-0FF26CA56316}" type="pres">
      <dgm:prSet presAssocID="{2AE06845-FC84-4782-9C6B-0E46FF752121}" presName="composite" presStyleCnt="0"/>
      <dgm:spPr/>
    </dgm:pt>
    <dgm:pt modelId="{09EF439F-C65D-42F4-B3C8-AD2B65436D76}" type="pres">
      <dgm:prSet presAssocID="{2AE06845-FC84-4782-9C6B-0E46FF752121}" presName="LShape" presStyleLbl="alignNode1" presStyleIdx="4" presStyleCnt="5"/>
      <dgm:spPr>
        <a:solidFill>
          <a:schemeClr val="bg2">
            <a:lumMod val="90000"/>
          </a:schemeClr>
        </a:solidFill>
      </dgm:spPr>
      <dgm:t>
        <a:bodyPr/>
        <a:lstStyle/>
        <a:p>
          <a:endParaRPr lang="uk-UA"/>
        </a:p>
      </dgm:t>
    </dgm:pt>
    <dgm:pt modelId="{D1DC645F-CE21-494E-B302-DBF251A50DE9}" type="pres">
      <dgm:prSet presAssocID="{2AE06845-FC84-4782-9C6B-0E46FF75212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B96BE-CA05-4E69-9FAE-04AD0104FBF5}" type="presOf" srcId="{04BC8581-59EE-4CAC-999B-75E07CEF2869}" destId="{E4B088AF-79B6-4B3D-B693-09834D465164}" srcOrd="0" destOrd="0" presId="urn:microsoft.com/office/officeart/2009/3/layout/StepUpProcess"/>
    <dgm:cxn modelId="{BBDB4E40-106B-44C6-8289-1176F5E969CF}" type="presOf" srcId="{0DD6FA7F-67AC-4A60-978E-34BD00BC087D}" destId="{BC0527F8-B75F-4461-BCA2-2C9FF3B89CF6}" srcOrd="0" destOrd="0" presId="urn:microsoft.com/office/officeart/2009/3/layout/StepUpProcess"/>
    <dgm:cxn modelId="{89BE7FB4-F6A9-45A0-8F80-1A2B70D1E909}" type="presOf" srcId="{2AE06845-FC84-4782-9C6B-0E46FF752121}" destId="{D1DC645F-CE21-494E-B302-DBF251A50DE9}" srcOrd="0" destOrd="0" presId="urn:microsoft.com/office/officeart/2009/3/layout/StepUpProcess"/>
    <dgm:cxn modelId="{DFB85BFB-E6AB-4D09-821F-A100DD250770}" srcId="{3BE671C5-B8EC-4831-BFBC-703A4E81A506}" destId="{2AE06845-FC84-4782-9C6B-0E46FF752121}" srcOrd="2" destOrd="0" parTransId="{7720DD99-4948-4FD1-87DC-2419F2C5D821}" sibTransId="{0F864A8C-FD4E-4437-8BF2-651F8B2E9CBB}"/>
    <dgm:cxn modelId="{241C5B80-9871-408A-98CF-41AEDE24FD22}" srcId="{3BE671C5-B8EC-4831-BFBC-703A4E81A506}" destId="{04BC8581-59EE-4CAC-999B-75E07CEF2869}" srcOrd="0" destOrd="0" parTransId="{631C9AF0-5C5A-44D8-BA6B-936DDEB20072}" sibTransId="{21E56AE8-CA4B-490A-B64F-E46E7735D4EB}"/>
    <dgm:cxn modelId="{466E1C86-9DB5-4451-95B5-F7089FCF3ED5}" srcId="{3BE671C5-B8EC-4831-BFBC-703A4E81A506}" destId="{0DD6FA7F-67AC-4A60-978E-34BD00BC087D}" srcOrd="1" destOrd="0" parTransId="{C9A845B9-C5E2-43A0-91D7-4B2D3921A96A}" sibTransId="{49E90C31-6E4B-445E-B8EF-616CE2AEDEE5}"/>
    <dgm:cxn modelId="{4C8246F7-2E81-4509-91FA-DCC0A5324AAC}" type="presOf" srcId="{3BE671C5-B8EC-4831-BFBC-703A4E81A506}" destId="{E1A156F9-78A7-4E75-927A-DC0244466FC5}" srcOrd="0" destOrd="0" presId="urn:microsoft.com/office/officeart/2009/3/layout/StepUpProcess"/>
    <dgm:cxn modelId="{7499224A-64FC-4B22-ADD9-F88E4C80FDD5}" type="presParOf" srcId="{E1A156F9-78A7-4E75-927A-DC0244466FC5}" destId="{4F5E24AD-1969-4E11-9957-B1DA37BD8D00}" srcOrd="0" destOrd="0" presId="urn:microsoft.com/office/officeart/2009/3/layout/StepUpProcess"/>
    <dgm:cxn modelId="{4BF4B4FD-E929-4BA9-AB06-2036DA6B405B}" type="presParOf" srcId="{4F5E24AD-1969-4E11-9957-B1DA37BD8D00}" destId="{41001637-FA63-4167-951F-C42417D19D99}" srcOrd="0" destOrd="0" presId="urn:microsoft.com/office/officeart/2009/3/layout/StepUpProcess"/>
    <dgm:cxn modelId="{C2171B43-E91B-47AD-B7AC-CE7D20D68244}" type="presParOf" srcId="{4F5E24AD-1969-4E11-9957-B1DA37BD8D00}" destId="{E4B088AF-79B6-4B3D-B693-09834D465164}" srcOrd="1" destOrd="0" presId="urn:microsoft.com/office/officeart/2009/3/layout/StepUpProcess"/>
    <dgm:cxn modelId="{873DBC07-6E8B-4553-A493-AB27E7ABF397}" type="presParOf" srcId="{4F5E24AD-1969-4E11-9957-B1DA37BD8D00}" destId="{DD6BE1CC-1EBE-48E6-AF08-C74E691460D4}" srcOrd="2" destOrd="0" presId="urn:microsoft.com/office/officeart/2009/3/layout/StepUpProcess"/>
    <dgm:cxn modelId="{704126A8-C919-4A88-97A0-AE9851BD8BA3}" type="presParOf" srcId="{E1A156F9-78A7-4E75-927A-DC0244466FC5}" destId="{D1913040-0870-4CC2-8627-03E86A1D6B80}" srcOrd="1" destOrd="0" presId="urn:microsoft.com/office/officeart/2009/3/layout/StepUpProcess"/>
    <dgm:cxn modelId="{7C009C4A-7244-4947-82D0-AD9C434FF426}" type="presParOf" srcId="{D1913040-0870-4CC2-8627-03E86A1D6B80}" destId="{82A4C99D-2321-4687-8C83-3933977673E8}" srcOrd="0" destOrd="0" presId="urn:microsoft.com/office/officeart/2009/3/layout/StepUpProcess"/>
    <dgm:cxn modelId="{75E0E286-A424-4AF8-B372-FFCBFE6D76F5}" type="presParOf" srcId="{E1A156F9-78A7-4E75-927A-DC0244466FC5}" destId="{0B29862F-B0FF-40B6-911C-77391ED81541}" srcOrd="2" destOrd="0" presId="urn:microsoft.com/office/officeart/2009/3/layout/StepUpProcess"/>
    <dgm:cxn modelId="{A8BA1BA4-7907-403F-A912-BA8D8C775ECF}" type="presParOf" srcId="{0B29862F-B0FF-40B6-911C-77391ED81541}" destId="{032D2FF0-D946-4880-9B1D-7BF9BE500CA3}" srcOrd="0" destOrd="0" presId="urn:microsoft.com/office/officeart/2009/3/layout/StepUpProcess"/>
    <dgm:cxn modelId="{5BFF6F52-3252-4AEC-B34B-0F638BB02B3C}" type="presParOf" srcId="{0B29862F-B0FF-40B6-911C-77391ED81541}" destId="{BC0527F8-B75F-4461-BCA2-2C9FF3B89CF6}" srcOrd="1" destOrd="0" presId="urn:microsoft.com/office/officeart/2009/3/layout/StepUpProcess"/>
    <dgm:cxn modelId="{EC73F865-EE17-45FD-B1CA-07E7F0CA19B0}" type="presParOf" srcId="{0B29862F-B0FF-40B6-911C-77391ED81541}" destId="{4258C08F-97FA-43F3-90A4-1BFFC8D79B91}" srcOrd="2" destOrd="0" presId="urn:microsoft.com/office/officeart/2009/3/layout/StepUpProcess"/>
    <dgm:cxn modelId="{665D6287-C9CA-4F6F-B25F-D2FF094D9A65}" type="presParOf" srcId="{E1A156F9-78A7-4E75-927A-DC0244466FC5}" destId="{F29D5E15-A086-4527-8BFA-88CC95DFB3B3}" srcOrd="3" destOrd="0" presId="urn:microsoft.com/office/officeart/2009/3/layout/StepUpProcess"/>
    <dgm:cxn modelId="{58A52FF0-BB83-4591-B496-CCA941CF2864}" type="presParOf" srcId="{F29D5E15-A086-4527-8BFA-88CC95DFB3B3}" destId="{21BDDA64-5318-4B56-827A-317DEE19D3E7}" srcOrd="0" destOrd="0" presId="urn:microsoft.com/office/officeart/2009/3/layout/StepUpProcess"/>
    <dgm:cxn modelId="{FE9D8D65-9312-4D9A-9A52-C743F9F5478A}" type="presParOf" srcId="{E1A156F9-78A7-4E75-927A-DC0244466FC5}" destId="{8CB6D560-392E-44DC-A894-0FF26CA56316}" srcOrd="4" destOrd="0" presId="urn:microsoft.com/office/officeart/2009/3/layout/StepUpProcess"/>
    <dgm:cxn modelId="{2BD61ECB-3708-473B-8734-77BCC6644178}" type="presParOf" srcId="{8CB6D560-392E-44DC-A894-0FF26CA56316}" destId="{09EF439F-C65D-42F4-B3C8-AD2B65436D76}" srcOrd="0" destOrd="0" presId="urn:microsoft.com/office/officeart/2009/3/layout/StepUpProcess"/>
    <dgm:cxn modelId="{56DAB324-93AB-4BFE-8155-ACAC4423B706}" type="presParOf" srcId="{8CB6D560-392E-44DC-A894-0FF26CA56316}" destId="{D1DC645F-CE21-494E-B302-DBF251A50DE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671C5-B8EC-4831-BFBC-703A4E81A506}" type="doc">
      <dgm:prSet loTypeId="urn:microsoft.com/office/officeart/2009/3/layout/StepUpProcess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4BC8581-59EE-4CAC-999B-75E07CEF2869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Посібники, підручники, 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затверджені МОН України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C9AF0-5C5A-44D8-BA6B-936DDEB20072}" type="parTrans" cxnId="{241C5B80-9871-408A-98CF-41AEDE24FD22}">
      <dgm:prSet/>
      <dgm:spPr/>
      <dgm:t>
        <a:bodyPr/>
        <a:lstStyle/>
        <a:p>
          <a:endParaRPr lang="ru-RU"/>
        </a:p>
      </dgm:t>
    </dgm:pt>
    <dgm:pt modelId="{21E56AE8-CA4B-490A-B64F-E46E7735D4EB}" type="sibTrans" cxnId="{241C5B80-9871-408A-98CF-41AEDE24FD22}">
      <dgm:prSet/>
      <dgm:spPr/>
      <dgm:t>
        <a:bodyPr/>
        <a:lstStyle/>
        <a:p>
          <a:endParaRPr lang="ru-RU"/>
        </a:p>
      </dgm:t>
    </dgm:pt>
    <dgm:pt modelId="{0DD6FA7F-67AC-4A60-978E-34BD00BC087D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Пробне ЗНО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845B9-C5E2-43A0-91D7-4B2D3921A96A}" type="parTrans" cxnId="{466E1C86-9DB5-4451-95B5-F7089FCF3ED5}">
      <dgm:prSet/>
      <dgm:spPr/>
      <dgm:t>
        <a:bodyPr/>
        <a:lstStyle/>
        <a:p>
          <a:endParaRPr lang="ru-RU"/>
        </a:p>
      </dgm:t>
    </dgm:pt>
    <dgm:pt modelId="{49E90C31-6E4B-445E-B8EF-616CE2AEDEE5}" type="sibTrans" cxnId="{466E1C86-9DB5-4451-95B5-F7089FCF3ED5}">
      <dgm:prSet/>
      <dgm:spPr/>
      <dgm:t>
        <a:bodyPr/>
        <a:lstStyle/>
        <a:p>
          <a:endParaRPr lang="ru-RU"/>
        </a:p>
      </dgm:t>
    </dgm:pt>
    <dgm:pt modelId="{2AE06845-FC84-4782-9C6B-0E46FF752121}">
      <dgm:prSet phldrT="[Текст]" custT="1"/>
      <dgm:spPr/>
      <dgm:t>
        <a:bodyPr/>
        <a:lstStyle/>
        <a:p>
          <a:r>
            <a:rPr lang="uk-UA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Онлайн-тестування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0DD99-4948-4FD1-87DC-2419F2C5D821}" type="parTrans" cxnId="{DFB85BFB-E6AB-4D09-821F-A100DD250770}">
      <dgm:prSet/>
      <dgm:spPr/>
      <dgm:t>
        <a:bodyPr/>
        <a:lstStyle/>
        <a:p>
          <a:endParaRPr lang="ru-RU"/>
        </a:p>
      </dgm:t>
    </dgm:pt>
    <dgm:pt modelId="{0F864A8C-FD4E-4437-8BF2-651F8B2E9CBB}" type="sibTrans" cxnId="{DFB85BFB-E6AB-4D09-821F-A100DD250770}">
      <dgm:prSet/>
      <dgm:spPr/>
      <dgm:t>
        <a:bodyPr/>
        <a:lstStyle/>
        <a:p>
          <a:endParaRPr lang="ru-RU"/>
        </a:p>
      </dgm:t>
    </dgm:pt>
    <dgm:pt modelId="{E1A156F9-78A7-4E75-927A-DC0244466FC5}" type="pres">
      <dgm:prSet presAssocID="{3BE671C5-B8EC-4831-BFBC-703A4E81A5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5E24AD-1969-4E11-9957-B1DA37BD8D00}" type="pres">
      <dgm:prSet presAssocID="{04BC8581-59EE-4CAC-999B-75E07CEF2869}" presName="composite" presStyleCnt="0"/>
      <dgm:spPr/>
    </dgm:pt>
    <dgm:pt modelId="{41001637-FA63-4167-951F-C42417D19D99}" type="pres">
      <dgm:prSet presAssocID="{04BC8581-59EE-4CAC-999B-75E07CEF2869}" presName="LShape" presStyleLbl="alignNode1" presStyleIdx="0" presStyleCnt="5"/>
      <dgm:spPr>
        <a:solidFill>
          <a:srgbClr val="66CCFF"/>
        </a:solidFill>
      </dgm:spPr>
    </dgm:pt>
    <dgm:pt modelId="{E4B088AF-79B6-4B3D-B693-09834D465164}" type="pres">
      <dgm:prSet presAssocID="{04BC8581-59EE-4CAC-999B-75E07CEF286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E1CC-1EBE-48E6-AF08-C74E691460D4}" type="pres">
      <dgm:prSet presAssocID="{04BC8581-59EE-4CAC-999B-75E07CEF2869}" presName="Triangle" presStyleLbl="alignNode1" presStyleIdx="1" presStyleCnt="5"/>
      <dgm:spPr>
        <a:solidFill>
          <a:schemeClr val="accent1"/>
        </a:solidFill>
      </dgm:spPr>
    </dgm:pt>
    <dgm:pt modelId="{D1913040-0870-4CC2-8627-03E86A1D6B80}" type="pres">
      <dgm:prSet presAssocID="{21E56AE8-CA4B-490A-B64F-E46E7735D4EB}" presName="sibTrans" presStyleCnt="0"/>
      <dgm:spPr/>
    </dgm:pt>
    <dgm:pt modelId="{82A4C99D-2321-4687-8C83-3933977673E8}" type="pres">
      <dgm:prSet presAssocID="{21E56AE8-CA4B-490A-B64F-E46E7735D4EB}" presName="space" presStyleCnt="0"/>
      <dgm:spPr/>
    </dgm:pt>
    <dgm:pt modelId="{0B29862F-B0FF-40B6-911C-77391ED81541}" type="pres">
      <dgm:prSet presAssocID="{0DD6FA7F-67AC-4A60-978E-34BD00BC087D}" presName="composite" presStyleCnt="0"/>
      <dgm:spPr/>
    </dgm:pt>
    <dgm:pt modelId="{032D2FF0-D946-4880-9B1D-7BF9BE500CA3}" type="pres">
      <dgm:prSet presAssocID="{0DD6FA7F-67AC-4A60-978E-34BD00BC087D}" presName="LShape" presStyleLbl="alignNode1" presStyleIdx="2" presStyleCnt="5"/>
      <dgm:spPr>
        <a:solidFill>
          <a:srgbClr val="66CCFF"/>
        </a:solidFill>
      </dgm:spPr>
    </dgm:pt>
    <dgm:pt modelId="{BC0527F8-B75F-4461-BCA2-2C9FF3B89CF6}" type="pres">
      <dgm:prSet presAssocID="{0DD6FA7F-67AC-4A60-978E-34BD00BC087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8C08F-97FA-43F3-90A4-1BFFC8D79B91}" type="pres">
      <dgm:prSet presAssocID="{0DD6FA7F-67AC-4A60-978E-34BD00BC087D}" presName="Triangle" presStyleLbl="alignNode1" presStyleIdx="3" presStyleCnt="5"/>
      <dgm:spPr>
        <a:solidFill>
          <a:schemeClr val="accent1"/>
        </a:solidFill>
      </dgm:spPr>
    </dgm:pt>
    <dgm:pt modelId="{F29D5E15-A086-4527-8BFA-88CC95DFB3B3}" type="pres">
      <dgm:prSet presAssocID="{49E90C31-6E4B-445E-B8EF-616CE2AEDEE5}" presName="sibTrans" presStyleCnt="0"/>
      <dgm:spPr/>
    </dgm:pt>
    <dgm:pt modelId="{21BDDA64-5318-4B56-827A-317DEE19D3E7}" type="pres">
      <dgm:prSet presAssocID="{49E90C31-6E4B-445E-B8EF-616CE2AEDEE5}" presName="space" presStyleCnt="0"/>
      <dgm:spPr/>
    </dgm:pt>
    <dgm:pt modelId="{8CB6D560-392E-44DC-A894-0FF26CA56316}" type="pres">
      <dgm:prSet presAssocID="{2AE06845-FC84-4782-9C6B-0E46FF752121}" presName="composite" presStyleCnt="0"/>
      <dgm:spPr/>
    </dgm:pt>
    <dgm:pt modelId="{09EF439F-C65D-42F4-B3C8-AD2B65436D76}" type="pres">
      <dgm:prSet presAssocID="{2AE06845-FC84-4782-9C6B-0E46FF752121}" presName="LShape" presStyleLbl="alignNode1" presStyleIdx="4" presStyleCnt="5"/>
      <dgm:spPr>
        <a:solidFill>
          <a:srgbClr val="66CCFF"/>
        </a:solidFill>
      </dgm:spPr>
    </dgm:pt>
    <dgm:pt modelId="{D1DC645F-CE21-494E-B302-DBF251A50DE9}" type="pres">
      <dgm:prSet presAssocID="{2AE06845-FC84-4782-9C6B-0E46FF75212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719F8-1597-489F-AD02-EA0CE8C75A81}" type="presOf" srcId="{3BE671C5-B8EC-4831-BFBC-703A4E81A506}" destId="{E1A156F9-78A7-4E75-927A-DC0244466FC5}" srcOrd="0" destOrd="0" presId="urn:microsoft.com/office/officeart/2009/3/layout/StepUpProcess"/>
    <dgm:cxn modelId="{7EEBA167-1B93-49B2-B46E-C8D2EDC30146}" type="presOf" srcId="{0DD6FA7F-67AC-4A60-978E-34BD00BC087D}" destId="{BC0527F8-B75F-4461-BCA2-2C9FF3B89CF6}" srcOrd="0" destOrd="0" presId="urn:microsoft.com/office/officeart/2009/3/layout/StepUpProcess"/>
    <dgm:cxn modelId="{DFB85BFB-E6AB-4D09-821F-A100DD250770}" srcId="{3BE671C5-B8EC-4831-BFBC-703A4E81A506}" destId="{2AE06845-FC84-4782-9C6B-0E46FF752121}" srcOrd="2" destOrd="0" parTransId="{7720DD99-4948-4FD1-87DC-2419F2C5D821}" sibTransId="{0F864A8C-FD4E-4437-8BF2-651F8B2E9CBB}"/>
    <dgm:cxn modelId="{241C5B80-9871-408A-98CF-41AEDE24FD22}" srcId="{3BE671C5-B8EC-4831-BFBC-703A4E81A506}" destId="{04BC8581-59EE-4CAC-999B-75E07CEF2869}" srcOrd="0" destOrd="0" parTransId="{631C9AF0-5C5A-44D8-BA6B-936DDEB20072}" sibTransId="{21E56AE8-CA4B-490A-B64F-E46E7735D4EB}"/>
    <dgm:cxn modelId="{4B824B17-E656-4A29-85E5-218B829768E5}" type="presOf" srcId="{04BC8581-59EE-4CAC-999B-75E07CEF2869}" destId="{E4B088AF-79B6-4B3D-B693-09834D465164}" srcOrd="0" destOrd="0" presId="urn:microsoft.com/office/officeart/2009/3/layout/StepUpProcess"/>
    <dgm:cxn modelId="{466E1C86-9DB5-4451-95B5-F7089FCF3ED5}" srcId="{3BE671C5-B8EC-4831-BFBC-703A4E81A506}" destId="{0DD6FA7F-67AC-4A60-978E-34BD00BC087D}" srcOrd="1" destOrd="0" parTransId="{C9A845B9-C5E2-43A0-91D7-4B2D3921A96A}" sibTransId="{49E90C31-6E4B-445E-B8EF-616CE2AEDEE5}"/>
    <dgm:cxn modelId="{61039465-A1CF-4AB2-A6B7-137E5ED327A2}" type="presOf" srcId="{2AE06845-FC84-4782-9C6B-0E46FF752121}" destId="{D1DC645F-CE21-494E-B302-DBF251A50DE9}" srcOrd="0" destOrd="0" presId="urn:microsoft.com/office/officeart/2009/3/layout/StepUpProcess"/>
    <dgm:cxn modelId="{17F9066B-6DA2-4B9D-A66E-210E4C40FB22}" type="presParOf" srcId="{E1A156F9-78A7-4E75-927A-DC0244466FC5}" destId="{4F5E24AD-1969-4E11-9957-B1DA37BD8D00}" srcOrd="0" destOrd="0" presId="urn:microsoft.com/office/officeart/2009/3/layout/StepUpProcess"/>
    <dgm:cxn modelId="{3A4DD447-B3AA-441B-9487-B240F361A689}" type="presParOf" srcId="{4F5E24AD-1969-4E11-9957-B1DA37BD8D00}" destId="{41001637-FA63-4167-951F-C42417D19D99}" srcOrd="0" destOrd="0" presId="urn:microsoft.com/office/officeart/2009/3/layout/StepUpProcess"/>
    <dgm:cxn modelId="{8412857B-6B79-4692-8EC9-593AC7EA08F9}" type="presParOf" srcId="{4F5E24AD-1969-4E11-9957-B1DA37BD8D00}" destId="{E4B088AF-79B6-4B3D-B693-09834D465164}" srcOrd="1" destOrd="0" presId="urn:microsoft.com/office/officeart/2009/3/layout/StepUpProcess"/>
    <dgm:cxn modelId="{F26BE0AE-3F66-4421-9253-3F0D15764AEF}" type="presParOf" srcId="{4F5E24AD-1969-4E11-9957-B1DA37BD8D00}" destId="{DD6BE1CC-1EBE-48E6-AF08-C74E691460D4}" srcOrd="2" destOrd="0" presId="urn:microsoft.com/office/officeart/2009/3/layout/StepUpProcess"/>
    <dgm:cxn modelId="{66DF6ACF-DA82-401A-A870-8D14675FDE9C}" type="presParOf" srcId="{E1A156F9-78A7-4E75-927A-DC0244466FC5}" destId="{D1913040-0870-4CC2-8627-03E86A1D6B80}" srcOrd="1" destOrd="0" presId="urn:microsoft.com/office/officeart/2009/3/layout/StepUpProcess"/>
    <dgm:cxn modelId="{2A75B120-DF52-4341-8D8F-A27C2088EB95}" type="presParOf" srcId="{D1913040-0870-4CC2-8627-03E86A1D6B80}" destId="{82A4C99D-2321-4687-8C83-3933977673E8}" srcOrd="0" destOrd="0" presId="urn:microsoft.com/office/officeart/2009/3/layout/StepUpProcess"/>
    <dgm:cxn modelId="{AC82817C-6EAE-470D-B2E2-02F5AC2D977E}" type="presParOf" srcId="{E1A156F9-78A7-4E75-927A-DC0244466FC5}" destId="{0B29862F-B0FF-40B6-911C-77391ED81541}" srcOrd="2" destOrd="0" presId="urn:microsoft.com/office/officeart/2009/3/layout/StepUpProcess"/>
    <dgm:cxn modelId="{2B738485-CBE5-4DE4-9C62-A6F95384533C}" type="presParOf" srcId="{0B29862F-B0FF-40B6-911C-77391ED81541}" destId="{032D2FF0-D946-4880-9B1D-7BF9BE500CA3}" srcOrd="0" destOrd="0" presId="urn:microsoft.com/office/officeart/2009/3/layout/StepUpProcess"/>
    <dgm:cxn modelId="{F65722DE-5BBF-460F-AA54-2ADDEAB14FFF}" type="presParOf" srcId="{0B29862F-B0FF-40B6-911C-77391ED81541}" destId="{BC0527F8-B75F-4461-BCA2-2C9FF3B89CF6}" srcOrd="1" destOrd="0" presId="urn:microsoft.com/office/officeart/2009/3/layout/StepUpProcess"/>
    <dgm:cxn modelId="{9A7D00BF-73A6-4E20-AED6-1058F412E967}" type="presParOf" srcId="{0B29862F-B0FF-40B6-911C-77391ED81541}" destId="{4258C08F-97FA-43F3-90A4-1BFFC8D79B91}" srcOrd="2" destOrd="0" presId="urn:microsoft.com/office/officeart/2009/3/layout/StepUpProcess"/>
    <dgm:cxn modelId="{08834C58-DDC6-45BE-85BE-5496DFD6A129}" type="presParOf" srcId="{E1A156F9-78A7-4E75-927A-DC0244466FC5}" destId="{F29D5E15-A086-4527-8BFA-88CC95DFB3B3}" srcOrd="3" destOrd="0" presId="urn:microsoft.com/office/officeart/2009/3/layout/StepUpProcess"/>
    <dgm:cxn modelId="{E9246FDD-C752-4D06-9FE0-70D26EE3449A}" type="presParOf" srcId="{F29D5E15-A086-4527-8BFA-88CC95DFB3B3}" destId="{21BDDA64-5318-4B56-827A-317DEE19D3E7}" srcOrd="0" destOrd="0" presId="urn:microsoft.com/office/officeart/2009/3/layout/StepUpProcess"/>
    <dgm:cxn modelId="{59788D5F-EC0B-4C54-A008-EEB3E09A32E4}" type="presParOf" srcId="{E1A156F9-78A7-4E75-927A-DC0244466FC5}" destId="{8CB6D560-392E-44DC-A894-0FF26CA56316}" srcOrd="4" destOrd="0" presId="urn:microsoft.com/office/officeart/2009/3/layout/StepUpProcess"/>
    <dgm:cxn modelId="{0F4A70F6-4979-4A79-B26C-2F42BC040CD7}" type="presParOf" srcId="{8CB6D560-392E-44DC-A894-0FF26CA56316}" destId="{09EF439F-C65D-42F4-B3C8-AD2B65436D76}" srcOrd="0" destOrd="0" presId="urn:microsoft.com/office/officeart/2009/3/layout/StepUpProcess"/>
    <dgm:cxn modelId="{E46F57D1-24C1-48B4-BD4E-BD0D8BF40332}" type="presParOf" srcId="{8CB6D560-392E-44DC-A894-0FF26CA56316}" destId="{D1DC645F-CE21-494E-B302-DBF251A50DE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E671C5-B8EC-4831-BFBC-703A4E81A506}" type="doc">
      <dgm:prSet loTypeId="urn:microsoft.com/office/officeart/2009/3/layout/StepUpProcess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4BC8581-59EE-4CAC-999B-75E07CEF2869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Сайт ЛРЦОЯО</a:t>
          </a:r>
        </a:p>
      </dgm:t>
    </dgm:pt>
    <dgm:pt modelId="{631C9AF0-5C5A-44D8-BA6B-936DDEB20072}" type="parTrans" cxnId="{241C5B80-9871-408A-98CF-41AEDE24FD22}">
      <dgm:prSet/>
      <dgm:spPr/>
      <dgm:t>
        <a:bodyPr/>
        <a:lstStyle/>
        <a:p>
          <a:endParaRPr lang="ru-RU"/>
        </a:p>
      </dgm:t>
    </dgm:pt>
    <dgm:pt modelId="{21E56AE8-CA4B-490A-B64F-E46E7735D4EB}" type="sibTrans" cxnId="{241C5B80-9871-408A-98CF-41AEDE24FD22}">
      <dgm:prSet/>
      <dgm:spPr/>
      <dgm:t>
        <a:bodyPr/>
        <a:lstStyle/>
        <a:p>
          <a:endParaRPr lang="ru-RU"/>
        </a:p>
      </dgm:t>
    </dgm:pt>
    <dgm:pt modelId="{0DD6FA7F-67AC-4A60-978E-34BD00BC087D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Сайт УЦОЯО</a:t>
          </a:r>
        </a:p>
        <a:p>
          <a:r>
            <a:rPr lang="en-US" sz="1400" b="0" u="sng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www.testportal.gov.ua</a:t>
          </a:r>
          <a:endParaRPr lang="uk-UA" sz="1400" b="0" u="sng" dirty="0">
            <a:solidFill>
              <a:srgbClr val="FF66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0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000" b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845B9-C5E2-43A0-91D7-4B2D3921A96A}" type="parTrans" cxnId="{466E1C86-9DB5-4451-95B5-F7089FCF3ED5}">
      <dgm:prSet/>
      <dgm:spPr/>
      <dgm:t>
        <a:bodyPr/>
        <a:lstStyle/>
        <a:p>
          <a:endParaRPr lang="ru-RU"/>
        </a:p>
      </dgm:t>
    </dgm:pt>
    <dgm:pt modelId="{49E90C31-6E4B-445E-B8EF-616CE2AEDEE5}" type="sibTrans" cxnId="{466E1C86-9DB5-4451-95B5-F7089FCF3ED5}">
      <dgm:prSet/>
      <dgm:spPr/>
      <dgm:t>
        <a:bodyPr/>
        <a:lstStyle/>
        <a:p>
          <a:endParaRPr lang="ru-RU"/>
        </a:p>
      </dgm:t>
    </dgm:pt>
    <dgm:pt modelId="{2AE06845-FC84-4782-9C6B-0E46FF752121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 сайти </a:t>
          </a:r>
          <a:r>
            <a:rPr lang="uk-UA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підготовки до ЗНО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0DD99-4948-4FD1-87DC-2419F2C5D821}" type="parTrans" cxnId="{DFB85BFB-E6AB-4D09-821F-A100DD250770}">
      <dgm:prSet/>
      <dgm:spPr/>
      <dgm:t>
        <a:bodyPr/>
        <a:lstStyle/>
        <a:p>
          <a:endParaRPr lang="ru-RU"/>
        </a:p>
      </dgm:t>
    </dgm:pt>
    <dgm:pt modelId="{0F864A8C-FD4E-4437-8BF2-651F8B2E9CBB}" type="sibTrans" cxnId="{DFB85BFB-E6AB-4D09-821F-A100DD250770}">
      <dgm:prSet/>
      <dgm:spPr/>
      <dgm:t>
        <a:bodyPr/>
        <a:lstStyle/>
        <a:p>
          <a:endParaRPr lang="ru-RU"/>
        </a:p>
      </dgm:t>
    </dgm:pt>
    <dgm:pt modelId="{E1A156F9-78A7-4E75-927A-DC0244466FC5}" type="pres">
      <dgm:prSet presAssocID="{3BE671C5-B8EC-4831-BFBC-703A4E81A5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5E24AD-1969-4E11-9957-B1DA37BD8D00}" type="pres">
      <dgm:prSet presAssocID="{04BC8581-59EE-4CAC-999B-75E07CEF2869}" presName="composite" presStyleCnt="0"/>
      <dgm:spPr/>
    </dgm:pt>
    <dgm:pt modelId="{41001637-FA63-4167-951F-C42417D19D99}" type="pres">
      <dgm:prSet presAssocID="{04BC8581-59EE-4CAC-999B-75E07CEF2869}" presName="LShape" presStyleLbl="alignNode1" presStyleIdx="0" presStyleCnt="5"/>
      <dgm:spPr>
        <a:solidFill>
          <a:schemeClr val="bg2">
            <a:lumMod val="50000"/>
          </a:schemeClr>
        </a:solidFill>
      </dgm:spPr>
      <dgm:t>
        <a:bodyPr/>
        <a:lstStyle/>
        <a:p>
          <a:endParaRPr lang="uk-UA"/>
        </a:p>
      </dgm:t>
    </dgm:pt>
    <dgm:pt modelId="{E4B088AF-79B6-4B3D-B693-09834D465164}" type="pres">
      <dgm:prSet presAssocID="{04BC8581-59EE-4CAC-999B-75E07CEF286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E1CC-1EBE-48E6-AF08-C74E691460D4}" type="pres">
      <dgm:prSet presAssocID="{04BC8581-59EE-4CAC-999B-75E07CEF2869}" presName="Triangle" presStyleLbl="alignNode1" presStyleIdx="1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D1913040-0870-4CC2-8627-03E86A1D6B80}" type="pres">
      <dgm:prSet presAssocID="{21E56AE8-CA4B-490A-B64F-E46E7735D4EB}" presName="sibTrans" presStyleCnt="0"/>
      <dgm:spPr/>
    </dgm:pt>
    <dgm:pt modelId="{82A4C99D-2321-4687-8C83-3933977673E8}" type="pres">
      <dgm:prSet presAssocID="{21E56AE8-CA4B-490A-B64F-E46E7735D4EB}" presName="space" presStyleCnt="0"/>
      <dgm:spPr/>
    </dgm:pt>
    <dgm:pt modelId="{0B29862F-B0FF-40B6-911C-77391ED81541}" type="pres">
      <dgm:prSet presAssocID="{0DD6FA7F-67AC-4A60-978E-34BD00BC087D}" presName="composite" presStyleCnt="0"/>
      <dgm:spPr/>
    </dgm:pt>
    <dgm:pt modelId="{032D2FF0-D946-4880-9B1D-7BF9BE500CA3}" type="pres">
      <dgm:prSet presAssocID="{0DD6FA7F-67AC-4A60-978E-34BD00BC087D}" presName="LShape" presStyleLbl="alignNode1" presStyleIdx="2" presStyleCnt="5" custScaleX="118245" custLinFactNeighborX="-5789" custLinFactNeighborY="-17119"/>
      <dgm:spPr>
        <a:solidFill>
          <a:schemeClr val="bg2">
            <a:lumMod val="50000"/>
          </a:schemeClr>
        </a:solidFill>
      </dgm:spPr>
      <dgm:t>
        <a:bodyPr/>
        <a:lstStyle/>
        <a:p>
          <a:endParaRPr lang="uk-UA"/>
        </a:p>
      </dgm:t>
    </dgm:pt>
    <dgm:pt modelId="{BC0527F8-B75F-4461-BCA2-2C9FF3B89CF6}" type="pres">
      <dgm:prSet presAssocID="{0DD6FA7F-67AC-4A60-978E-34BD00BC087D}" presName="ParentText" presStyleLbl="revTx" presStyleIdx="1" presStyleCnt="3" custScaleX="129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8C08F-97FA-43F3-90A4-1BFFC8D79B91}" type="pres">
      <dgm:prSet presAssocID="{0DD6FA7F-67AC-4A60-978E-34BD00BC087D}" presName="Triangle" presStyleLbl="alignNode1" presStyleIdx="3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F29D5E15-A086-4527-8BFA-88CC95DFB3B3}" type="pres">
      <dgm:prSet presAssocID="{49E90C31-6E4B-445E-B8EF-616CE2AEDEE5}" presName="sibTrans" presStyleCnt="0"/>
      <dgm:spPr/>
    </dgm:pt>
    <dgm:pt modelId="{21BDDA64-5318-4B56-827A-317DEE19D3E7}" type="pres">
      <dgm:prSet presAssocID="{49E90C31-6E4B-445E-B8EF-616CE2AEDEE5}" presName="space" presStyleCnt="0"/>
      <dgm:spPr/>
    </dgm:pt>
    <dgm:pt modelId="{8CB6D560-392E-44DC-A894-0FF26CA56316}" type="pres">
      <dgm:prSet presAssocID="{2AE06845-FC84-4782-9C6B-0E46FF752121}" presName="composite" presStyleCnt="0"/>
      <dgm:spPr/>
    </dgm:pt>
    <dgm:pt modelId="{09EF439F-C65D-42F4-B3C8-AD2B65436D76}" type="pres">
      <dgm:prSet presAssocID="{2AE06845-FC84-4782-9C6B-0E46FF752121}" presName="LShape" presStyleLbl="alignNode1" presStyleIdx="4" presStyleCnt="5"/>
      <dgm:spPr>
        <a:solidFill>
          <a:schemeClr val="bg2">
            <a:lumMod val="50000"/>
          </a:schemeClr>
        </a:solidFill>
      </dgm:spPr>
      <dgm:t>
        <a:bodyPr/>
        <a:lstStyle/>
        <a:p>
          <a:endParaRPr lang="uk-UA"/>
        </a:p>
      </dgm:t>
    </dgm:pt>
    <dgm:pt modelId="{D1DC645F-CE21-494E-B302-DBF251A50DE9}" type="pres">
      <dgm:prSet presAssocID="{2AE06845-FC84-4782-9C6B-0E46FF75212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FFB05-CA87-426B-94BA-84CFA8CDF2E6}" type="presOf" srcId="{3BE671C5-B8EC-4831-BFBC-703A4E81A506}" destId="{E1A156F9-78A7-4E75-927A-DC0244466FC5}" srcOrd="0" destOrd="0" presId="urn:microsoft.com/office/officeart/2009/3/layout/StepUpProcess"/>
    <dgm:cxn modelId="{23243297-9B84-42BE-A09B-17CDA3F4CA37}" type="presOf" srcId="{0DD6FA7F-67AC-4A60-978E-34BD00BC087D}" destId="{BC0527F8-B75F-4461-BCA2-2C9FF3B89CF6}" srcOrd="0" destOrd="0" presId="urn:microsoft.com/office/officeart/2009/3/layout/StepUpProcess"/>
    <dgm:cxn modelId="{DFB85BFB-E6AB-4D09-821F-A100DD250770}" srcId="{3BE671C5-B8EC-4831-BFBC-703A4E81A506}" destId="{2AE06845-FC84-4782-9C6B-0E46FF752121}" srcOrd="2" destOrd="0" parTransId="{7720DD99-4948-4FD1-87DC-2419F2C5D821}" sibTransId="{0F864A8C-FD4E-4437-8BF2-651F8B2E9CBB}"/>
    <dgm:cxn modelId="{241C5B80-9871-408A-98CF-41AEDE24FD22}" srcId="{3BE671C5-B8EC-4831-BFBC-703A4E81A506}" destId="{04BC8581-59EE-4CAC-999B-75E07CEF2869}" srcOrd="0" destOrd="0" parTransId="{631C9AF0-5C5A-44D8-BA6B-936DDEB20072}" sibTransId="{21E56AE8-CA4B-490A-B64F-E46E7735D4EB}"/>
    <dgm:cxn modelId="{466E1C86-9DB5-4451-95B5-F7089FCF3ED5}" srcId="{3BE671C5-B8EC-4831-BFBC-703A4E81A506}" destId="{0DD6FA7F-67AC-4A60-978E-34BD00BC087D}" srcOrd="1" destOrd="0" parTransId="{C9A845B9-C5E2-43A0-91D7-4B2D3921A96A}" sibTransId="{49E90C31-6E4B-445E-B8EF-616CE2AEDEE5}"/>
    <dgm:cxn modelId="{806793E9-AD3F-409A-97AD-8395837F1A00}" type="presOf" srcId="{04BC8581-59EE-4CAC-999B-75E07CEF2869}" destId="{E4B088AF-79B6-4B3D-B693-09834D465164}" srcOrd="0" destOrd="0" presId="urn:microsoft.com/office/officeart/2009/3/layout/StepUpProcess"/>
    <dgm:cxn modelId="{E850AABA-5E7C-4D7E-B4F6-CEBA71FE9426}" type="presOf" srcId="{2AE06845-FC84-4782-9C6B-0E46FF752121}" destId="{D1DC645F-CE21-494E-B302-DBF251A50DE9}" srcOrd="0" destOrd="0" presId="urn:microsoft.com/office/officeart/2009/3/layout/StepUpProcess"/>
    <dgm:cxn modelId="{EF0F4F8B-6736-489A-B8D0-DE4A14BB8380}" type="presParOf" srcId="{E1A156F9-78A7-4E75-927A-DC0244466FC5}" destId="{4F5E24AD-1969-4E11-9957-B1DA37BD8D00}" srcOrd="0" destOrd="0" presId="urn:microsoft.com/office/officeart/2009/3/layout/StepUpProcess"/>
    <dgm:cxn modelId="{36F06C84-C368-433A-B95B-BAC110AEAFD1}" type="presParOf" srcId="{4F5E24AD-1969-4E11-9957-B1DA37BD8D00}" destId="{41001637-FA63-4167-951F-C42417D19D99}" srcOrd="0" destOrd="0" presId="urn:microsoft.com/office/officeart/2009/3/layout/StepUpProcess"/>
    <dgm:cxn modelId="{13770959-DEC1-4A80-969D-57294C269D80}" type="presParOf" srcId="{4F5E24AD-1969-4E11-9957-B1DA37BD8D00}" destId="{E4B088AF-79B6-4B3D-B693-09834D465164}" srcOrd="1" destOrd="0" presId="urn:microsoft.com/office/officeart/2009/3/layout/StepUpProcess"/>
    <dgm:cxn modelId="{290D59AE-8F82-4B57-9959-8134EB4CFCD3}" type="presParOf" srcId="{4F5E24AD-1969-4E11-9957-B1DA37BD8D00}" destId="{DD6BE1CC-1EBE-48E6-AF08-C74E691460D4}" srcOrd="2" destOrd="0" presId="urn:microsoft.com/office/officeart/2009/3/layout/StepUpProcess"/>
    <dgm:cxn modelId="{BE29CC32-78F9-4B63-8446-7FC904A41A88}" type="presParOf" srcId="{E1A156F9-78A7-4E75-927A-DC0244466FC5}" destId="{D1913040-0870-4CC2-8627-03E86A1D6B80}" srcOrd="1" destOrd="0" presId="urn:microsoft.com/office/officeart/2009/3/layout/StepUpProcess"/>
    <dgm:cxn modelId="{9551D3C1-DD8D-49A0-BF70-132FEDC80CA9}" type="presParOf" srcId="{D1913040-0870-4CC2-8627-03E86A1D6B80}" destId="{82A4C99D-2321-4687-8C83-3933977673E8}" srcOrd="0" destOrd="0" presId="urn:microsoft.com/office/officeart/2009/3/layout/StepUpProcess"/>
    <dgm:cxn modelId="{9F518557-66AA-4024-8C15-D6561BF5E2F9}" type="presParOf" srcId="{E1A156F9-78A7-4E75-927A-DC0244466FC5}" destId="{0B29862F-B0FF-40B6-911C-77391ED81541}" srcOrd="2" destOrd="0" presId="urn:microsoft.com/office/officeart/2009/3/layout/StepUpProcess"/>
    <dgm:cxn modelId="{6768139D-6033-43AB-8D78-7AEFED88F445}" type="presParOf" srcId="{0B29862F-B0FF-40B6-911C-77391ED81541}" destId="{032D2FF0-D946-4880-9B1D-7BF9BE500CA3}" srcOrd="0" destOrd="0" presId="urn:microsoft.com/office/officeart/2009/3/layout/StepUpProcess"/>
    <dgm:cxn modelId="{F4CB3236-B731-40BA-A315-39DF77B38C4B}" type="presParOf" srcId="{0B29862F-B0FF-40B6-911C-77391ED81541}" destId="{BC0527F8-B75F-4461-BCA2-2C9FF3B89CF6}" srcOrd="1" destOrd="0" presId="urn:microsoft.com/office/officeart/2009/3/layout/StepUpProcess"/>
    <dgm:cxn modelId="{05914CF4-15B1-4F65-BE5F-9CA61B8C3E69}" type="presParOf" srcId="{0B29862F-B0FF-40B6-911C-77391ED81541}" destId="{4258C08F-97FA-43F3-90A4-1BFFC8D79B91}" srcOrd="2" destOrd="0" presId="urn:microsoft.com/office/officeart/2009/3/layout/StepUpProcess"/>
    <dgm:cxn modelId="{D33E76A0-4E6D-45FE-A1B6-94395B8BF6B4}" type="presParOf" srcId="{E1A156F9-78A7-4E75-927A-DC0244466FC5}" destId="{F29D5E15-A086-4527-8BFA-88CC95DFB3B3}" srcOrd="3" destOrd="0" presId="urn:microsoft.com/office/officeart/2009/3/layout/StepUpProcess"/>
    <dgm:cxn modelId="{709131ED-A429-4762-8D0A-E4E41B818A9E}" type="presParOf" srcId="{F29D5E15-A086-4527-8BFA-88CC95DFB3B3}" destId="{21BDDA64-5318-4B56-827A-317DEE19D3E7}" srcOrd="0" destOrd="0" presId="urn:microsoft.com/office/officeart/2009/3/layout/StepUpProcess"/>
    <dgm:cxn modelId="{579180A7-6C3A-4B01-9CF6-AD8A184D761E}" type="presParOf" srcId="{E1A156F9-78A7-4E75-927A-DC0244466FC5}" destId="{8CB6D560-392E-44DC-A894-0FF26CA56316}" srcOrd="4" destOrd="0" presId="urn:microsoft.com/office/officeart/2009/3/layout/StepUpProcess"/>
    <dgm:cxn modelId="{702349E9-D815-486D-959E-6890BE612B4F}" type="presParOf" srcId="{8CB6D560-392E-44DC-A894-0FF26CA56316}" destId="{09EF439F-C65D-42F4-B3C8-AD2B65436D76}" srcOrd="0" destOrd="0" presId="urn:microsoft.com/office/officeart/2009/3/layout/StepUpProcess"/>
    <dgm:cxn modelId="{F719105F-8922-441A-B847-B8EC60347ACC}" type="presParOf" srcId="{8CB6D560-392E-44DC-A894-0FF26CA56316}" destId="{D1DC645F-CE21-494E-B302-DBF251A50DE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B9750-623D-4B25-9BF9-3EBEFAF4EB6B}">
      <dsp:nvSpPr>
        <dsp:cNvPr id="0" name=""/>
        <dsp:cNvSpPr/>
      </dsp:nvSpPr>
      <dsp:spPr>
        <a:xfrm rot="5400000">
          <a:off x="5093787" y="-1946787"/>
          <a:ext cx="1319241" cy="534305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500" kern="1200" dirty="0"/>
        </a:p>
      </dsp:txBody>
      <dsp:txXfrm rot="-5400000">
        <a:off x="3081881" y="129519"/>
        <a:ext cx="5278653" cy="1190441"/>
      </dsp:txXfrm>
    </dsp:sp>
    <dsp:sp modelId="{227203EF-4D45-4238-AEC9-8E6691C25589}">
      <dsp:nvSpPr>
        <dsp:cNvPr id="0" name=""/>
        <dsp:cNvSpPr/>
      </dsp:nvSpPr>
      <dsp:spPr>
        <a:xfrm>
          <a:off x="0" y="0"/>
          <a:ext cx="2727677" cy="14590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>
              <a:latin typeface="Times New Roman" pitchFamily="18" charset="0"/>
              <a:cs typeface="Times New Roman" pitchFamily="18" charset="0"/>
            </a:rPr>
            <a:t>Наказ УЦОЯО № 169 від 15.10.2020 р. </a:t>
          </a:r>
          <a:endParaRPr lang="uk-UA" sz="2700" kern="1200" dirty="0"/>
        </a:p>
      </dsp:txBody>
      <dsp:txXfrm>
        <a:off x="71223" y="71223"/>
        <a:ext cx="2585231" cy="1316557"/>
      </dsp:txXfrm>
    </dsp:sp>
    <dsp:sp modelId="{9FE689C8-017F-490A-8912-08AA96FB171C}">
      <dsp:nvSpPr>
        <dsp:cNvPr id="0" name=""/>
        <dsp:cNvSpPr/>
      </dsp:nvSpPr>
      <dsp:spPr>
        <a:xfrm rot="5400000">
          <a:off x="4921213" y="1186054"/>
          <a:ext cx="1615484" cy="539195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500" kern="1200" dirty="0"/>
        </a:p>
      </dsp:txBody>
      <dsp:txXfrm rot="-5400000">
        <a:off x="3032977" y="3153152"/>
        <a:ext cx="5313097" cy="1457762"/>
      </dsp:txXfrm>
    </dsp:sp>
    <dsp:sp modelId="{F505F7B1-2B9A-41F8-A08C-08C1DAA159CB}">
      <dsp:nvSpPr>
        <dsp:cNvPr id="0" name=""/>
        <dsp:cNvSpPr/>
      </dsp:nvSpPr>
      <dsp:spPr>
        <a:xfrm>
          <a:off x="30953" y="1555591"/>
          <a:ext cx="2727677" cy="14459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>
              <a:latin typeface="Times New Roman" pitchFamily="18" charset="0"/>
              <a:cs typeface="Times New Roman" pitchFamily="18" charset="0"/>
            </a:rPr>
            <a:t>Наказ УЦОЯО № 170 від 15.10.2020 р. </a:t>
          </a:r>
          <a:endParaRPr lang="uk-UA" sz="2700" kern="1200" dirty="0"/>
        </a:p>
      </dsp:txBody>
      <dsp:txXfrm>
        <a:off x="101538" y="1626176"/>
        <a:ext cx="2586507" cy="1304765"/>
      </dsp:txXfrm>
    </dsp:sp>
    <dsp:sp modelId="{A22F36BD-8BE1-4E4F-A7E0-2543D250662C}">
      <dsp:nvSpPr>
        <dsp:cNvPr id="0" name=""/>
        <dsp:cNvSpPr/>
      </dsp:nvSpPr>
      <dsp:spPr>
        <a:xfrm>
          <a:off x="89776" y="3205584"/>
          <a:ext cx="2744965" cy="12710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151821" y="3267629"/>
        <a:ext cx="2620875" cy="11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01637-FA63-4167-951F-C42417D19D99}">
      <dsp:nvSpPr>
        <dsp:cNvPr id="0" name=""/>
        <dsp:cNvSpPr/>
      </dsp:nvSpPr>
      <dsp:spPr>
        <a:xfrm rot="5400000">
          <a:off x="318259" y="934867"/>
          <a:ext cx="948547" cy="1578361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B088AF-79B6-4B3D-B693-09834D465164}">
      <dsp:nvSpPr>
        <dsp:cNvPr id="0" name=""/>
        <dsp:cNvSpPr/>
      </dsp:nvSpPr>
      <dsp:spPr>
        <a:xfrm>
          <a:off x="159923" y="1406457"/>
          <a:ext cx="1424953" cy="124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Програма ЗНО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 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хімії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23" y="1406457"/>
        <a:ext cx="1424953" cy="1249055"/>
      </dsp:txXfrm>
    </dsp:sp>
    <dsp:sp modelId="{DD6BE1CC-1EBE-48E6-AF08-C74E691460D4}">
      <dsp:nvSpPr>
        <dsp:cNvPr id="0" name=""/>
        <dsp:cNvSpPr/>
      </dsp:nvSpPr>
      <dsp:spPr>
        <a:xfrm>
          <a:off x="1316017" y="818667"/>
          <a:ext cx="268859" cy="268859"/>
        </a:xfrm>
        <a:prstGeom prst="triangle">
          <a:avLst>
            <a:gd name="adj" fmla="val 100000"/>
          </a:avLst>
        </a:prstGeom>
        <a:noFill/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D2FF0-D946-4880-9B1D-7BF9BE500CA3}">
      <dsp:nvSpPr>
        <dsp:cNvPr id="0" name=""/>
        <dsp:cNvSpPr/>
      </dsp:nvSpPr>
      <dsp:spPr>
        <a:xfrm rot="5400000">
          <a:off x="2079608" y="549182"/>
          <a:ext cx="948547" cy="1722386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527F8-B75F-4461-BCA2-2C9FF3B89CF6}">
      <dsp:nvSpPr>
        <dsp:cNvPr id="0" name=""/>
        <dsp:cNvSpPr/>
      </dsp:nvSpPr>
      <dsp:spPr>
        <a:xfrm>
          <a:off x="1812765" y="1152127"/>
          <a:ext cx="1752136" cy="120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Характеристика</a:t>
          </a: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сертифікаційної роботи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2765" y="1152127"/>
        <a:ext cx="1752136" cy="1206187"/>
      </dsp:txXfrm>
    </dsp:sp>
    <dsp:sp modelId="{4258C08F-97FA-43F3-90A4-1BFFC8D79B91}">
      <dsp:nvSpPr>
        <dsp:cNvPr id="0" name=""/>
        <dsp:cNvSpPr/>
      </dsp:nvSpPr>
      <dsp:spPr>
        <a:xfrm>
          <a:off x="3132451" y="408442"/>
          <a:ext cx="268859" cy="268859"/>
        </a:xfrm>
        <a:prstGeom prst="triangle">
          <a:avLst>
            <a:gd name="adj" fmla="val 100000"/>
          </a:avLst>
        </a:prstGeom>
        <a:noFill/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F439F-C65D-42F4-B3C8-AD2B65436D76}">
      <dsp:nvSpPr>
        <dsp:cNvPr id="0" name=""/>
        <dsp:cNvSpPr/>
      </dsp:nvSpPr>
      <dsp:spPr>
        <a:xfrm rot="5400000">
          <a:off x="3807102" y="92984"/>
          <a:ext cx="948547" cy="1578361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DC645F-CE21-494E-B302-DBF251A50DE9}">
      <dsp:nvSpPr>
        <dsp:cNvPr id="0" name=""/>
        <dsp:cNvSpPr/>
      </dsp:nvSpPr>
      <dsp:spPr>
        <a:xfrm>
          <a:off x="3648765" y="564574"/>
          <a:ext cx="1424953" cy="124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uk-UA" sz="14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 завдань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8765" y="564574"/>
        <a:ext cx="1424953" cy="1249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01637-FA63-4167-951F-C42417D19D99}">
      <dsp:nvSpPr>
        <dsp:cNvPr id="0" name=""/>
        <dsp:cNvSpPr/>
      </dsp:nvSpPr>
      <dsp:spPr>
        <a:xfrm rot="5400000">
          <a:off x="315186" y="711566"/>
          <a:ext cx="942060" cy="1567568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B088AF-79B6-4B3D-B693-09834D465164}">
      <dsp:nvSpPr>
        <dsp:cNvPr id="0" name=""/>
        <dsp:cNvSpPr/>
      </dsp:nvSpPr>
      <dsp:spPr>
        <a:xfrm>
          <a:off x="157932" y="1179931"/>
          <a:ext cx="1415209" cy="1240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Посібники, підручники, </a:t>
          </a:r>
          <a:r>
            <a:rPr lang="uk-UA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затверджені МОН України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932" y="1179931"/>
        <a:ext cx="1415209" cy="1240514"/>
      </dsp:txXfrm>
    </dsp:sp>
    <dsp:sp modelId="{DD6BE1CC-1EBE-48E6-AF08-C74E691460D4}">
      <dsp:nvSpPr>
        <dsp:cNvPr id="0" name=""/>
        <dsp:cNvSpPr/>
      </dsp:nvSpPr>
      <dsp:spPr>
        <a:xfrm>
          <a:off x="1306121" y="596160"/>
          <a:ext cx="267020" cy="267020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D2FF0-D946-4880-9B1D-7BF9BE500CA3}">
      <dsp:nvSpPr>
        <dsp:cNvPr id="0" name=""/>
        <dsp:cNvSpPr/>
      </dsp:nvSpPr>
      <dsp:spPr>
        <a:xfrm rot="5400000">
          <a:off x="2047678" y="282859"/>
          <a:ext cx="942060" cy="1567568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527F8-B75F-4461-BCA2-2C9FF3B89CF6}">
      <dsp:nvSpPr>
        <dsp:cNvPr id="0" name=""/>
        <dsp:cNvSpPr/>
      </dsp:nvSpPr>
      <dsp:spPr>
        <a:xfrm>
          <a:off x="1890425" y="751224"/>
          <a:ext cx="1415209" cy="1240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Пробне ЗНО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0425" y="751224"/>
        <a:ext cx="1415209" cy="1240514"/>
      </dsp:txXfrm>
    </dsp:sp>
    <dsp:sp modelId="{4258C08F-97FA-43F3-90A4-1BFFC8D79B91}">
      <dsp:nvSpPr>
        <dsp:cNvPr id="0" name=""/>
        <dsp:cNvSpPr/>
      </dsp:nvSpPr>
      <dsp:spPr>
        <a:xfrm>
          <a:off x="3038614" y="167453"/>
          <a:ext cx="267020" cy="267020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F439F-C65D-42F4-B3C8-AD2B65436D76}">
      <dsp:nvSpPr>
        <dsp:cNvPr id="0" name=""/>
        <dsp:cNvSpPr/>
      </dsp:nvSpPr>
      <dsp:spPr>
        <a:xfrm rot="5400000">
          <a:off x="3780171" y="-145847"/>
          <a:ext cx="942060" cy="1567568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DC645F-CE21-494E-B302-DBF251A50DE9}">
      <dsp:nvSpPr>
        <dsp:cNvPr id="0" name=""/>
        <dsp:cNvSpPr/>
      </dsp:nvSpPr>
      <dsp:spPr>
        <a:xfrm>
          <a:off x="3622918" y="322517"/>
          <a:ext cx="1415209" cy="1240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Онлайн-тестування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918" y="322517"/>
        <a:ext cx="1415209" cy="1240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01637-FA63-4167-951F-C42417D19D99}">
      <dsp:nvSpPr>
        <dsp:cNvPr id="0" name=""/>
        <dsp:cNvSpPr/>
      </dsp:nvSpPr>
      <dsp:spPr>
        <a:xfrm rot="5400000">
          <a:off x="317721" y="711248"/>
          <a:ext cx="948777" cy="1578743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B088AF-79B6-4B3D-B693-09834D465164}">
      <dsp:nvSpPr>
        <dsp:cNvPr id="0" name=""/>
        <dsp:cNvSpPr/>
      </dsp:nvSpPr>
      <dsp:spPr>
        <a:xfrm>
          <a:off x="159347" y="1182952"/>
          <a:ext cx="1425298" cy="124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Сайт ЛРЦОЯО</a:t>
          </a:r>
        </a:p>
      </dsp:txBody>
      <dsp:txXfrm>
        <a:off x="159347" y="1182952"/>
        <a:ext cx="1425298" cy="1249357"/>
      </dsp:txXfrm>
    </dsp:sp>
    <dsp:sp modelId="{DD6BE1CC-1EBE-48E6-AF08-C74E691460D4}">
      <dsp:nvSpPr>
        <dsp:cNvPr id="0" name=""/>
        <dsp:cNvSpPr/>
      </dsp:nvSpPr>
      <dsp:spPr>
        <a:xfrm>
          <a:off x="1315721" y="595019"/>
          <a:ext cx="268924" cy="268924"/>
        </a:xfrm>
        <a:prstGeom prst="triangle">
          <a:avLst>
            <a:gd name="adj" fmla="val 10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D2FF0-D946-4880-9B1D-7BF9BE500CA3}">
      <dsp:nvSpPr>
        <dsp:cNvPr id="0" name=""/>
        <dsp:cNvSpPr/>
      </dsp:nvSpPr>
      <dsp:spPr>
        <a:xfrm rot="5400000">
          <a:off x="2115193" y="-26957"/>
          <a:ext cx="948777" cy="1866785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527F8-B75F-4461-BCA2-2C9FF3B89CF6}">
      <dsp:nvSpPr>
        <dsp:cNvPr id="0" name=""/>
        <dsp:cNvSpPr/>
      </dsp:nvSpPr>
      <dsp:spPr>
        <a:xfrm>
          <a:off x="1836711" y="751189"/>
          <a:ext cx="1848298" cy="124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Сайт УЦОЯО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sng" kern="1200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www.testportal.gov.ua</a:t>
          </a:r>
          <a:endParaRPr lang="uk-UA" sz="1400" b="0" u="sng" kern="1200" dirty="0">
            <a:solidFill>
              <a:srgbClr val="FF66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000" b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6711" y="751189"/>
        <a:ext cx="1848298" cy="1249357"/>
      </dsp:txXfrm>
    </dsp:sp>
    <dsp:sp modelId="{4258C08F-97FA-43F3-90A4-1BFFC8D79B91}">
      <dsp:nvSpPr>
        <dsp:cNvPr id="0" name=""/>
        <dsp:cNvSpPr/>
      </dsp:nvSpPr>
      <dsp:spPr>
        <a:xfrm>
          <a:off x="3204586" y="163255"/>
          <a:ext cx="268924" cy="268924"/>
        </a:xfrm>
        <a:prstGeom prst="triangle">
          <a:avLst>
            <a:gd name="adj" fmla="val 10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F439F-C65D-42F4-B3C8-AD2B65436D76}">
      <dsp:nvSpPr>
        <dsp:cNvPr id="0" name=""/>
        <dsp:cNvSpPr/>
      </dsp:nvSpPr>
      <dsp:spPr>
        <a:xfrm rot="5400000">
          <a:off x="3807409" y="-152278"/>
          <a:ext cx="948777" cy="1578743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DC645F-CE21-494E-B302-DBF251A50DE9}">
      <dsp:nvSpPr>
        <dsp:cNvPr id="0" name=""/>
        <dsp:cNvSpPr/>
      </dsp:nvSpPr>
      <dsp:spPr>
        <a:xfrm>
          <a:off x="3649035" y="319425"/>
          <a:ext cx="1425298" cy="124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 сайти </a:t>
          </a:r>
          <a:r>
            <a:rPr lang="uk-UA" sz="14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підготовки до ЗНО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9035" y="319425"/>
        <a:ext cx="1425298" cy="1249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96B1E94-050F-47B5-BABA-D7D1988F6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59FFCCF-ACBC-42C6-9B51-57B49558C9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6010B89E-29F6-4BC1-8E73-3ED81D6FE7E3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E9EC5738-4864-4196-9467-7D5B120BBA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0E154592-C1ED-4EFF-9723-259FDEDBB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E963EA-766B-443A-8B6C-A83917B7C0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CDE149-496A-4442-95F9-EBFA0A767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566DDD-F258-42CE-BB74-535C4D1CD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3094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34FA59-3B14-4303-9DF2-BF2FCC137C78}" type="slidenum">
              <a:rPr lang="ru-RU" altLang="uk-UA" smtClean="0"/>
              <a:pPr/>
              <a:t>18</a:t>
            </a:fld>
            <a:endParaRPr lang="ru-RU" altLang="uk-UA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9418F7-F282-487E-AE79-41F45299192F}" type="slidenum">
              <a:rPr lang="ru-RU" altLang="uk-UA" smtClean="0"/>
              <a:pPr/>
              <a:t>20</a:t>
            </a:fld>
            <a:endParaRPr lang="ru-RU" altLang="uk-UA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2C04E-265B-4945-AE40-AC55B016171A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25972-4107-40DE-8A9F-490C10195E1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16B92-7F5E-4B3D-B8F5-4547C0525C0F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6FB4B-58C0-4C2C-84C0-4E456C2E7E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D55D3-97D9-4C03-B298-E34B91EDA060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45D1-B816-4ADB-BDEF-E23B2B0247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FEEB8-0773-455B-B630-BED396F51829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EB65-7B62-48FD-8DB0-D1307C157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89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26D8F-DE55-4348-87A0-81989ACA5569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37C5D-68A4-435D-8A77-6F9F0D49411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821F2-E868-4751-A9DB-476AE0B5E666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F786-C23D-4D02-89C3-577B2B2E61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51010-F47B-4102-B0F3-900C499A33D5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4F743-E11F-4A71-9905-353C319E12D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11A99-E8EA-4D31-8F8C-75FFCCCC628A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702F7-8F0B-4B6A-B72A-EFC639B1A4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BE6DC-5F11-44FF-BBD8-F14D28C46FCD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21AD6-37B6-4C56-9910-FFABCE4719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9181A-DA1D-4DA1-ACCB-2B01B0BDB9D7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0C594-269C-4F61-AB0A-B07FF288B9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F10F8-7356-4B27-9808-DA69DFCE7FF4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B4209-32C1-48CA-8D48-5959516E30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808E-C759-407F-BFBB-050024D0B9A8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302758-4725-443E-BAF1-26070333FF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A470D1-E515-4802-8A1E-DFE581DE60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45EE594-BD3A-4AEB-8958-3A02CE75A9A7}" type="datetimeFigureOut">
              <a:rPr lang="ru-RU" smtClean="0"/>
              <a:pPr>
                <a:defRPr/>
              </a:pPr>
              <a:t>25.03.2021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  <p:sldLayoutId id="214748479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portal.gov.ua/sertificathi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on.gov.ua/ua/npa/pro-zatverdzhennya-umov-prijomu-na-navchannya-dlya-zdobuttya-vishoyi-osviti-v-2021-roc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1">
            <a:extLst>
              <a:ext uri="{FF2B5EF4-FFF2-40B4-BE49-F238E27FC236}">
                <a16:creationId xmlns="" xmlns:a16="http://schemas.microsoft.com/office/drawing/2014/main" id="{8D43CBB3-CE68-4869-A7BC-21C06520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873125"/>
            <a:ext cx="485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uk-UA" sz="2400" dirty="0" err="1">
                <a:solidFill>
                  <a:srgbClr val="002060"/>
                </a:solidFill>
              </a:rPr>
              <a:t>Інформаційно-методичний</a:t>
            </a:r>
            <a:r>
              <a:rPr lang="ru-RU" altLang="uk-UA" sz="2400" dirty="0">
                <a:solidFill>
                  <a:srgbClr val="002060"/>
                </a:solidFill>
              </a:rPr>
              <a:t> </a:t>
            </a:r>
            <a:r>
              <a:rPr lang="ru-RU" altLang="uk-UA" sz="2400" dirty="0" err="1">
                <a:solidFill>
                  <a:srgbClr val="002060"/>
                </a:solidFill>
              </a:rPr>
              <a:t>семінар</a:t>
            </a:r>
            <a:r>
              <a:rPr lang="ru-RU" altLang="uk-UA" sz="2400" dirty="0">
                <a:solidFill>
                  <a:srgbClr val="002060"/>
                </a:solidFill>
              </a:rPr>
              <a:t> для </a:t>
            </a:r>
            <a:r>
              <a:rPr lang="ru-RU" altLang="uk-UA" sz="2400" dirty="0" err="1">
                <a:solidFill>
                  <a:srgbClr val="002060"/>
                </a:solidFill>
              </a:rPr>
              <a:t>вчителів</a:t>
            </a:r>
            <a:r>
              <a:rPr lang="ru-RU" altLang="uk-UA" sz="2400" dirty="0">
                <a:solidFill>
                  <a:srgbClr val="002060"/>
                </a:solidFill>
              </a:rPr>
              <a:t> </a:t>
            </a:r>
            <a:r>
              <a:rPr lang="uk-UA" altLang="uk-UA" sz="2400" dirty="0" smtClean="0">
                <a:solidFill>
                  <a:srgbClr val="002060"/>
                </a:solidFill>
              </a:rPr>
              <a:t>хімії</a:t>
            </a:r>
            <a:r>
              <a:rPr lang="ru-RU" altLang="uk-UA" sz="2400" dirty="0" smtClean="0">
                <a:solidFill>
                  <a:srgbClr val="002060"/>
                </a:solidFill>
              </a:rPr>
              <a:t> </a:t>
            </a:r>
            <a:endParaRPr lang="ru-RU" altLang="uk-UA" sz="2400" dirty="0">
              <a:solidFill>
                <a:srgbClr val="002060"/>
              </a:solidFill>
            </a:endParaRPr>
          </a:p>
        </p:txBody>
      </p:sp>
      <p:sp>
        <p:nvSpPr>
          <p:cNvPr id="7172" name="TextBox 1">
            <a:extLst>
              <a:ext uri="{FF2B5EF4-FFF2-40B4-BE49-F238E27FC236}">
                <a16:creationId xmlns="" xmlns:a16="http://schemas.microsoft.com/office/drawing/2014/main" id="{6148D816-B17D-430C-BF3A-748099E7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33600"/>
            <a:ext cx="7705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uk-UA" altLang="ru-RU" sz="3600" dirty="0" smtClean="0">
                <a:solidFill>
                  <a:schemeClr val="bg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Підготовка учнів до ДПА та зовнішнього незалежного оцінювання з хімії</a:t>
            </a:r>
            <a:endParaRPr lang="ru-RU" altLang="ru-RU" sz="36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173" name="Прямоугольник 1">
            <a:extLst>
              <a:ext uri="{FF2B5EF4-FFF2-40B4-BE49-F238E27FC236}">
                <a16:creationId xmlns="" xmlns:a16="http://schemas.microsoft.com/office/drawing/2014/main" id="{36F56528-B914-4617-80FA-3B43C561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5105400"/>
            <a:ext cx="4703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 sz="2000" dirty="0" err="1" smtClean="0">
                <a:solidFill>
                  <a:srgbClr val="002060"/>
                </a:solidFill>
              </a:rPr>
              <a:t>Любов</a:t>
            </a:r>
            <a:r>
              <a:rPr lang="ru-RU" altLang="ru-RU" sz="2000" dirty="0" smtClean="0">
                <a:solidFill>
                  <a:srgbClr val="002060"/>
                </a:solidFill>
              </a:rPr>
              <a:t> ПОЛХОВСЬКА, </a:t>
            </a:r>
            <a:r>
              <a:rPr lang="ru-RU" altLang="ru-RU" sz="2000" dirty="0">
                <a:solidFill>
                  <a:srgbClr val="002060"/>
                </a:solidFill>
              </a:rPr>
              <a:t>консультант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КУ «</a:t>
            </a:r>
            <a:r>
              <a:rPr lang="ru-RU" altLang="ru-RU" sz="2000" dirty="0" err="1">
                <a:solidFill>
                  <a:srgbClr val="002060"/>
                </a:solidFill>
              </a:rPr>
              <a:t>Зарічненський</a:t>
            </a:r>
            <a:r>
              <a:rPr lang="ru-RU" altLang="ru-RU" sz="2000" dirty="0">
                <a:solidFill>
                  <a:srgbClr val="002060"/>
                </a:solidFill>
              </a:rPr>
              <a:t> ЦПРПП»</a:t>
            </a:r>
          </a:p>
          <a:p>
            <a:pPr algn="ctr"/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7174" name="Прямоугольник 1">
            <a:extLst>
              <a:ext uri="{FF2B5EF4-FFF2-40B4-BE49-F238E27FC236}">
                <a16:creationId xmlns="" xmlns:a16="http://schemas.microsoft.com/office/drawing/2014/main" id="{FB276440-E830-48B6-9145-2D47C5F3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6229350"/>
            <a:ext cx="14386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2000" dirty="0">
                <a:solidFill>
                  <a:schemeClr val="bg1"/>
                </a:solidFill>
              </a:rPr>
              <a:t>2021 року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9187"/>
            <a:ext cx="2808312" cy="209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Заголовок 2">
            <a:extLst>
              <a:ext uri="{FF2B5EF4-FFF2-40B4-BE49-F238E27FC236}">
                <a16:creationId xmlns="" xmlns:a16="http://schemas.microsoft.com/office/drawing/2014/main" id="{017BD19E-9BF7-4F2F-A474-D11E169C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09" y="188640"/>
            <a:ext cx="7740650" cy="720725"/>
          </a:xfrm>
        </p:spPr>
        <p:txBody>
          <a:bodyPr/>
          <a:lstStyle/>
          <a:p>
            <a:pPr>
              <a:defRPr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визначення результатів ЗНО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32B2996-7509-45D1-AD22-2F6DD236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208020" cy="3600400"/>
          </a:xfrm>
        </p:spPr>
        <p:txBody>
          <a:bodyPr>
            <a:noAutofit/>
          </a:bodyPr>
          <a:lstStyle/>
          <a:p>
            <a:pPr marL="363538" indent="-363538" algn="just">
              <a:spcBef>
                <a:spcPts val="300"/>
              </a:spcBef>
              <a:buClr>
                <a:srgbClr val="F24E5E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" panose="020B0604020202020204" pitchFamily="34" charset="0"/>
              </a:rPr>
              <a:t>З кожного предмета буде </a:t>
            </a:r>
            <a:r>
              <a:rPr lang="ru-RU" sz="2000" dirty="0" err="1">
                <a:latin typeface="Arial" panose="020B0604020202020204" pitchFamily="34" charset="0"/>
              </a:rPr>
              <a:t>встановлено</a:t>
            </a:r>
            <a:r>
              <a:rPr lang="ru-RU" sz="2000" dirty="0">
                <a:latin typeface="Arial" panose="020B0604020202020204" pitchFamily="34" charset="0"/>
              </a:rPr>
              <a:t> «</a:t>
            </a:r>
            <a:r>
              <a:rPr lang="ru-RU" sz="2000" dirty="0" err="1">
                <a:latin typeface="Arial" panose="020B0604020202020204" pitchFamily="34" charset="0"/>
              </a:rPr>
              <a:t>пороговий</a:t>
            </a:r>
            <a:r>
              <a:rPr lang="ru-RU" sz="2000" dirty="0">
                <a:latin typeface="Arial" panose="020B0604020202020204" pitchFamily="34" charset="0"/>
              </a:rPr>
              <a:t> бал», </a:t>
            </a:r>
            <a:r>
              <a:rPr lang="ru-RU" sz="2000" dirty="0" err="1">
                <a:latin typeface="Arial" panose="020B0604020202020204" pitchFamily="34" charset="0"/>
              </a:rPr>
              <a:t>тобто</a:t>
            </a:r>
            <a:r>
              <a:rPr lang="ru-RU" sz="2000" dirty="0">
                <a:latin typeface="Arial" panose="020B0604020202020204" pitchFamily="34" charset="0"/>
              </a:rPr>
              <a:t>             </a:t>
            </a:r>
            <a:r>
              <a:rPr lang="uk-UA" sz="2000" dirty="0">
                <a:latin typeface="Arial" panose="020B0604020202020204" pitchFamily="34" charset="0"/>
              </a:rPr>
              <a:t>мінімальна кількість (сума) тестових балів ЗНО з певного предмета,    отримання яких надає абітурієнту право участі у </a:t>
            </a:r>
            <a:r>
              <a:rPr lang="uk-UA" sz="2000" dirty="0" smtClean="0">
                <a:latin typeface="Arial" panose="020B0604020202020204" pitchFamily="34" charset="0"/>
              </a:rPr>
              <a:t>конкурсному випробуванні </a:t>
            </a:r>
            <a:r>
              <a:rPr lang="uk-UA" sz="2000" dirty="0">
                <a:latin typeface="Arial" panose="020B0604020202020204" pitchFamily="34" charset="0"/>
              </a:rPr>
              <a:t>при вступі на навчання до ВНЗ України</a:t>
            </a:r>
            <a:r>
              <a:rPr lang="uk-UA" sz="2000" dirty="0" smtClean="0">
                <a:latin typeface="Arial" panose="020B0604020202020204" pitchFamily="34" charset="0"/>
              </a:rPr>
              <a:t>;</a:t>
            </a:r>
          </a:p>
          <a:p>
            <a:pPr marL="363538" indent="-363538" algn="just">
              <a:spcBef>
                <a:spcPts val="300"/>
              </a:spcBef>
              <a:buClr>
                <a:srgbClr val="F24E5E"/>
              </a:buClr>
              <a:buFont typeface="Wingdings" panose="05000000000000000000" pitchFamily="2" charset="2"/>
              <a:buChar char="Ø"/>
              <a:defRPr/>
            </a:pPr>
            <a:endParaRPr lang="uk-UA" sz="2000" dirty="0">
              <a:latin typeface="Arial" panose="020B0604020202020204" pitchFamily="34" charset="0"/>
            </a:endParaRPr>
          </a:p>
          <a:p>
            <a:pPr marL="363538" indent="-363538" algn="just">
              <a:spcBef>
                <a:spcPts val="300"/>
              </a:spcBef>
              <a:buClr>
                <a:srgbClr val="F24E5E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" panose="020B0604020202020204" pitchFamily="34" charset="0"/>
              </a:rPr>
              <a:t>для сертифікаційних робіт з </a:t>
            </a:r>
            <a:r>
              <a:rPr lang="ru-RU" sz="2000" dirty="0" err="1">
                <a:latin typeface="Arial" panose="020B0604020202020204" pitchFamily="34" charset="0"/>
              </a:rPr>
              <a:t>різних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предметів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поріг</a:t>
            </a:r>
            <a:r>
              <a:rPr lang="ru-RU" sz="2000" dirty="0">
                <a:latin typeface="Arial" panose="020B0604020202020204" pitchFamily="34" charset="0"/>
              </a:rPr>
              <a:t> “</a:t>
            </a:r>
            <a:r>
              <a:rPr lang="ru-RU" sz="2000" dirty="0" err="1">
                <a:latin typeface="Arial" panose="020B0604020202020204" pitchFamily="34" charset="0"/>
              </a:rPr>
              <a:t>склав</a:t>
            </a:r>
            <a:r>
              <a:rPr lang="ru-RU" sz="2000" dirty="0">
                <a:latin typeface="Arial" panose="020B0604020202020204" pitchFamily="34" charset="0"/>
              </a:rPr>
              <a:t>/не </a:t>
            </a:r>
            <a:r>
              <a:rPr lang="ru-RU" sz="2000" dirty="0" err="1">
                <a:latin typeface="Arial" panose="020B0604020202020204" pitchFamily="34" charset="0"/>
              </a:rPr>
              <a:t>склав</a:t>
            </a:r>
            <a:r>
              <a:rPr lang="ru-RU" sz="2000" dirty="0">
                <a:latin typeface="Arial" panose="020B0604020202020204" pitchFamily="34" charset="0"/>
              </a:rPr>
              <a:t>”     буде </a:t>
            </a:r>
            <a:r>
              <a:rPr lang="ru-RU" sz="2000" dirty="0" err="1">
                <a:latin typeface="Arial" panose="020B0604020202020204" pitchFamily="34" charset="0"/>
              </a:rPr>
              <a:t>різний</a:t>
            </a:r>
            <a:r>
              <a:rPr lang="ru-RU" sz="2000" dirty="0" smtClean="0">
                <a:latin typeface="Arial" panose="020B0604020202020204" pitchFamily="34" charset="0"/>
              </a:rPr>
              <a:t>;</a:t>
            </a:r>
          </a:p>
          <a:p>
            <a:pPr marL="363538" indent="-363538" algn="just">
              <a:spcBef>
                <a:spcPts val="300"/>
              </a:spcBef>
              <a:buClr>
                <a:srgbClr val="F24E5E"/>
              </a:buClr>
              <a:buFont typeface="Wingdings" panose="05000000000000000000" pitchFamily="2" charset="2"/>
              <a:buChar char="Ø"/>
              <a:defRPr/>
            </a:pPr>
            <a:endParaRPr lang="uk-UA" sz="2000" dirty="0">
              <a:latin typeface="Arial" panose="020B0604020202020204" pitchFamily="34" charset="0"/>
            </a:endParaRPr>
          </a:p>
          <a:p>
            <a:pPr marL="363538" indent="-363538" algn="just">
              <a:spcBef>
                <a:spcPts val="300"/>
              </a:spcBef>
              <a:buClr>
                <a:srgbClr val="F24E5E"/>
              </a:buClr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latin typeface="Arial" panose="020B0604020202020204" pitchFamily="34" charset="0"/>
              </a:rPr>
              <a:t>учасники, які не набрали «порогового бала» (категорія «не склав</a:t>
            </a:r>
            <a:r>
              <a:rPr lang="uk-UA" sz="2000" dirty="0" smtClean="0">
                <a:latin typeface="Arial" panose="020B0604020202020204" pitchFamily="34" charset="0"/>
              </a:rPr>
              <a:t>»),не </a:t>
            </a:r>
            <a:r>
              <a:rPr lang="uk-UA" sz="2000" dirty="0">
                <a:latin typeface="Arial" panose="020B0604020202020204" pitchFamily="34" charset="0"/>
              </a:rPr>
              <a:t>мають права використати результат ЗНО з відповідного </a:t>
            </a:r>
            <a:r>
              <a:rPr lang="uk-UA" sz="2000" dirty="0" smtClean="0">
                <a:latin typeface="Arial" panose="020B0604020202020204" pitchFamily="34" charset="0"/>
              </a:rPr>
              <a:t>предмета для </a:t>
            </a:r>
            <a:r>
              <a:rPr lang="uk-UA" sz="2000" dirty="0">
                <a:latin typeface="Arial" panose="020B0604020202020204" pitchFamily="34" charset="0"/>
              </a:rPr>
              <a:t>участі у конкурсному вступі до ВНЗ</a:t>
            </a:r>
            <a:r>
              <a:rPr lang="uk-UA" sz="2000" dirty="0" smtClean="0">
                <a:latin typeface="Arial" panose="020B0604020202020204" pitchFamily="34" charset="0"/>
              </a:rPr>
              <a:t>;</a:t>
            </a:r>
          </a:p>
          <a:p>
            <a:pPr marL="363538" indent="-363538" algn="just">
              <a:spcBef>
                <a:spcPts val="300"/>
              </a:spcBef>
              <a:buClr>
                <a:srgbClr val="F24E5E"/>
              </a:buClr>
              <a:buFont typeface="Wingdings" panose="05000000000000000000" pitchFamily="2" charset="2"/>
              <a:buChar char="Ø"/>
              <a:defRPr/>
            </a:pPr>
            <a:endParaRPr lang="uk-UA" sz="2000" dirty="0">
              <a:latin typeface="Arial" panose="020B0604020202020204" pitchFamily="34" charset="0"/>
            </a:endParaRPr>
          </a:p>
          <a:p>
            <a:pPr marL="363538" indent="-363538" algn="just">
              <a:spcBef>
                <a:spcPts val="300"/>
              </a:spcBef>
              <a:buClr>
                <a:srgbClr val="F24E5E"/>
              </a:buClr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latin typeface="Arial" panose="020B0604020202020204" pitchFamily="34" charset="0"/>
              </a:rPr>
              <a:t>результати учасників, які отримали «пороговий бал» (категорія             «склав»), дають право брати участь у конкурсному вступі до ВНЗ і  </a:t>
            </a:r>
            <a:r>
              <a:rPr lang="uk-UA" sz="2000" dirty="0" err="1" smtClean="0">
                <a:latin typeface="Arial" panose="020B0604020202020204" pitchFamily="34" charset="0"/>
              </a:rPr>
              <a:t>шкалюються</a:t>
            </a:r>
            <a:r>
              <a:rPr lang="uk-UA" sz="2000" dirty="0" smtClean="0">
                <a:latin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</a:rPr>
              <a:t>від 100 до 200 балів.</a:t>
            </a:r>
          </a:p>
          <a:p>
            <a:pPr>
              <a:buFont typeface="Arial" charset="0"/>
              <a:buChar char="•"/>
              <a:defRPr/>
            </a:pPr>
            <a:endParaRPr lang="uk-UA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A87C1-D5A3-45F9-9C13-DBB40DE32E3F}"/>
              </a:ext>
            </a:extLst>
          </p:cNvPr>
          <p:cNvSpPr txBox="1">
            <a:spLocks/>
          </p:cNvSpPr>
          <p:nvPr/>
        </p:nvSpPr>
        <p:spPr>
          <a:xfrm>
            <a:off x="1116013" y="146050"/>
            <a:ext cx="7019925" cy="5762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r>
              <a:rPr lang="uk-UA" alt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ЗНО </a:t>
            </a:r>
            <a:r>
              <a:rPr lang="uk-UA" altLang="ru-RU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хімії</a:t>
            </a:r>
            <a:endParaRPr lang="uk-UA" altLang="ru-RU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Объект 2">
            <a:extLst>
              <a:ext uri="{FF2B5EF4-FFF2-40B4-BE49-F238E27FC236}">
                <a16:creationId xmlns="" xmlns:a16="http://schemas.microsoft.com/office/drawing/2014/main" id="{975703BA-0F23-4B00-B65A-D8275055C29E}"/>
              </a:ext>
            </a:extLst>
          </p:cNvPr>
          <p:cNvSpPr txBox="1">
            <a:spLocks/>
          </p:cNvSpPr>
          <p:nvPr/>
        </p:nvSpPr>
        <p:spPr bwMode="auto">
          <a:xfrm>
            <a:off x="-108520" y="1434832"/>
            <a:ext cx="8568952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buClr>
                <a:srgbClr val="9BBB59"/>
              </a:buClr>
              <a:buSzPct val="95000"/>
              <a:buFont typeface="Arial" panose="020B0604020202020204" pitchFamily="34" charset="0"/>
              <a:buNone/>
            </a:pPr>
            <a:r>
              <a:rPr lang="uk-UA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altLang="ru-RU" sz="3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році ЗНО з </a:t>
            </a:r>
            <a:r>
              <a:rPr lang="uk-UA" altLang="ru-RU" sz="36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хімії       </a:t>
            </a:r>
            <a:r>
              <a:rPr lang="uk-UA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проводитиметься </a:t>
            </a:r>
            <a:r>
              <a:rPr lang="en-US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програмою,    затвердженою наказом                    Міністерства освіти і науки України</a:t>
            </a:r>
            <a:r>
              <a:rPr lang="en-US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 </a:t>
            </a:r>
            <a:r>
              <a:rPr lang="uk-UA" altLang="ru-RU" sz="3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26.06.2018 № 696.</a:t>
            </a:r>
          </a:p>
          <a:p>
            <a:pPr algn="ctr">
              <a:buClr>
                <a:srgbClr val="9BBB59"/>
              </a:buClr>
              <a:buSzPct val="95000"/>
              <a:buFont typeface="Arial" panose="020B0604020202020204" pitchFamily="34" charset="0"/>
              <a:buNone/>
            </a:pPr>
            <a:endParaRPr lang="uk-UA" altLang="ru-RU" sz="36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BBB59"/>
              </a:buClr>
              <a:buSzPct val="95000"/>
              <a:buFont typeface="Arial" panose="020B0604020202020204" pitchFamily="34" charset="0"/>
              <a:buNone/>
            </a:pPr>
            <a:r>
              <a:rPr lang="ru-RU" altLang="ru-RU" sz="2800" dirty="0"/>
              <a:t>На </a:t>
            </a:r>
            <a:r>
              <a:rPr lang="ru-RU" altLang="ru-RU" sz="2800" dirty="0" err="1"/>
              <a:t>підставі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затвердженої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програми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укладаються</a:t>
            </a:r>
            <a:r>
              <a:rPr lang="ru-RU" altLang="ru-RU" sz="2800" dirty="0"/>
              <a:t> </a:t>
            </a:r>
            <a:r>
              <a:rPr lang="ru-RU" altLang="ru-RU" sz="2800" i="1" dirty="0" err="1">
                <a:solidFill>
                  <a:srgbClr val="0070C0"/>
                </a:solidFill>
              </a:rPr>
              <a:t>тестові</a:t>
            </a:r>
            <a:r>
              <a:rPr lang="ru-RU" altLang="ru-RU" sz="2800" i="1" dirty="0">
                <a:solidFill>
                  <a:srgbClr val="0070C0"/>
                </a:solidFill>
              </a:rPr>
              <a:t> </a:t>
            </a:r>
            <a:r>
              <a:rPr lang="ru-RU" altLang="ru-RU" sz="2800" i="1" dirty="0" err="1">
                <a:solidFill>
                  <a:srgbClr val="0070C0"/>
                </a:solidFill>
              </a:rPr>
              <a:t>завдання</a:t>
            </a:r>
            <a:r>
              <a:rPr lang="ru-RU" altLang="ru-RU" sz="2800" i="1" dirty="0">
                <a:solidFill>
                  <a:srgbClr val="0070C0"/>
                </a:solidFill>
              </a:rPr>
              <a:t> </a:t>
            </a:r>
            <a:r>
              <a:rPr lang="ru-RU" altLang="ru-RU" sz="2800" dirty="0"/>
              <a:t>для </a:t>
            </a:r>
            <a:r>
              <a:rPr lang="ru-RU" altLang="ru-RU" sz="2800" dirty="0" err="1"/>
              <a:t>проведення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зовнішнього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незалежного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оцінювання</a:t>
            </a:r>
            <a:r>
              <a:rPr lang="ru-RU" altLang="ru-RU" sz="2800" dirty="0"/>
              <a:t>.</a:t>
            </a:r>
            <a:endParaRPr lang="uk-UA" alt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09"/>
            <a:ext cx="2002753" cy="14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7056578B-16BA-4B53-B521-A86AB4E65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99174110"/>
              </p:ext>
            </p:extLst>
          </p:nvPr>
        </p:nvGraphicFramePr>
        <p:xfrm>
          <a:off x="299090" y="1619544"/>
          <a:ext cx="8424935" cy="468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99DBC94-EE14-4504-97BC-0FC130AC738A}"/>
              </a:ext>
            </a:extLst>
          </p:cNvPr>
          <p:cNvGrpSpPr/>
          <p:nvPr/>
        </p:nvGrpSpPr>
        <p:grpSpPr>
          <a:xfrm>
            <a:off x="3381004" y="3321897"/>
            <a:ext cx="5391958" cy="1152128"/>
            <a:chOff x="2880326" y="127210"/>
            <a:chExt cx="5391958" cy="1002486"/>
          </a:xfrm>
          <a:scene3d>
            <a:camera prst="orthographicFront"/>
            <a:lightRig rig="flat" dir="t"/>
          </a:scene3d>
        </p:grpSpPr>
        <p:sp>
          <p:nvSpPr>
            <p:cNvPr id="6" name="Прямоугольник с двумя скругленными соседними углами 5">
              <a:extLst>
                <a:ext uri="{FF2B5EF4-FFF2-40B4-BE49-F238E27FC236}">
                  <a16:creationId xmlns="" xmlns:a16="http://schemas.microsoft.com/office/drawing/2014/main" id="{56B3C7AE-14AF-4D87-A276-DA1F4E3A2F5C}"/>
                </a:ext>
              </a:extLst>
            </p:cNvPr>
            <p:cNvSpPr/>
            <p:nvPr/>
          </p:nvSpPr>
          <p:spPr>
            <a:xfrm rot="5400000">
              <a:off x="5075062" y="-2067526"/>
              <a:ext cx="1002486" cy="5391958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228257F-6F7B-48D8-9387-8270B64A42AB}"/>
                </a:ext>
              </a:extLst>
            </p:cNvPr>
            <p:cNvSpPr/>
            <p:nvPr/>
          </p:nvSpPr>
          <p:spPr>
            <a:xfrm>
              <a:off x="2880327" y="176146"/>
              <a:ext cx="5343021" cy="904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28575" rIns="57150" bIns="28575" spcCol="1270" anchor="ctr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1500" dirty="0"/>
            </a:p>
          </p:txBody>
        </p:sp>
      </p:grpSp>
      <p:sp>
        <p:nvSpPr>
          <p:cNvPr id="32773" name="TextBox 3">
            <a:extLst>
              <a:ext uri="{FF2B5EF4-FFF2-40B4-BE49-F238E27FC236}">
                <a16:creationId xmlns="" xmlns:a16="http://schemas.microsoft.com/office/drawing/2014/main" id="{5BAB421E-634C-448C-AAAD-C6E1151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4900613"/>
            <a:ext cx="2295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r>
              <a:rPr lang="uk-UA" alt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Наказ УЦОЯО </a:t>
            </a:r>
          </a:p>
          <a:p>
            <a:pPr algn="ctr" eaLnBrk="1" hangingPunct="1"/>
            <a:r>
              <a:rPr lang="uk-UA" alt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№ 171 від 16.10.2020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24F1EE2-AD1D-4291-8339-92F1466977E8}"/>
              </a:ext>
            </a:extLst>
          </p:cNvPr>
          <p:cNvSpPr/>
          <p:nvPr/>
        </p:nvSpPr>
        <p:spPr>
          <a:xfrm>
            <a:off x="3433763" y="3482975"/>
            <a:ext cx="52863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«Про затвердження Критеріїв оцінювання завдань відкритої форми сертифікаційних робіт зовнішнього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незалежного оцінювання 2021 року» </a:t>
            </a:r>
            <a:endParaRPr lang="uk-UA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32775" name="TextBox 8">
            <a:extLst>
              <a:ext uri="{FF2B5EF4-FFF2-40B4-BE49-F238E27FC236}">
                <a16:creationId xmlns="" xmlns:a16="http://schemas.microsoft.com/office/drawing/2014/main" id="{22E6CD9C-3935-4C71-B4F1-98DF66F5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5084763"/>
            <a:ext cx="4824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uk-UA" altLang="ru-RU" sz="160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«</a:t>
            </a:r>
            <a:r>
              <a:rPr lang="ru-RU" altLang="ru-RU" sz="160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Про затвердження Загальних характеристик сертифікаційних робіт зовнішнього незалежного</a:t>
            </a:r>
          </a:p>
          <a:p>
            <a:pPr eaLnBrk="1" hangingPunct="1"/>
            <a:r>
              <a:rPr lang="ru-RU" altLang="ru-RU" sz="160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оцінювання 2021 року</a:t>
            </a:r>
            <a:r>
              <a:rPr lang="uk-UA" altLang="ru-RU" sz="160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</a:t>
            </a:r>
            <a:endParaRPr lang="ru-RU" altLang="ru-RU" sz="160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2776" name="TextBox 9">
            <a:extLst>
              <a:ext uri="{FF2B5EF4-FFF2-40B4-BE49-F238E27FC236}">
                <a16:creationId xmlns="" xmlns:a16="http://schemas.microsoft.com/office/drawing/2014/main" id="{7E1C005A-BD98-4AA3-8D61-3D9FF35B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1916113"/>
            <a:ext cx="5199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uk-UA" altLang="ru-RU" sz="160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«</a:t>
            </a:r>
            <a:r>
              <a:rPr lang="ru-RU" altLang="ru-RU" sz="160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Про затвердження Схем нарахування балів за виконання завдань сертифікаційних робіт</a:t>
            </a:r>
          </a:p>
          <a:p>
            <a:pPr eaLnBrk="1" hangingPunct="1"/>
            <a:r>
              <a:rPr lang="ru-RU" altLang="ru-RU" sz="160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зовнішнього незалежного оцінювання 2021 року</a:t>
            </a:r>
            <a:r>
              <a:rPr lang="uk-UA" altLang="ru-RU" sz="160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</a:t>
            </a:r>
            <a:endParaRPr lang="ru-RU" altLang="ru-RU" sz="160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476A852-EA71-4673-8BDA-D2A08DCCDB2F}"/>
              </a:ext>
            </a:extLst>
          </p:cNvPr>
          <p:cNvSpPr txBox="1">
            <a:spLocks/>
          </p:cNvSpPr>
          <p:nvPr/>
        </p:nvSpPr>
        <p:spPr>
          <a:xfrm>
            <a:off x="560759" y="366468"/>
            <a:ext cx="7562850" cy="5762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r>
              <a:rPr lang="uk-UA" alt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Нормативні документи ЗНО з </a:t>
            </a:r>
            <a:r>
              <a:rPr lang="uk-UA" altLang="ru-RU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хімії</a:t>
            </a:r>
            <a:endParaRPr lang="uk-UA" altLang="ru-RU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93E6EB5-14B1-4F1E-B1DE-4311393238F5}"/>
              </a:ext>
            </a:extLst>
          </p:cNvPr>
          <p:cNvSpPr txBox="1">
            <a:spLocks/>
          </p:cNvSpPr>
          <p:nvPr/>
        </p:nvSpPr>
        <p:spPr bwMode="auto">
          <a:xfrm>
            <a:off x="251520" y="38594"/>
            <a:ext cx="8229600" cy="100965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Особливості підготовки учнів до ЗНО </a:t>
            </a:r>
            <a:br>
              <a:rPr lang="uk-UA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з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хімії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у 2021 році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="" xmlns:a16="http://schemas.microsoft.com/office/drawing/2014/main" id="{B90AB454-CE8C-4173-8D28-9FE4CFDA7A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20775"/>
            <a:ext cx="3924300" cy="5876925"/>
          </a:xfrm>
          <a:noFill/>
        </p:spPr>
        <p:txBody>
          <a:bodyPr lIns="0" tIns="0" rIns="0" bIns="0">
            <a:normAutofit lnSpcReduction="10000"/>
          </a:bodyPr>
          <a:lstStyle/>
          <a:p>
            <a:pPr algn="ctr">
              <a:spcBef>
                <a:spcPts val="0"/>
              </a:spcBef>
              <a:buFont typeface="Arial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  </a:t>
            </a: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Ознайомити із 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Програмою ЗНО </a:t>
            </a:r>
            <a:r>
              <a:rPr lang="uk-UA" altLang="uk-UA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 хімії, </a:t>
            </a: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характеристикою та критеріями оцінювання сертифікаційної роботи.</a:t>
            </a:r>
          </a:p>
          <a:p>
            <a:pPr algn="ctr">
              <a:spcBef>
                <a:spcPts val="0"/>
              </a:spcBef>
              <a:buFont typeface="Arial" charset="0"/>
              <a:buChar char="•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Ознайомити з 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відеоматеріалами УЦОЯО.</a:t>
            </a:r>
          </a:p>
          <a:p>
            <a:pPr algn="ctr">
              <a:spcBef>
                <a:spcPts val="0"/>
              </a:spcBef>
              <a:buFont typeface="Arial" charset="0"/>
              <a:buChar char="•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Навчити користуватися 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</a:t>
            </a:r>
            <a:r>
              <a:rPr lang="uk-UA" altLang="uk-UA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овідковими </a:t>
            </a: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матеріалами. </a:t>
            </a:r>
          </a:p>
          <a:p>
            <a:pPr algn="ctr">
              <a:spcBef>
                <a:spcPts val="0"/>
              </a:spcBef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Опрацювати тести минулих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років.</a:t>
            </a:r>
          </a:p>
          <a:p>
            <a:pPr algn="ctr">
              <a:spcBef>
                <a:spcPts val="0"/>
              </a:spcBef>
              <a:buFont typeface="Arial" charset="0"/>
              <a:buChar char="•"/>
              <a:defRPr/>
            </a:pPr>
            <a:r>
              <a:rPr lang="uk-UA" altLang="ru-RU" sz="2000" b="1" dirty="0">
                <a:solidFill>
                  <a:prstClr val="black"/>
                </a:solidFill>
                <a:latin typeface="+mj-lt"/>
              </a:rPr>
              <a:t>Цікавитися матеріалами 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2000" b="1" dirty="0">
                <a:solidFill>
                  <a:prstClr val="black"/>
                </a:solidFill>
                <a:latin typeface="+mj-lt"/>
              </a:rPr>
              <a:t>щодо ЗНО, які розміщуються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2000" b="1" dirty="0">
                <a:solidFill>
                  <a:prstClr val="black"/>
                </a:solidFill>
                <a:latin typeface="+mj-lt"/>
              </a:rPr>
              <a:t> на сайтах УЦОЯО 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2000" b="1" dirty="0">
                <a:latin typeface="+mj-lt"/>
              </a:rPr>
              <a:t>та </a:t>
            </a:r>
            <a:r>
              <a:rPr lang="uk-UA" altLang="ru-RU" sz="2000" b="1" dirty="0">
                <a:solidFill>
                  <a:prstClr val="black"/>
                </a:solidFill>
                <a:latin typeface="+mj-lt"/>
              </a:rPr>
              <a:t>Львівського РЦОЯО.</a:t>
            </a:r>
            <a:endParaRPr lang="uk-UA" altLang="uk-UA" sz="2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 typeface="Arial" charset="0"/>
              <a:buChar char="•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Ознайомити з умовами 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вступу до закладів вищої освіти.</a:t>
            </a:r>
          </a:p>
          <a:p>
            <a:pPr algn="ctr">
              <a:spcBef>
                <a:spcPts val="0"/>
              </a:spcBef>
              <a:buFont typeface="Arial" charset="0"/>
              <a:buChar char="•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Забезпечити участь у пробному</a:t>
            </a:r>
          </a:p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ЗНО-2021.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5E32D313-102C-4F82-868B-9016662A2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27990727"/>
              </p:ext>
            </p:extLst>
          </p:nvPr>
        </p:nvGraphicFramePr>
        <p:xfrm>
          <a:off x="3959424" y="764704"/>
          <a:ext cx="5077072" cy="306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C61663F1-9C69-4CA3-947D-0C0A9E99ED2C}"/>
              </a:ext>
            </a:extLst>
          </p:cNvPr>
          <p:cNvGraphicFramePr/>
          <p:nvPr/>
        </p:nvGraphicFramePr>
        <p:xfrm>
          <a:off x="3995936" y="2492896"/>
          <a:ext cx="5040560" cy="258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08F1A7B8-BAB4-429A-9546-B507C2571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71033454"/>
              </p:ext>
            </p:extLst>
          </p:nvPr>
        </p:nvGraphicFramePr>
        <p:xfrm>
          <a:off x="3707904" y="4005064"/>
          <a:ext cx="5077072" cy="259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="" xmlns:a16="http://schemas.microsoft.com/office/drawing/2014/main" id="{B16864D3-56BF-4467-AE14-0FE33240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dirty="0" err="1"/>
              <a:t>Проведення</a:t>
            </a:r>
            <a:r>
              <a:rPr lang="ru-RU" altLang="ru-RU" sz="3200" b="1" i="1" dirty="0"/>
              <a:t> пробного </a:t>
            </a:r>
            <a:r>
              <a:rPr lang="ru-RU" altLang="ru-RU" sz="3200" b="1" i="1" dirty="0" err="1"/>
              <a:t>зовнішнього</a:t>
            </a:r>
            <a:r>
              <a:rPr lang="ru-RU" altLang="ru-RU" sz="3200" b="1" i="1" dirty="0"/>
              <a:t> </a:t>
            </a:r>
            <a:r>
              <a:rPr lang="ru-RU" altLang="ru-RU" sz="3200" b="1" i="1" dirty="0" err="1"/>
              <a:t>незалежного</a:t>
            </a:r>
            <a:r>
              <a:rPr lang="ru-RU" altLang="ru-RU" sz="3200" b="1" i="1" dirty="0"/>
              <a:t> </a:t>
            </a:r>
            <a:r>
              <a:rPr lang="ru-RU" altLang="ru-RU" sz="3200" b="1" i="1" dirty="0" err="1"/>
              <a:t>оцінювання</a:t>
            </a:r>
            <a:r>
              <a:rPr lang="ru-RU" altLang="ru-RU" sz="3200" b="1" i="1" dirty="0"/>
              <a:t> в 2021 </a:t>
            </a:r>
            <a:r>
              <a:rPr lang="ru-RU" altLang="ru-RU" sz="3200" b="1" i="1" dirty="0" err="1"/>
              <a:t>році</a:t>
            </a:r>
            <a:endParaRPr lang="ru-RU" altLang="ru-RU" sz="32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88A5CF-16B0-4177-8EC8-38C14D2DE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56" y="5949280"/>
            <a:ext cx="8333387" cy="64807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Учасник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зможе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+mj-lt"/>
              </a:rPr>
              <a:t>вибрати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+mj-lt"/>
              </a:rPr>
              <a:t>лише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один предмет для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проходження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пробного ЗНО з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переліку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всіх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навчальних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предметів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965" name="Прямоугольник 3">
            <a:extLst>
              <a:ext uri="{FF2B5EF4-FFF2-40B4-BE49-F238E27FC236}">
                <a16:creationId xmlns="" xmlns:a16="http://schemas.microsoft.com/office/drawing/2014/main" id="{B49F531E-A8E3-4006-8FC8-A9ECB56F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707" y="2963853"/>
            <a:ext cx="4062710" cy="2862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українська</a:t>
            </a:r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мова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українська</a:t>
            </a:r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мова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0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література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історія</a:t>
            </a:r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-математика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біологія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географія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фізика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хімія</a:t>
            </a:r>
            <a:r>
              <a:rPr lang="ru-RU" alt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англійська</a:t>
            </a:r>
            <a:r>
              <a:rPr lang="ru-RU" alt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мова</a:t>
            </a:r>
            <a:endParaRPr lang="ru-RU" altLang="ru-RU" sz="20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15052F9-D2F2-4AD3-80AF-8349E28EE3CC}"/>
              </a:ext>
            </a:extLst>
          </p:cNvPr>
          <p:cNvSpPr txBox="1">
            <a:spLocks/>
          </p:cNvSpPr>
          <p:nvPr/>
        </p:nvSpPr>
        <p:spPr bwMode="auto">
          <a:xfrm>
            <a:off x="-324544" y="2063753"/>
            <a:ext cx="4859392" cy="1800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uk-UA" sz="2400" dirty="0">
                <a:latin typeface="+mj-lt"/>
              </a:rPr>
              <a:t>Наказ УЦОЯО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2400" dirty="0">
                <a:latin typeface="+mj-lt"/>
              </a:rPr>
              <a:t> від 08</a:t>
            </a:r>
            <a:r>
              <a:rPr lang="pt-BR" sz="2400" dirty="0">
                <a:latin typeface="+mj-lt"/>
              </a:rPr>
              <a:t>.</a:t>
            </a:r>
            <a:r>
              <a:rPr lang="uk-UA" sz="2400" dirty="0">
                <a:latin typeface="+mj-lt"/>
              </a:rPr>
              <a:t>10</a:t>
            </a:r>
            <a:r>
              <a:rPr lang="pt-BR" sz="2400" dirty="0">
                <a:latin typeface="+mj-lt"/>
              </a:rPr>
              <a:t>.20</a:t>
            </a:r>
            <a:r>
              <a:rPr lang="uk-UA" sz="2400" dirty="0">
                <a:latin typeface="+mj-lt"/>
              </a:rPr>
              <a:t>20 №163</a:t>
            </a:r>
            <a:endParaRPr lang="pt-BR" sz="2400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2400" i="1" dirty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Про </a:t>
            </a:r>
            <a:r>
              <a:rPr lang="ru-RU" sz="2400" i="1" dirty="0" err="1">
                <a:solidFill>
                  <a:srgbClr val="002060"/>
                </a:solidFill>
                <a:latin typeface="+mj-lt"/>
              </a:rPr>
              <a:t>проведення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 пробного зовнішнього незалежного оцінювання в 2021 </a:t>
            </a:r>
            <a:r>
              <a:rPr lang="ru-RU" sz="2400" i="1" dirty="0" err="1">
                <a:solidFill>
                  <a:srgbClr val="002060"/>
                </a:solidFill>
                <a:latin typeface="+mj-lt"/>
              </a:rPr>
              <a:t>році</a:t>
            </a:r>
            <a:r>
              <a:rPr lang="uk-UA" sz="2400" i="1" dirty="0">
                <a:solidFill>
                  <a:srgbClr val="002060"/>
                </a:solidFill>
                <a:latin typeface="+mj-lt"/>
              </a:rPr>
              <a:t>»</a:t>
            </a:r>
            <a:r>
              <a:rPr lang="uk-UA" sz="2400" dirty="0"/>
              <a:t> 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uk-UA" sz="2400" dirty="0"/>
          </a:p>
        </p:txBody>
      </p:sp>
      <p:sp>
        <p:nvSpPr>
          <p:cNvPr id="40967" name="Прямоугольник 1">
            <a:extLst>
              <a:ext uri="{FF2B5EF4-FFF2-40B4-BE49-F238E27FC236}">
                <a16:creationId xmlns="" xmlns:a16="http://schemas.microsoft.com/office/drawing/2014/main" id="{F5A0AF7C-5D9D-452E-8488-75864C507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213285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uk-UA" altLang="ru-RU" sz="2400" i="1" u="sng" dirty="0">
                <a:solidFill>
                  <a:schemeClr val="bg2">
                    <a:lumMod val="50000"/>
                  </a:schemeClr>
                </a:solidFill>
              </a:rPr>
              <a:t>10 квітня 2021 року – дата пробного ЗНО з предметів:</a:t>
            </a:r>
            <a:endParaRPr lang="ru-RU" altLang="ru-RU" sz="24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2111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1B1E7901-7040-40E8-B5CA-3C131F74AF37}"/>
              </a:ext>
            </a:extLst>
          </p:cNvPr>
          <p:cNvSpPr/>
          <p:nvPr/>
        </p:nvSpPr>
        <p:spPr>
          <a:xfrm>
            <a:off x="467544" y="765175"/>
            <a:ext cx="7416824" cy="863625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пробного ЗНО з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ХІМІЇ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зможуть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A79C7005-C4CE-4EBC-BB9E-053F786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837"/>
            <a:ext cx="8229600" cy="692150"/>
          </a:xfrm>
        </p:spPr>
        <p:txBody>
          <a:bodyPr/>
          <a:lstStyle/>
          <a:p>
            <a:pPr algn="ctr">
              <a:defRPr/>
            </a:pPr>
            <a:r>
              <a:rPr lang="uk-UA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Пробне ЗНО – 2021 з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ХІМІЇ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32EE7D7A-6617-4F52-817A-DB839F4AB51F}"/>
              </a:ext>
            </a:extLst>
          </p:cNvPr>
          <p:cNvSpPr/>
          <p:nvPr/>
        </p:nvSpPr>
        <p:spPr>
          <a:xfrm>
            <a:off x="251520" y="1696286"/>
            <a:ext cx="8000629" cy="18703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rgbClr val="9BBB59"/>
              </a:buClr>
              <a:buSzPct val="95000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dirty="0" err="1">
                <a:solidFill>
                  <a:srgbClr val="FF0000"/>
                </a:solidFill>
                <a:latin typeface="Calibri"/>
              </a:rPr>
              <a:t>Ознайомитися</a:t>
            </a:r>
            <a:r>
              <a:rPr lang="ru-RU" sz="2000" dirty="0">
                <a:solidFill>
                  <a:srgbClr val="FF0000"/>
                </a:solidFill>
                <a:latin typeface="Calibri"/>
              </a:rPr>
              <a:t>:</a:t>
            </a:r>
          </a:p>
          <a:p>
            <a:pPr>
              <a:spcBef>
                <a:spcPts val="0"/>
              </a:spcBef>
              <a:buClr>
                <a:srgbClr val="9BBB59"/>
              </a:buClr>
              <a:buSzPct val="95000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-з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порядком доступу до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свого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робочого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місця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>
              <a:spcBef>
                <a:spcPts val="0"/>
              </a:spcBef>
              <a:buClr>
                <a:srgbClr val="9BBB59"/>
              </a:buClr>
              <a:buSzPct val="95000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-з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процедурою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проходження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ЗНО;</a:t>
            </a:r>
          </a:p>
          <a:p>
            <a:pPr>
              <a:spcBef>
                <a:spcPts val="0"/>
              </a:spcBef>
              <a:buClr>
                <a:srgbClr val="9BBB59"/>
              </a:buClr>
              <a:buSzPct val="95000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зі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структурою тестового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зошита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з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ХІМІЇ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та формою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тестових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завдань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>
              <a:spcBef>
                <a:spcPts val="0"/>
              </a:spcBef>
              <a:buClr>
                <a:srgbClr val="9BBB59"/>
              </a:buClr>
              <a:buSzPct val="95000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-з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наближеним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розподілом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завдань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за темами та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оцінити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складність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завдань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4377A1E7-762E-4996-B96B-51A63DEA39BF}"/>
              </a:ext>
            </a:extLst>
          </p:cNvPr>
          <p:cNvSpPr/>
          <p:nvPr/>
        </p:nvSpPr>
        <p:spPr>
          <a:xfrm>
            <a:off x="251519" y="3755403"/>
            <a:ext cx="8000629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rgbClr val="9BBB59"/>
              </a:buClr>
              <a:buSzPct val="95000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Спробувати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правильно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розподілити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свій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час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F21B325E-383F-48EF-9833-4B8F35E4D46E}"/>
              </a:ext>
            </a:extLst>
          </p:cNvPr>
          <p:cNvSpPr/>
          <p:nvPr/>
        </p:nvSpPr>
        <p:spPr>
          <a:xfrm>
            <a:off x="251520" y="4581128"/>
            <a:ext cx="8000629" cy="9249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rgbClr val="9BBB59"/>
              </a:buClr>
              <a:buSzPct val="95000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Навчитись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правильно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заповнювати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бланк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відповідей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записувати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правильно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числовий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результат, за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необхідності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вміти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виправити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відповідь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93DE955-A8B4-4650-879A-7094F3D4934D}"/>
              </a:ext>
            </a:extLst>
          </p:cNvPr>
          <p:cNvSpPr/>
          <p:nvPr/>
        </p:nvSpPr>
        <p:spPr>
          <a:xfrm>
            <a:off x="251519" y="5805264"/>
            <a:ext cx="800063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rgbClr val="9BBB59"/>
              </a:buClr>
              <a:buSzPct val="95000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Психологічно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налаштуватись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на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проходження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ЗНО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098" y="108905"/>
            <a:ext cx="1160326" cy="13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3">
            <a:extLst>
              <a:ext uri="{FF2B5EF4-FFF2-40B4-BE49-F238E27FC236}">
                <a16:creationId xmlns="" xmlns:a16="http://schemas.microsoft.com/office/drawing/2014/main" id="{BD0E2A06-4F42-4533-8E57-9C01C0E482BD}"/>
              </a:ext>
            </a:extLst>
          </p:cNvPr>
          <p:cNvSpPr txBox="1">
            <a:spLocks/>
          </p:cNvSpPr>
          <p:nvPr/>
        </p:nvSpPr>
        <p:spPr bwMode="auto">
          <a:xfrm>
            <a:off x="347663" y="1284288"/>
            <a:ext cx="8143875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Чітко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знати 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і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реалізувати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у  </a:t>
            </a:r>
            <a:r>
              <a:rPr lang="ru-RU" altLang="ru-RU" sz="2800" b="0" spc="-150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процесі</a:t>
            </a:r>
            <a:r>
              <a:rPr lang="ru-RU" altLang="ru-RU" sz="2800" b="0" spc="-150" dirty="0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підготовки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програмний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матеріал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з </a:t>
            </a:r>
            <a:r>
              <a:rPr lang="ru-RU" altLang="ru-RU" sz="2800" b="0" spc="-150" dirty="0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ХІМІЇ,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який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виноситься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на ЗНО.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Вміти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правильно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оцінювати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кожне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тестове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завдання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відповідно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до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об’єму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його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виконання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Зосереджувати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увагу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учнів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на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виконанні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тестових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завдань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різних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типів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Проведення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по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можливості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домашніх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самостійних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контрольних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робіт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із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використанням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ru-RU" altLang="ru-RU" sz="2800" b="0" spc="-15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тестів</a:t>
            </a:r>
            <a:r>
              <a:rPr lang="ru-RU" altLang="ru-RU" sz="2800" b="0" spc="-15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743BE824-B046-4890-8C99-4B809A814139}"/>
              </a:ext>
            </a:extLst>
          </p:cNvPr>
          <p:cNvSpPr txBox="1">
            <a:spLocks/>
          </p:cNvSpPr>
          <p:nvPr/>
        </p:nvSpPr>
        <p:spPr bwMode="auto">
          <a:xfrm>
            <a:off x="191329" y="116632"/>
            <a:ext cx="8229600" cy="100965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sz="3600" dirty="0">
                <a:solidFill>
                  <a:schemeClr val="bg2">
                    <a:lumMod val="25000"/>
                  </a:schemeClr>
                </a:solidFill>
              </a:rPr>
              <a:t>Особливості підготовки учнів до ЗНО </a:t>
            </a:r>
            <a:br>
              <a:rPr lang="uk-UA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600" dirty="0">
                <a:solidFill>
                  <a:schemeClr val="bg2">
                    <a:lumMod val="25000"/>
                  </a:schemeClr>
                </a:solidFill>
              </a:rPr>
              <a:t>з </a:t>
            </a: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</a:rPr>
              <a:t>хімії </a:t>
            </a:r>
            <a:r>
              <a:rPr lang="uk-UA" sz="3600" dirty="0">
                <a:solidFill>
                  <a:schemeClr val="bg2">
                    <a:lumMod val="25000"/>
                  </a:schemeClr>
                </a:solidFill>
              </a:rPr>
              <a:t>у 2021 році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1656184" cy="168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40507"/>
            <a:ext cx="952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="" xmlns:a16="http://schemas.microsoft.com/office/drawing/2014/main" id="{D83FA99C-6EA3-4629-A60B-B2920029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5063"/>
            <a:ext cx="8351838" cy="431800"/>
          </a:xfrm>
        </p:spPr>
        <p:txBody>
          <a:bodyPr/>
          <a:lstStyle/>
          <a:p>
            <a:pPr algn="ctr">
              <a:defRPr/>
            </a:pPr>
            <a:r>
              <a:rPr lang="uk-UA" sz="2800" dirty="0">
                <a:solidFill>
                  <a:srgbClr val="002060"/>
                </a:solidFill>
              </a:rPr>
              <a:t>Самостійна підготовка учнів до ЗНО з </a:t>
            </a:r>
            <a:r>
              <a:rPr lang="uk-UA" sz="2800" dirty="0" smtClean="0">
                <a:solidFill>
                  <a:srgbClr val="002060"/>
                </a:solidFill>
              </a:rPr>
              <a:t>хімії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7107" name="Объект 2">
            <a:extLst>
              <a:ext uri="{FF2B5EF4-FFF2-40B4-BE49-F238E27FC236}">
                <a16:creationId xmlns="" xmlns:a16="http://schemas.microsoft.com/office/drawing/2014/main" id="{120E0B95-7BE4-4385-B82C-9D889013E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248150" cy="2701925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uk-UA" sz="2400" b="1" dirty="0">
                <a:latin typeface="+mj-lt"/>
              </a:rPr>
              <a:t>Переваги </a:t>
            </a:r>
          </a:p>
          <a:p>
            <a:pPr marL="0" indent="0">
              <a:spcBef>
                <a:spcPts val="0"/>
              </a:spcBef>
              <a:defRPr/>
            </a:pPr>
            <a:r>
              <a:rPr lang="uk-UA" sz="2400" dirty="0">
                <a:latin typeface="+mj-lt"/>
              </a:rPr>
              <a:t>За умови належної мотивації учня може бути ефективною.</a:t>
            </a:r>
          </a:p>
          <a:p>
            <a:pPr marL="0" indent="0">
              <a:spcBef>
                <a:spcPts val="0"/>
              </a:spcBef>
              <a:defRPr/>
            </a:pPr>
            <a:r>
              <a:rPr lang="uk-UA" sz="2400" dirty="0">
                <a:latin typeface="+mj-lt"/>
              </a:rPr>
              <a:t>У ролі консультанта виступає вчитель, який добре знає можливості конкретного учня.</a:t>
            </a:r>
            <a:endParaRPr lang="en-US" sz="2400" dirty="0">
              <a:latin typeface="+mj-lt"/>
            </a:endParaRPr>
          </a:p>
        </p:txBody>
      </p:sp>
      <p:sp>
        <p:nvSpPr>
          <p:cNvPr id="47108" name="Объект 3">
            <a:extLst>
              <a:ext uri="{FF2B5EF4-FFF2-40B4-BE49-F238E27FC236}">
                <a16:creationId xmlns="" xmlns:a16="http://schemas.microsoft.com/office/drawing/2014/main" id="{773BC51D-ECC4-4CE1-8A1B-A6F28EA99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0214" y="1556792"/>
            <a:ext cx="4220217" cy="2519362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uk-UA" sz="2400" b="1" dirty="0">
                <a:latin typeface="+mj-lt"/>
              </a:rPr>
              <a:t>Недоліки</a:t>
            </a:r>
          </a:p>
          <a:p>
            <a:pPr marL="0" indent="0">
              <a:spcBef>
                <a:spcPts val="0"/>
              </a:spcBef>
              <a:defRPr/>
            </a:pPr>
            <a:r>
              <a:rPr lang="uk-UA" sz="2400" dirty="0">
                <a:latin typeface="+mj-lt"/>
              </a:rPr>
              <a:t>Неможливість чіткого розподілу навчальних зусиль відповідно до специфіки окремих розділів програми.</a:t>
            </a:r>
          </a:p>
          <a:p>
            <a:pPr marL="0" indent="0">
              <a:spcBef>
                <a:spcPts val="0"/>
              </a:spcBef>
              <a:defRPr/>
            </a:pPr>
            <a:r>
              <a:rPr lang="uk-UA" sz="2400" dirty="0">
                <a:latin typeface="+mj-lt"/>
              </a:rPr>
              <a:t>Відсутність постійного поточного фахового контролю.</a:t>
            </a:r>
            <a:endParaRPr lang="en-US" sz="2400" dirty="0">
              <a:latin typeface="+mj-lt"/>
            </a:endParaRPr>
          </a:p>
        </p:txBody>
      </p:sp>
      <p:sp useBgFill="1"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B958975-50E2-4E68-827A-089FA2ADF20C}"/>
              </a:ext>
            </a:extLst>
          </p:cNvPr>
          <p:cNvSpPr/>
          <p:nvPr/>
        </p:nvSpPr>
        <p:spPr>
          <a:xfrm>
            <a:off x="5364163" y="6381750"/>
            <a:ext cx="3779837" cy="476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501EC59-E16D-4665-A1BB-644959B4DE6A}"/>
              </a:ext>
            </a:extLst>
          </p:cNvPr>
          <p:cNvSpPr txBox="1">
            <a:spLocks/>
          </p:cNvSpPr>
          <p:nvPr/>
        </p:nvSpPr>
        <p:spPr bwMode="auto">
          <a:xfrm>
            <a:off x="19998" y="184097"/>
            <a:ext cx="8440433" cy="100965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підготовки учнів до ЗНО </a:t>
            </a:r>
            <a:br>
              <a:rPr lang="uk-UA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хімії </a:t>
            </a:r>
            <a:r>
              <a:rPr lang="uk-UA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2021 році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C1DCA9B7-EB83-43BA-AB81-718614372780}"/>
              </a:ext>
            </a:extLst>
          </p:cNvPr>
          <p:cNvSpPr txBox="1">
            <a:spLocks/>
          </p:cNvSpPr>
          <p:nvPr/>
        </p:nvSpPr>
        <p:spPr bwMode="auto">
          <a:xfrm>
            <a:off x="638175" y="4259263"/>
            <a:ext cx="8027988" cy="358775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uk-UA" sz="2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Індивідуальний план підготовки учня до ЗНО</a:t>
            </a:r>
            <a:endParaRPr lang="ru-RU" sz="24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="" xmlns:a16="http://schemas.microsoft.com/office/drawing/2014/main" id="{A842F9F9-1174-486F-9353-A09AA4E80E78}"/>
              </a:ext>
            </a:extLst>
          </p:cNvPr>
          <p:cNvSpPr txBox="1">
            <a:spLocks/>
          </p:cNvSpPr>
          <p:nvPr/>
        </p:nvSpPr>
        <p:spPr bwMode="auto">
          <a:xfrm>
            <a:off x="436563" y="4618038"/>
            <a:ext cx="8229600" cy="2124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6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uk-UA" sz="2000" dirty="0">
                <a:latin typeface="+mj-lt"/>
              </a:rPr>
              <a:t>Пройти тестування.</a:t>
            </a:r>
          </a:p>
          <a:p>
            <a:pPr>
              <a:spcBef>
                <a:spcPts val="0"/>
              </a:spcBef>
              <a:defRPr/>
            </a:pPr>
            <a:r>
              <a:rPr lang="uk-UA" sz="2000" dirty="0">
                <a:latin typeface="+mj-lt"/>
              </a:rPr>
              <a:t>Виявити прогалини та проблеми, над якими слід попрацювати додатково.</a:t>
            </a:r>
            <a:endParaRPr lang="ru-RU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uk-UA" sz="2000" dirty="0">
                <a:latin typeface="+mj-lt"/>
              </a:rPr>
              <a:t>Опрацювати матеріал </a:t>
            </a:r>
            <a:r>
              <a:rPr lang="uk-UA" sz="2000" dirty="0" err="1">
                <a:latin typeface="+mj-lt"/>
              </a:rPr>
              <a:t>відеоуроків</a:t>
            </a:r>
            <a:r>
              <a:rPr lang="uk-UA" sz="2000" dirty="0">
                <a:latin typeface="+mj-lt"/>
              </a:rPr>
              <a:t>, підручників, посібників тощо з відповідних тем.</a:t>
            </a:r>
          </a:p>
          <a:p>
            <a:pPr>
              <a:spcBef>
                <a:spcPts val="0"/>
              </a:spcBef>
              <a:defRPr/>
            </a:pPr>
            <a:r>
              <a:rPr lang="uk-UA" sz="2000" dirty="0">
                <a:latin typeface="+mj-lt"/>
              </a:rPr>
              <a:t>Пройти тестування повторно.</a:t>
            </a:r>
            <a:endParaRPr lang="ru-RU" sz="2000" dirty="0">
              <a:latin typeface="+mj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9869" y="5890072"/>
            <a:ext cx="1347064" cy="85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640"/>
            <a:ext cx="8244408" cy="6669360"/>
          </a:xfrm>
        </p:spPr>
        <p:txBody>
          <a:bodyPr/>
          <a:lstStyle/>
          <a:p>
            <a:pPr eaLnBrk="1" hangingPunct="1"/>
            <a:r>
              <a:rPr lang="ru-RU" altLang="uk-UA" sz="2400" b="1" dirty="0" err="1" smtClean="0">
                <a:latin typeface="Times New Roman" pitchFamily="18" charset="0"/>
                <a:cs typeface="Times New Roman" pitchFamily="18" charset="0"/>
              </a:rPr>
              <a:t>Зовнішнє</a:t>
            </a:r>
            <a:r>
              <a:rPr lang="ru-RU" alt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latin typeface="Times New Roman" pitchFamily="18" charset="0"/>
                <a:cs typeface="Times New Roman" pitchFamily="18" charset="0"/>
              </a:rPr>
              <a:t>незалежне</a:t>
            </a:r>
            <a:r>
              <a:rPr lang="ru-RU" alt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altLang="uk-UA" sz="24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uk-UA" sz="2400" b="1" dirty="0" err="1" smtClean="0">
                <a:latin typeface="Times New Roman" pitchFamily="18" charset="0"/>
                <a:cs typeface="Times New Roman" pitchFamily="18" charset="0"/>
              </a:rPr>
              <a:t>хімії</a:t>
            </a:r>
            <a:r>
              <a:rPr lang="ru-RU" altLang="uk-UA" sz="2400" b="1" dirty="0" smtClean="0"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alt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alt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alt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 року</a:t>
            </a:r>
            <a:r>
              <a:rPr lang="ru-RU" alt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uk-UA" sz="20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 взяли участь </a:t>
            </a:r>
            <a:r>
              <a:rPr lang="ru-RU" alt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11 101 (</a:t>
            </a:r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79% </a:t>
            </a:r>
            <a:r>
              <a:rPr lang="ru-RU" altLang="uk-UA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  <a:cs typeface="Times New Roman" pitchFamily="18" charset="0"/>
              </a:rPr>
              <a:t>зареєстрованих</a:t>
            </a:r>
            <a:r>
              <a:rPr lang="ru-RU" alt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У 2019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13700 </a:t>
            </a:r>
            <a:r>
              <a:rPr lang="ru-RU" altLang="uk-UA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alt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(89%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зареєстрованих</a:t>
            </a:r>
            <a:r>
              <a:rPr lang="en-US" altLang="uk-UA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У 2018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19 671 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особа (89,5 %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alt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err="1" smtClean="0">
                <a:latin typeface="Times New Roman" pitchFamily="18" charset="0"/>
                <a:cs typeface="Times New Roman" pitchFamily="18" charset="0"/>
              </a:rPr>
              <a:t>зареєстрованих</a:t>
            </a:r>
            <a:r>
              <a:rPr lang="en-US" altLang="uk-UA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uk-UA" sz="1800" dirty="0" smtClean="0"/>
              <a:t>.</a:t>
            </a:r>
          </a:p>
          <a:p>
            <a:pPr eaLnBrk="1" hangingPunct="1"/>
            <a:r>
              <a:rPr lang="uk-UA" altLang="uk-UA" sz="2000" dirty="0" smtClean="0">
                <a:latin typeface="Times New Roman" pitchFamily="18" charset="0"/>
              </a:rPr>
              <a:t>На виконання завдань сертифікаційної роботи з хімії було відведено </a:t>
            </a:r>
            <a:r>
              <a:rPr lang="uk-UA" altLang="uk-UA" sz="2000" dirty="0" smtClean="0">
                <a:solidFill>
                  <a:srgbClr val="C00000"/>
                </a:solidFill>
                <a:latin typeface="Times New Roman" pitchFamily="18" charset="0"/>
              </a:rPr>
              <a:t>150 хвилин.</a:t>
            </a:r>
          </a:p>
          <a:p>
            <a:pPr eaLnBrk="1" hangingPunct="1"/>
            <a:r>
              <a:rPr lang="ru-RU" altLang="uk-UA" sz="2000" dirty="0" err="1" smtClean="0">
                <a:latin typeface="Times New Roman" pitchFamily="18" charset="0"/>
              </a:rPr>
              <a:t>Кожен</a:t>
            </a:r>
            <a:r>
              <a:rPr lang="ru-RU" altLang="uk-UA" sz="2000" dirty="0" smtClean="0"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</a:rPr>
              <a:t>учасник</a:t>
            </a:r>
            <a:r>
              <a:rPr lang="ru-RU" altLang="uk-UA" sz="2000" dirty="0" smtClean="0"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</a:rPr>
              <a:t>тестування</a:t>
            </a:r>
            <a:r>
              <a:rPr lang="ru-RU" altLang="uk-UA" sz="2000" dirty="0" smtClean="0"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</a:rPr>
              <a:t>отримав</a:t>
            </a:r>
            <a:r>
              <a:rPr lang="ru-RU" altLang="uk-UA" sz="2000" dirty="0" smtClean="0"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</a:rPr>
              <a:t>індивідуальний</a:t>
            </a:r>
            <a:r>
              <a:rPr lang="ru-RU" altLang="uk-UA" sz="2000" dirty="0" smtClean="0">
                <a:latin typeface="Times New Roman" pitchFamily="18" charset="0"/>
              </a:rPr>
              <a:t> комплект </a:t>
            </a:r>
            <a:r>
              <a:rPr lang="ru-RU" altLang="uk-UA" sz="2000" dirty="0" err="1" smtClean="0">
                <a:latin typeface="Times New Roman" pitchFamily="18" charset="0"/>
              </a:rPr>
              <a:t>матеріалів</a:t>
            </a:r>
            <a:r>
              <a:rPr lang="ru-RU" altLang="uk-UA" sz="2000" dirty="0" smtClean="0">
                <a:latin typeface="Times New Roman" pitchFamily="18" charset="0"/>
              </a:rPr>
              <a:t>, </a:t>
            </a:r>
            <a:r>
              <a:rPr lang="ru-RU" altLang="uk-UA" sz="2000" dirty="0" err="1" smtClean="0">
                <a:latin typeface="Times New Roman" pitchFamily="18" charset="0"/>
              </a:rPr>
              <a:t>що</a:t>
            </a:r>
            <a:r>
              <a:rPr lang="ru-RU" altLang="uk-UA" sz="2000" dirty="0" smtClean="0"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</a:rPr>
              <a:t>складався</a:t>
            </a:r>
            <a:r>
              <a:rPr lang="ru-RU" altLang="uk-UA" sz="2000" dirty="0" smtClean="0"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</a:rPr>
              <a:t>із</a:t>
            </a:r>
            <a:r>
              <a:rPr lang="ru-RU" altLang="uk-UA" sz="2000" dirty="0" smtClean="0">
                <a:latin typeface="Times New Roman" pitchFamily="18" charset="0"/>
              </a:rPr>
              <a:t> </a:t>
            </a:r>
            <a:r>
              <a:rPr lang="ru-RU" altLang="uk-UA" sz="2000" dirty="0" err="1" smtClean="0">
                <a:solidFill>
                  <a:srgbClr val="C00000"/>
                </a:solidFill>
                <a:latin typeface="Times New Roman" pitchFamily="18" charset="0"/>
              </a:rPr>
              <a:t>зошита</a:t>
            </a:r>
            <a:r>
              <a:rPr lang="ru-RU" altLang="uk-UA" sz="2000" dirty="0" smtClean="0">
                <a:solidFill>
                  <a:srgbClr val="C00000"/>
                </a:solidFill>
                <a:latin typeface="Times New Roman" pitchFamily="18" charset="0"/>
              </a:rPr>
              <a:t> й бланка </a:t>
            </a:r>
            <a:r>
              <a:rPr lang="ru-RU" altLang="uk-UA" sz="2000" dirty="0" err="1" smtClean="0">
                <a:solidFill>
                  <a:srgbClr val="C00000"/>
                </a:solidFill>
                <a:latin typeface="Times New Roman" pitchFamily="18" charset="0"/>
              </a:rPr>
              <a:t>відповідей</a:t>
            </a:r>
            <a:r>
              <a:rPr lang="ru-RU" altLang="uk-UA" sz="2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uk-UA" sz="2000" b="1" i="1" dirty="0" smtClean="0">
                <a:solidFill>
                  <a:srgbClr val="C00000"/>
                </a:solidFill>
                <a:latin typeface="Times New Roman" pitchFamily="18" charset="0"/>
              </a:rPr>
              <a:t>А</a:t>
            </a:r>
            <a:r>
              <a:rPr lang="ru-RU" altLang="uk-UA" sz="20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Завдання для сертифікаційної роботи розроблено відповідно до Програми зовнішнього незалежного оцінювання результатів навчання з хімії, здобутих на основі повної загальної середньої освіти, затвердженої наказом Міністерства освіти і науки України від 26 червня 2018 року № 696.</a:t>
            </a:r>
          </a:p>
          <a:p>
            <a:pPr marL="171450" lvl="1" indent="0" eaLnBrk="1" hangingPunct="1">
              <a:buFont typeface="Wingdings" pitchFamily="2" charset="2"/>
              <a:buNone/>
            </a:pPr>
            <a:endParaRPr lang="uk-UA" altLang="uk-UA" sz="2400" dirty="0" smtClean="0">
              <a:latin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1368152" cy="139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3597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07504" y="3269614"/>
            <a:ext cx="7992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uk-UA" sz="2400" b="0" dirty="0" err="1">
                <a:latin typeface="Bookman Old Style" pitchFamily="18" charset="0"/>
              </a:rPr>
              <a:t>Відповідно</a:t>
            </a:r>
            <a:r>
              <a:rPr lang="ru-RU" altLang="uk-UA" sz="2400" b="0" dirty="0">
                <a:latin typeface="Bookman Old Style" pitchFamily="18" charset="0"/>
              </a:rPr>
              <a:t> до </a:t>
            </a:r>
            <a:r>
              <a:rPr lang="ru-RU" altLang="uk-UA" sz="2400" u="sng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Програми</a:t>
            </a:r>
            <a:r>
              <a:rPr lang="ru-RU" altLang="uk-UA" sz="2400" u="sng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uk-UA" sz="2400" b="0" dirty="0" err="1">
                <a:latin typeface="Bookman Old Style" pitchFamily="18" charset="0"/>
              </a:rPr>
              <a:t>зовнішнього</a:t>
            </a:r>
            <a:r>
              <a:rPr lang="ru-RU" altLang="uk-UA" sz="2400" b="0" dirty="0">
                <a:latin typeface="Bookman Old Style" pitchFamily="18" charset="0"/>
              </a:rPr>
              <a:t> </a:t>
            </a:r>
            <a:r>
              <a:rPr lang="ru-RU" altLang="uk-UA" sz="2400" b="0" dirty="0" err="1">
                <a:latin typeface="Bookman Old Style" pitchFamily="18" charset="0"/>
              </a:rPr>
              <a:t>незалежного</a:t>
            </a:r>
            <a:r>
              <a:rPr lang="ru-RU" altLang="uk-UA" sz="2400" b="0" dirty="0">
                <a:latin typeface="Bookman Old Style" pitchFamily="18" charset="0"/>
              </a:rPr>
              <a:t> </a:t>
            </a:r>
            <a:r>
              <a:rPr lang="ru-RU" altLang="uk-UA" sz="2400" b="0" dirty="0" err="1">
                <a:latin typeface="Bookman Old Style" pitchFamily="18" charset="0"/>
              </a:rPr>
              <a:t>оцінювання</a:t>
            </a:r>
            <a:r>
              <a:rPr lang="ru-RU" altLang="uk-UA" sz="2400" b="0" dirty="0">
                <a:latin typeface="Bookman Old Style" pitchFamily="18" charset="0"/>
              </a:rPr>
              <a:t> з </a:t>
            </a:r>
            <a:r>
              <a:rPr lang="ru-RU" altLang="uk-UA" sz="2400" b="0" dirty="0" err="1">
                <a:latin typeface="Bookman Old Style" pitchFamily="18" charset="0"/>
              </a:rPr>
              <a:t>хімії</a:t>
            </a:r>
            <a:endParaRPr lang="ru-RU" altLang="uk-UA" sz="2400" b="0" dirty="0">
              <a:latin typeface="Bookman Old Style" pitchFamily="18" charset="0"/>
            </a:endParaRPr>
          </a:p>
          <a:p>
            <a:r>
              <a:rPr lang="ru-RU" altLang="uk-UA" sz="2400" b="0" dirty="0" err="1">
                <a:latin typeface="Bookman Old Style" pitchFamily="18" charset="0"/>
              </a:rPr>
              <a:t>комплексній</a:t>
            </a:r>
            <a:r>
              <a:rPr lang="ru-RU" altLang="uk-UA" sz="2400" b="0" dirty="0">
                <a:latin typeface="Bookman Old Style" pitchFamily="18" charset="0"/>
              </a:rPr>
              <a:t> </a:t>
            </a:r>
            <a:r>
              <a:rPr lang="ru-RU" altLang="uk-UA" sz="2400" b="0" dirty="0" err="1">
                <a:latin typeface="Bookman Old Style" pitchFamily="18" charset="0"/>
              </a:rPr>
              <a:t>перевірці</a:t>
            </a:r>
            <a:r>
              <a:rPr lang="ru-RU" altLang="uk-UA" sz="2400" b="0" dirty="0">
                <a:latin typeface="Bookman Old Style" pitchFamily="18" charset="0"/>
              </a:rPr>
              <a:t> </a:t>
            </a:r>
            <a:r>
              <a:rPr lang="ru-RU" altLang="uk-UA" sz="2400" b="0" dirty="0" err="1">
                <a:latin typeface="Bookman Old Style" pitchFamily="18" charset="0"/>
              </a:rPr>
              <a:t>підлягали</a:t>
            </a:r>
            <a:r>
              <a:rPr lang="ru-RU" altLang="uk-UA" sz="2400" b="0" dirty="0">
                <a:latin typeface="Bookman Old Style" pitchFamily="18" charset="0"/>
              </a:rPr>
              <a:t> </a:t>
            </a:r>
            <a:r>
              <a:rPr lang="ru-RU" altLang="uk-UA" sz="2400" b="0" i="1" dirty="0" err="1">
                <a:solidFill>
                  <a:srgbClr val="FF0000"/>
                </a:solidFill>
                <a:latin typeface="Bookman Old Style" pitchFamily="18" charset="0"/>
              </a:rPr>
              <a:t>предметні</a:t>
            </a:r>
            <a:r>
              <a:rPr lang="ru-RU" altLang="uk-UA" sz="2400" b="0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altLang="uk-UA" sz="2400" b="0" i="1" dirty="0" err="1">
                <a:solidFill>
                  <a:srgbClr val="FF0000"/>
                </a:solidFill>
                <a:latin typeface="Bookman Old Style" pitchFamily="18" charset="0"/>
              </a:rPr>
              <a:t>компетентності</a:t>
            </a:r>
            <a:r>
              <a:rPr lang="ru-RU" altLang="uk-UA" sz="2400" b="0" dirty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ru-RU" altLang="uk-UA" sz="2400" b="0" dirty="0">
                <a:latin typeface="Bookman Old Style" pitchFamily="18" charset="0"/>
              </a:rPr>
              <a:t>а </a:t>
            </a:r>
            <a:r>
              <a:rPr lang="ru-RU" altLang="uk-UA" sz="2400" b="0" dirty="0" err="1">
                <a:latin typeface="Bookman Old Style" pitchFamily="18" charset="0"/>
              </a:rPr>
              <a:t>саме</a:t>
            </a:r>
            <a:r>
              <a:rPr lang="ru-RU" altLang="uk-UA" sz="2400" b="0" dirty="0">
                <a:latin typeface="Bookman Old Style" pitchFamily="18" charset="0"/>
              </a:rPr>
              <a:t> </a:t>
            </a:r>
            <a:r>
              <a:rPr lang="ru-RU" altLang="uk-UA" sz="2400" b="0" i="1" dirty="0" err="1">
                <a:solidFill>
                  <a:srgbClr val="6666FF"/>
                </a:solidFill>
                <a:latin typeface="Bookman Old Style" pitchFamily="18" charset="0"/>
              </a:rPr>
              <a:t>знаннєвий</a:t>
            </a:r>
            <a:r>
              <a:rPr lang="ru-RU" altLang="uk-UA" sz="2400" b="0" i="1" dirty="0">
                <a:solidFill>
                  <a:srgbClr val="6666FF"/>
                </a:solidFill>
                <a:latin typeface="Bookman Old Style" pitchFamily="18" charset="0"/>
              </a:rPr>
              <a:t> </a:t>
            </a:r>
            <a:r>
              <a:rPr lang="uk-UA" altLang="uk-UA" sz="2400" b="0" dirty="0">
                <a:solidFill>
                  <a:srgbClr val="6666FF"/>
                </a:solidFill>
                <a:latin typeface="Bookman Old Style" pitchFamily="18" charset="0"/>
              </a:rPr>
              <a:t>і </a:t>
            </a:r>
            <a:r>
              <a:rPr lang="uk-UA" altLang="uk-UA" sz="2400" b="0" i="1" dirty="0" err="1">
                <a:solidFill>
                  <a:srgbClr val="6666FF"/>
                </a:solidFill>
                <a:latin typeface="Bookman Old Style" pitchFamily="18" charset="0"/>
              </a:rPr>
              <a:t>діяльнісний</a:t>
            </a:r>
            <a:r>
              <a:rPr lang="uk-UA" altLang="uk-UA" sz="2400" b="0" i="1" dirty="0">
                <a:solidFill>
                  <a:srgbClr val="6666FF"/>
                </a:solidFill>
                <a:latin typeface="Bookman Old Style" pitchFamily="18" charset="0"/>
              </a:rPr>
              <a:t> </a:t>
            </a:r>
            <a:r>
              <a:rPr lang="uk-UA" altLang="uk-UA" sz="2400" b="0" dirty="0">
                <a:latin typeface="Bookman Old Style" pitchFamily="18" charset="0"/>
              </a:rPr>
              <a:t>складники.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332655"/>
            <a:ext cx="8659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Bookman Old Style" panose="02050604050505020204" pitchFamily="18" charset="0"/>
              </a:rPr>
              <a:t>Тест </a:t>
            </a:r>
            <a:r>
              <a:rPr lang="ru-RU" sz="2400" dirty="0" err="1">
                <a:latin typeface="Bookman Old Style" panose="02050604050505020204" pitchFamily="18" charset="0"/>
              </a:rPr>
              <a:t>складався</a:t>
            </a:r>
            <a:r>
              <a:rPr lang="ru-RU" sz="2400" dirty="0">
                <a:latin typeface="Bookman Old Style" panose="02050604050505020204" pitchFamily="18" charset="0"/>
              </a:rPr>
              <a:t> з </a:t>
            </a:r>
            <a:r>
              <a:rPr lang="ru-RU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52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завдань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uk-UA" sz="2400" dirty="0">
                <a:latin typeface="Bookman Old Style" panose="02050604050505020204" pitchFamily="18" charset="0"/>
              </a:rPr>
              <a:t>трьох форм, а саме:</a:t>
            </a:r>
          </a:p>
          <a:p>
            <a:pPr marL="285750" indent="-285750">
              <a:buFontTx/>
              <a:buChar char="-"/>
              <a:defRPr/>
            </a:pPr>
            <a:r>
              <a:rPr lang="uk-UA" sz="2400" b="0" dirty="0">
                <a:latin typeface="Bookman Old Style" panose="02050604050505020204" pitchFamily="18" charset="0"/>
              </a:rPr>
              <a:t>із вибором однієї правильної відповіді; </a:t>
            </a:r>
          </a:p>
          <a:p>
            <a:pPr marL="285750" indent="-285750">
              <a:buFontTx/>
              <a:buChar char="-"/>
              <a:defRPr/>
            </a:pPr>
            <a:r>
              <a:rPr lang="uk-UA" sz="2400" b="0" dirty="0">
                <a:latin typeface="Bookman Old Style" panose="02050604050505020204" pitchFamily="18" charset="0"/>
              </a:rPr>
              <a:t>на встановлення відповідності («логічні пари»);</a:t>
            </a:r>
          </a:p>
          <a:p>
            <a:pPr marL="285750" indent="-285750">
              <a:buFontTx/>
              <a:buChar char="-"/>
              <a:defRPr/>
            </a:pPr>
            <a:r>
              <a:rPr lang="uk-UA" sz="2400" b="0" dirty="0">
                <a:latin typeface="Bookman Old Style" panose="02050604050505020204" pitchFamily="18" charset="0"/>
              </a:rPr>
              <a:t>відкритої форми з короткою відповіддю.</a:t>
            </a:r>
          </a:p>
          <a:p>
            <a:pPr>
              <a:defRPr/>
            </a:pPr>
            <a:endParaRPr lang="uk-UA" sz="2400" b="0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uk-UA" sz="2400" dirty="0">
                <a:latin typeface="Bookman Old Style" panose="02050604050505020204" pitchFamily="18" charset="0"/>
              </a:rPr>
              <a:t>Максимальна кількість балів, </a:t>
            </a:r>
            <a:r>
              <a:rPr lang="uk-UA" sz="2400" b="0" dirty="0">
                <a:latin typeface="Bookman Old Style" panose="02050604050505020204" pitchFamily="18" charset="0"/>
              </a:rPr>
              <a:t>яку можна було набрати – </a:t>
            </a:r>
            <a:r>
              <a:rPr lang="uk-UA" sz="2400" b="0" dirty="0">
                <a:solidFill>
                  <a:srgbClr val="FF0000"/>
                </a:solidFill>
                <a:latin typeface="Bookman Old Style" panose="02050604050505020204" pitchFamily="18" charset="0"/>
              </a:rPr>
              <a:t>74</a:t>
            </a:r>
            <a:r>
              <a:rPr lang="uk-UA" sz="2400" b="0" dirty="0">
                <a:latin typeface="Bookman Old Style" panose="02050604050505020204" pitchFamily="18" charset="0"/>
              </a:rPr>
              <a:t> тестові бали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6604"/>
            <a:ext cx="2536676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5365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Новації ЗНО 2021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Наказом </a:t>
            </a:r>
            <a:r>
              <a:rPr lang="ru-RU" sz="1800" dirty="0" err="1" smtClean="0"/>
              <a:t>Міністерства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науки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9 </a:t>
            </a:r>
            <a:r>
              <a:rPr lang="ru-RU" sz="1800" dirty="0" err="1" smtClean="0"/>
              <a:t>липня</a:t>
            </a:r>
            <a:r>
              <a:rPr lang="ru-RU" sz="1800" dirty="0" smtClean="0"/>
              <a:t> 2020 року №945 </a:t>
            </a:r>
            <a:r>
              <a:rPr lang="ru-RU" sz="1800" dirty="0" err="1" smtClean="0"/>
              <a:t>урегулювано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проведення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зовнішнього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незалежного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оцінювання</a:t>
            </a:r>
            <a:r>
              <a:rPr lang="ru-RU" sz="1800" dirty="0" smtClean="0"/>
              <a:t> 2021 року. </a:t>
            </a:r>
            <a:r>
              <a:rPr lang="ru-RU" sz="1800" dirty="0" err="1" smtClean="0"/>
              <a:t>Відповідно</a:t>
            </a:r>
            <a:r>
              <a:rPr lang="ru-RU" sz="1800" dirty="0" smtClean="0"/>
              <a:t> до наказу </a:t>
            </a:r>
            <a:r>
              <a:rPr lang="ru-RU" sz="1800" dirty="0" err="1" smtClean="0"/>
              <a:t>кожен</a:t>
            </a:r>
            <a:r>
              <a:rPr lang="ru-RU" sz="1800" dirty="0" smtClean="0"/>
              <a:t> </a:t>
            </a:r>
            <a:r>
              <a:rPr lang="ru-RU" sz="1800" dirty="0" err="1" smtClean="0"/>
              <a:t>зареєстрований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право пройти тести </a:t>
            </a:r>
            <a:r>
              <a:rPr lang="ru-RU" sz="1800" dirty="0" err="1" smtClean="0"/>
              <a:t>щонайбільше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п’яти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навчальних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предметів</a:t>
            </a:r>
            <a:r>
              <a:rPr lang="ru-RU" sz="1800" dirty="0" smtClean="0"/>
              <a:t>. </a:t>
            </a:r>
            <a:r>
              <a:rPr lang="ru-RU" sz="1800" dirty="0" err="1" smtClean="0"/>
              <a:t>Загалом</a:t>
            </a:r>
            <a:r>
              <a:rPr lang="ru-RU" sz="1800" dirty="0" smtClean="0"/>
              <a:t> </a:t>
            </a:r>
            <a:r>
              <a:rPr lang="ru-RU" sz="1800" dirty="0" err="1" smtClean="0"/>
              <a:t>зовнішнє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незалежне</a:t>
            </a:r>
            <a:r>
              <a:rPr lang="ru-RU" sz="1800" dirty="0" smtClean="0"/>
              <a:t> </a:t>
            </a:r>
            <a:r>
              <a:rPr lang="ru-RU" sz="1800" dirty="0" err="1" smtClean="0"/>
              <a:t>оцінювання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відбуватиметься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дванадцяти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предметів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ru-RU" sz="1800" dirty="0" smtClean="0"/>
              <a:t>    • </a:t>
            </a:r>
            <a:r>
              <a:rPr lang="ru-RU" sz="1800" dirty="0" err="1" smtClean="0"/>
              <a:t>українська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українська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література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історія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математика</a:t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біологія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географія</a:t>
            </a:r>
            <a:r>
              <a:rPr lang="ru-RU" sz="1800" dirty="0" smtClean="0"/>
              <a:t>• </a:t>
            </a:r>
            <a:r>
              <a:rPr lang="ru-RU" sz="1800" dirty="0" err="1" smtClean="0"/>
              <a:t>фізика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хімія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англійська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іспанська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німецька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• </a:t>
            </a:r>
            <a:r>
              <a:rPr lang="ru-RU" sz="1800" dirty="0" err="1" smtClean="0"/>
              <a:t>французька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168"/>
            <a:ext cx="2971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009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20813"/>
          </a:xfrm>
        </p:spPr>
        <p:txBody>
          <a:bodyPr anchorCtr="1">
            <a:normAutofit fontScale="90000"/>
          </a:bodyPr>
          <a:lstStyle/>
          <a:p>
            <a:pPr algn="ctr" eaLnBrk="1" hangingPunct="1"/>
            <a:r>
              <a:rPr lang="uk-UA" altLang="uk-UA" sz="1600" b="1" dirty="0" smtClean="0">
                <a:solidFill>
                  <a:srgbClr val="7030A0"/>
                </a:solidFill>
                <a:latin typeface="Times New Roman" pitchFamily="18" charset="0"/>
                <a:cs typeface="Tunga" pitchFamily="2" charset="0"/>
              </a:rPr>
              <a:t/>
            </a:r>
            <a:br>
              <a:rPr lang="uk-UA" altLang="uk-UA" sz="1600" b="1" dirty="0" smtClean="0">
                <a:solidFill>
                  <a:srgbClr val="7030A0"/>
                </a:solidFill>
                <a:latin typeface="Times New Roman" pitchFamily="18" charset="0"/>
                <a:cs typeface="Tunga" pitchFamily="2" charset="0"/>
              </a:rPr>
            </a:br>
            <a:r>
              <a:rPr lang="uk-UA" altLang="uk-UA" sz="1600" b="1" dirty="0" smtClean="0">
                <a:solidFill>
                  <a:srgbClr val="7030A0"/>
                </a:solidFill>
                <a:latin typeface="Times New Roman" pitchFamily="18" charset="0"/>
                <a:cs typeface="Tunga" pitchFamily="2" charset="0"/>
              </a:rPr>
              <a:t/>
            </a:r>
            <a:br>
              <a:rPr lang="uk-UA" altLang="uk-UA" sz="1600" b="1" dirty="0" smtClean="0">
                <a:solidFill>
                  <a:srgbClr val="7030A0"/>
                </a:solidFill>
                <a:latin typeface="Times New Roman" pitchFamily="18" charset="0"/>
                <a:cs typeface="Tunga" pitchFamily="2" charset="0"/>
              </a:rPr>
            </a:br>
            <a:r>
              <a:rPr lang="uk-UA" altLang="uk-UA" sz="1600" b="1" dirty="0" smtClean="0">
                <a:solidFill>
                  <a:srgbClr val="7030A0"/>
                </a:solidFill>
                <a:latin typeface="Times New Roman" pitchFamily="18" charset="0"/>
                <a:cs typeface="Tunga" pitchFamily="2" charset="0"/>
              </a:rPr>
              <a:t/>
            </a:r>
            <a:br>
              <a:rPr lang="uk-UA" altLang="uk-UA" sz="1600" b="1" dirty="0" smtClean="0">
                <a:solidFill>
                  <a:srgbClr val="7030A0"/>
                </a:solidFill>
                <a:latin typeface="Times New Roman" pitchFamily="18" charset="0"/>
                <a:cs typeface="Tunga" pitchFamily="2" charset="0"/>
              </a:rPr>
            </a:br>
            <a:r>
              <a:rPr lang="uk-UA" altLang="uk-UA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Розподіл завдань за формами в сертифікаційній роботі </a:t>
            </a:r>
            <a:br>
              <a:rPr lang="uk-UA" altLang="uk-UA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</a:br>
            <a:r>
              <a:rPr lang="uk-UA" altLang="uk-UA" sz="22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2020 року</a:t>
            </a:r>
            <a:r>
              <a:rPr lang="uk-UA" alt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unga" pitchFamily="2" charset="0"/>
              </a:rPr>
              <a:t/>
            </a:r>
            <a:br>
              <a:rPr lang="uk-UA" alt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unga" pitchFamily="2" charset="0"/>
              </a:rPr>
            </a:br>
            <a:endParaRPr lang="uk-UA" altLang="uk-UA" sz="1800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unga" pitchFamily="2" charset="0"/>
            </a:endParaRPr>
          </a:p>
        </p:txBody>
      </p:sp>
      <p:pic>
        <p:nvPicPr>
          <p:cNvPr id="348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1700213"/>
            <a:ext cx="8455669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53074"/>
            <a:ext cx="19050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6719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211144" cy="1066130"/>
          </a:xfrm>
        </p:spPr>
        <p:txBody>
          <a:bodyPr/>
          <a:lstStyle/>
          <a:p>
            <a:pPr algn="ctr" eaLnBrk="1" hangingPunct="1"/>
            <a:r>
              <a:rPr lang="uk-UA" altLang="uk-UA" sz="28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Аналіз тестових завдань   </a:t>
            </a:r>
            <a:br>
              <a:rPr lang="uk-UA" altLang="uk-UA" sz="28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</a:br>
            <a:endParaRPr lang="ru-RU" altLang="uk-UA" sz="2800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  <a:cs typeface="Tunga" pitchFamily="2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628775"/>
            <a:ext cx="4465638" cy="4525963"/>
          </a:xfrm>
        </p:spPr>
        <p:txBody>
          <a:bodyPr/>
          <a:lstStyle/>
          <a:p>
            <a:pPr indent="-173038" eaLnBrk="1" hangingPunct="1">
              <a:buFont typeface="Wingdings" pitchFamily="2" charset="2"/>
              <a:buNone/>
            </a:pPr>
            <a:r>
              <a:rPr lang="uk-UA" altLang="uk-UA" sz="2800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Складність завдання –</a:t>
            </a:r>
            <a:r>
              <a:rPr lang="uk-UA" altLang="uk-UA" sz="28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altLang="uk-UA" sz="2800" dirty="0" smtClean="0">
                <a:latin typeface="Bookman Old Style" pitchFamily="18" charset="0"/>
              </a:rPr>
              <a:t>успішність учасників тестування у виконанні цього завдання</a:t>
            </a:r>
          </a:p>
          <a:p>
            <a:pPr indent="-173038" eaLnBrk="1" hangingPunct="1">
              <a:buFont typeface="Wingdings" pitchFamily="2" charset="2"/>
              <a:buNone/>
            </a:pPr>
            <a:r>
              <a:rPr lang="uk-UA" altLang="uk-UA" sz="2000" dirty="0" smtClean="0">
                <a:latin typeface="Bookman Old Style" pitchFamily="18" charset="0"/>
              </a:rPr>
              <a:t>(визначається як відношення кількості балів, що набрали всі учасники тестування за виконання даного завдання до максимальної кількості балів, яку вони могли б отримати, %)</a:t>
            </a:r>
            <a:endParaRPr lang="ru-RU" altLang="uk-UA" sz="2000" dirty="0" smtClean="0">
              <a:latin typeface="Bookman Old Style" pitchFamily="18" charset="0"/>
            </a:endParaRPr>
          </a:p>
        </p:txBody>
      </p:sp>
      <p:graphicFrame>
        <p:nvGraphicFramePr>
          <p:cNvPr id="12288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78363200"/>
              </p:ext>
            </p:extLst>
          </p:nvPr>
        </p:nvGraphicFramePr>
        <p:xfrm>
          <a:off x="4643439" y="1711325"/>
          <a:ext cx="3744986" cy="4689967"/>
        </p:xfrm>
        <a:graphic>
          <a:graphicData uri="http://schemas.openxmlformats.org/drawingml/2006/table">
            <a:tbl>
              <a:tblPr/>
              <a:tblGrid>
                <a:gridCol w="1623469"/>
                <a:gridCol w="2121517"/>
              </a:tblGrid>
              <a:tr h="76106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Відсоток виконання</a:t>
                      </a:r>
                      <a:endParaRPr kumimoji="0" lang="ru-RU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Характеристика завдання</a:t>
                      </a:r>
                      <a:endParaRPr kumimoji="0" lang="ru-RU" alt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Понад 80%</a:t>
                      </a:r>
                      <a:endParaRPr kumimoji="0" lang="ru-RU" alt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дуже легкі</a:t>
                      </a:r>
                      <a:endParaRPr kumimoji="0" lang="ru-RU" alt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72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60-79</a:t>
                      </a:r>
                      <a:r>
                        <a:rPr kumimoji="0" lang="uk-UA" alt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%</a:t>
                      </a: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легкі</a:t>
                      </a:r>
                      <a:endParaRPr kumimoji="0" lang="ru-RU" alt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72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40-59%</a:t>
                      </a:r>
                      <a:endParaRPr kumimoji="0" lang="ru-RU" alt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оптимальні</a:t>
                      </a:r>
                      <a:endParaRPr kumimoji="0" lang="ru-RU" alt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25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20-39%</a:t>
                      </a:r>
                      <a:endParaRPr kumimoji="0" lang="ru-RU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складні</a:t>
                      </a:r>
                      <a:endParaRPr kumimoji="0" lang="ru-RU" alt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72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Менше 20%</a:t>
                      </a:r>
                      <a:endParaRPr kumimoji="0" lang="ru-RU" alt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  <a:cs typeface="Tahoma" panose="020B0604030504040204" pitchFamily="34" charset="0"/>
                        </a:rPr>
                        <a:t>дуже складні</a:t>
                      </a:r>
                      <a:endParaRPr kumimoji="0" lang="ru-RU" alt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anose="02020404030301010803" pitchFamily="18" charset="0"/>
                        <a:cs typeface="Tahoma" panose="020B0604030504040204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528564" cy="13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929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2"/>
          <p:cNvSpPr>
            <a:spLocks noGrp="1"/>
          </p:cNvSpPr>
          <p:nvPr>
            <p:ph type="title"/>
          </p:nvPr>
        </p:nvSpPr>
        <p:spPr>
          <a:xfrm>
            <a:off x="608013" y="30163"/>
            <a:ext cx="7886700" cy="950912"/>
          </a:xfrm>
        </p:spPr>
        <p:txBody>
          <a:bodyPr/>
          <a:lstStyle/>
          <a:p>
            <a:pPr algn="ctr" eaLnBrk="1" hangingPunct="1"/>
            <a:r>
              <a:rPr lang="ru-RU" altLang="uk-UA" sz="2500" dirty="0" err="1" smtClean="0">
                <a:latin typeface="Times New Roman" pitchFamily="18" charset="0"/>
                <a:cs typeface="Tunga" pitchFamily="2" charset="0"/>
              </a:rPr>
              <a:t>Приклади</a:t>
            </a:r>
            <a:r>
              <a:rPr lang="ru-RU" altLang="uk-UA" sz="2500" dirty="0" smtClean="0">
                <a:latin typeface="Times New Roman" pitchFamily="18" charset="0"/>
                <a:cs typeface="Tunga" pitchFamily="2" charset="0"/>
              </a:rPr>
              <a:t>  </a:t>
            </a:r>
            <a:r>
              <a:rPr lang="ru-RU" altLang="uk-UA" sz="2500" b="1" dirty="0" err="1" smtClean="0">
                <a:solidFill>
                  <a:srgbClr val="C00000"/>
                </a:solidFill>
                <a:latin typeface="Times New Roman" pitchFamily="18" charset="0"/>
                <a:cs typeface="Tunga" pitchFamily="2" charset="0"/>
              </a:rPr>
              <a:t>дуже</a:t>
            </a:r>
            <a:r>
              <a:rPr lang="ru-RU" altLang="uk-UA" sz="2500" b="1" dirty="0" smtClean="0">
                <a:solidFill>
                  <a:srgbClr val="C00000"/>
                </a:solidFill>
                <a:latin typeface="Times New Roman" pitchFamily="18" charset="0"/>
                <a:cs typeface="Tunga" pitchFamily="2" charset="0"/>
              </a:rPr>
              <a:t> </a:t>
            </a:r>
            <a:r>
              <a:rPr lang="ru-RU" altLang="uk-UA" sz="2500" b="1" dirty="0" err="1" smtClean="0">
                <a:solidFill>
                  <a:srgbClr val="C00000"/>
                </a:solidFill>
                <a:latin typeface="Times New Roman" pitchFamily="18" charset="0"/>
                <a:cs typeface="Tunga" pitchFamily="2" charset="0"/>
              </a:rPr>
              <a:t>складних</a:t>
            </a:r>
            <a:r>
              <a:rPr lang="ru-RU" altLang="uk-UA" sz="2500" b="1" dirty="0" smtClean="0">
                <a:solidFill>
                  <a:srgbClr val="C00000"/>
                </a:solidFill>
                <a:latin typeface="Times New Roman" pitchFamily="18" charset="0"/>
                <a:cs typeface="Tunga" pitchFamily="2" charset="0"/>
              </a:rPr>
              <a:t>  </a:t>
            </a:r>
            <a:r>
              <a:rPr lang="ru-RU" altLang="uk-UA" sz="2500" dirty="0" err="1" smtClean="0">
                <a:latin typeface="Times New Roman" pitchFamily="18" charset="0"/>
                <a:cs typeface="Tunga" pitchFamily="2" charset="0"/>
              </a:rPr>
              <a:t>тестових</a:t>
            </a:r>
            <a:r>
              <a:rPr lang="ru-RU" altLang="uk-UA" sz="2500" dirty="0" smtClean="0">
                <a:latin typeface="Times New Roman" pitchFamily="18" charset="0"/>
                <a:cs typeface="Tunga" pitchFamily="2" charset="0"/>
              </a:rPr>
              <a:t>  </a:t>
            </a:r>
            <a:r>
              <a:rPr lang="ru-RU" altLang="uk-UA" sz="2500" dirty="0" err="1" smtClean="0">
                <a:latin typeface="Times New Roman" pitchFamily="18" charset="0"/>
                <a:cs typeface="Tunga" pitchFamily="2" charset="0"/>
              </a:rPr>
              <a:t>завдань</a:t>
            </a:r>
            <a:r>
              <a:rPr lang="ru-RU" altLang="uk-UA" sz="2500" dirty="0" smtClean="0">
                <a:latin typeface="Times New Roman" pitchFamily="18" charset="0"/>
                <a:cs typeface="Tunga" pitchFamily="2" charset="0"/>
              </a:rPr>
              <a:t/>
            </a:r>
            <a:br>
              <a:rPr lang="ru-RU" altLang="uk-UA" sz="2500" dirty="0" smtClean="0">
                <a:latin typeface="Times New Roman" pitchFamily="18" charset="0"/>
                <a:cs typeface="Tunga" pitchFamily="2" charset="0"/>
              </a:rPr>
            </a:br>
            <a:r>
              <a:rPr lang="ru-RU" altLang="uk-UA" sz="2200" dirty="0" smtClean="0">
                <a:solidFill>
                  <a:srgbClr val="C00000"/>
                </a:solidFill>
                <a:latin typeface="Times New Roman" pitchFamily="18" charset="0"/>
                <a:cs typeface="Tunga" pitchFamily="2" charset="0"/>
              </a:rPr>
              <a:t> </a:t>
            </a:r>
            <a:r>
              <a:rPr lang="ru-RU" altLang="uk-UA" sz="2000" dirty="0" smtClean="0">
                <a:latin typeface="Times New Roman" pitchFamily="18" charset="0"/>
                <a:cs typeface="Tunga" pitchFamily="2" charset="0"/>
              </a:rPr>
              <a:t>(</a:t>
            </a:r>
            <a:r>
              <a:rPr lang="ru-RU" altLang="uk-UA" sz="2000" dirty="0" err="1" smtClean="0">
                <a:latin typeface="Times New Roman" pitchFamily="18" charset="0"/>
                <a:cs typeface="Tunga" pitchFamily="2" charset="0"/>
              </a:rPr>
              <a:t>відсоток</a:t>
            </a:r>
            <a:r>
              <a:rPr lang="ru-RU" altLang="uk-UA" sz="2000" dirty="0" smtClean="0">
                <a:latin typeface="Times New Roman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  <a:cs typeface="Tunga" pitchFamily="2" charset="0"/>
              </a:rPr>
              <a:t>виконання</a:t>
            </a:r>
            <a:r>
              <a:rPr lang="ru-RU" altLang="uk-UA" sz="2000" dirty="0" smtClean="0">
                <a:latin typeface="Times New Roman" pitchFamily="18" charset="0"/>
                <a:cs typeface="Tunga" pitchFamily="2" charset="0"/>
              </a:rPr>
              <a:t>  </a:t>
            </a:r>
            <a:r>
              <a:rPr lang="ru-RU" altLang="uk-UA" sz="2000" dirty="0" err="1" smtClean="0">
                <a:latin typeface="Times New Roman" pitchFamily="18" charset="0"/>
                <a:cs typeface="Tunga" pitchFamily="2" charset="0"/>
              </a:rPr>
              <a:t>менше</a:t>
            </a:r>
            <a:r>
              <a:rPr lang="ru-RU" altLang="uk-UA" sz="2000" dirty="0" smtClean="0">
                <a:latin typeface="Times New Roman" pitchFamily="18" charset="0"/>
                <a:cs typeface="Tunga" pitchFamily="2" charset="0"/>
              </a:rPr>
              <a:t> 20%)</a:t>
            </a:r>
          </a:p>
        </p:txBody>
      </p:sp>
      <p:pic>
        <p:nvPicPr>
          <p:cNvPr id="45059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7488" y="1268413"/>
            <a:ext cx="7993062" cy="1878012"/>
          </a:xfrm>
        </p:spPr>
      </p:pic>
      <p:pic>
        <p:nvPicPr>
          <p:cNvPr id="4506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768600"/>
            <a:ext cx="8842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3357563"/>
            <a:ext cx="8481069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863" y="5310188"/>
            <a:ext cx="879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81663"/>
            <a:ext cx="1205159" cy="10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621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>
          <a:xfrm>
            <a:off x="201613" y="188913"/>
            <a:ext cx="8591550" cy="890587"/>
          </a:xfrm>
        </p:spPr>
        <p:txBody>
          <a:bodyPr/>
          <a:lstStyle/>
          <a:p>
            <a:pPr algn="ctr" eaLnBrk="1" hangingPunct="1"/>
            <a:r>
              <a:rPr lang="ru-RU" altLang="uk-UA" sz="2900" dirty="0" err="1" smtClean="0">
                <a:latin typeface="Bookman Old Style" pitchFamily="18" charset="0"/>
                <a:cs typeface="Tunga" pitchFamily="2" charset="0"/>
              </a:rPr>
              <a:t>Приклади</a:t>
            </a:r>
            <a:r>
              <a:rPr lang="ru-RU" altLang="uk-UA" sz="2900" dirty="0" smtClean="0"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900" b="1" dirty="0" err="1" smtClean="0">
                <a:solidFill>
                  <a:srgbClr val="FF0000"/>
                </a:solidFill>
                <a:latin typeface="Bookman Old Style" pitchFamily="18" charset="0"/>
                <a:cs typeface="Tunga" pitchFamily="2" charset="0"/>
              </a:rPr>
              <a:t>складних</a:t>
            </a:r>
            <a:r>
              <a:rPr lang="ru-RU" altLang="uk-UA" sz="2900" b="1" dirty="0" smtClean="0">
                <a:solidFill>
                  <a:srgbClr val="FF0000"/>
                </a:solidFill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900" dirty="0" err="1" smtClean="0">
                <a:latin typeface="Bookman Old Style" pitchFamily="18" charset="0"/>
                <a:cs typeface="Tunga" pitchFamily="2" charset="0"/>
              </a:rPr>
              <a:t>тестових</a:t>
            </a:r>
            <a:r>
              <a:rPr lang="ru-RU" altLang="uk-UA" sz="2900" dirty="0" smtClean="0"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900" dirty="0" err="1" smtClean="0">
                <a:latin typeface="Bookman Old Style" pitchFamily="18" charset="0"/>
                <a:cs typeface="Tunga" pitchFamily="2" charset="0"/>
              </a:rPr>
              <a:t>завдань</a:t>
            </a:r>
            <a:r>
              <a:rPr lang="ru-RU" altLang="uk-UA" sz="2900" dirty="0" smtClean="0">
                <a:latin typeface="Bookman Old Style" pitchFamily="18" charset="0"/>
                <a:cs typeface="Tunga" pitchFamily="2" charset="0"/>
              </a:rPr>
              <a:t/>
            </a:r>
            <a:br>
              <a:rPr lang="ru-RU" altLang="uk-UA" sz="2900" dirty="0" smtClean="0">
                <a:latin typeface="Bookman Old Style" pitchFamily="18" charset="0"/>
                <a:cs typeface="Tunga" pitchFamily="2" charset="0"/>
              </a:rPr>
            </a:br>
            <a:r>
              <a:rPr lang="ru-RU" altLang="uk-UA" sz="2000" dirty="0" smtClean="0">
                <a:latin typeface="Bookman Old Style" pitchFamily="18" charset="0"/>
                <a:cs typeface="Tunga" pitchFamily="2" charset="0"/>
              </a:rPr>
              <a:t> (</a:t>
            </a:r>
            <a:r>
              <a:rPr lang="ru-RU" altLang="uk-UA" sz="2000" dirty="0" err="1" smtClean="0">
                <a:latin typeface="Bookman Old Style" pitchFamily="18" charset="0"/>
                <a:cs typeface="Tunga" pitchFamily="2" charset="0"/>
              </a:rPr>
              <a:t>відсоток</a:t>
            </a:r>
            <a:r>
              <a:rPr lang="ru-RU" altLang="uk-UA" sz="2000" dirty="0" smtClean="0"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latin typeface="Bookman Old Style" pitchFamily="18" charset="0"/>
                <a:cs typeface="Tunga" pitchFamily="2" charset="0"/>
              </a:rPr>
              <a:t>виконання</a:t>
            </a:r>
            <a:r>
              <a:rPr lang="ru-RU" altLang="uk-UA" sz="2000" dirty="0" smtClean="0">
                <a:latin typeface="Bookman Old Style" pitchFamily="18" charset="0"/>
                <a:cs typeface="Tunga" pitchFamily="2" charset="0"/>
              </a:rPr>
              <a:t> 20-39%)</a:t>
            </a:r>
          </a:p>
        </p:txBody>
      </p:sp>
      <p:pic>
        <p:nvPicPr>
          <p:cNvPr id="4710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8460432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924425" y="3506788"/>
            <a:ext cx="863600" cy="3603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C00000"/>
              </a:solidFill>
            </a:endParaRPr>
          </a:p>
        </p:txBody>
      </p:sp>
      <p:pic>
        <p:nvPicPr>
          <p:cNvPr id="4710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846043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884738" y="6115050"/>
            <a:ext cx="863600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27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uk-UA" sz="2600" dirty="0" err="1" smtClean="0">
                <a:latin typeface="Times New Roman" pitchFamily="18" charset="0"/>
                <a:cs typeface="Tunga" pitchFamily="2" charset="0"/>
              </a:rPr>
              <a:t>Приклади</a:t>
            </a:r>
            <a:r>
              <a:rPr lang="ru-RU" altLang="uk-UA" sz="2600" dirty="0" smtClean="0">
                <a:latin typeface="Times New Roman" pitchFamily="18" charset="0"/>
                <a:cs typeface="Tunga" pitchFamily="2" charset="0"/>
              </a:rPr>
              <a:t>  </a:t>
            </a:r>
            <a:r>
              <a:rPr lang="ru-RU" altLang="uk-UA" sz="2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unga" pitchFamily="2" charset="0"/>
              </a:rPr>
              <a:t>оптимальн</a:t>
            </a:r>
            <a:r>
              <a:rPr lang="uk-UA" altLang="uk-UA" sz="2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unga" pitchFamily="2" charset="0"/>
              </a:rPr>
              <a:t>их</a:t>
            </a:r>
            <a:r>
              <a:rPr lang="ru-RU" altLang="uk-UA" sz="2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unga" pitchFamily="2" charset="0"/>
              </a:rPr>
              <a:t>  </a:t>
            </a:r>
            <a:r>
              <a:rPr lang="ru-RU" altLang="uk-UA" sz="2600" dirty="0" err="1" smtClean="0">
                <a:latin typeface="Times New Roman" pitchFamily="18" charset="0"/>
                <a:cs typeface="Tunga" pitchFamily="2" charset="0"/>
              </a:rPr>
              <a:t>тестових</a:t>
            </a:r>
            <a:r>
              <a:rPr lang="ru-RU" altLang="uk-UA" sz="2600" dirty="0" smtClean="0">
                <a:latin typeface="Times New Roman" pitchFamily="18" charset="0"/>
                <a:cs typeface="Tunga" pitchFamily="2" charset="0"/>
              </a:rPr>
              <a:t> </a:t>
            </a:r>
            <a:r>
              <a:rPr lang="ru-RU" altLang="uk-UA" sz="2600" dirty="0" err="1" smtClean="0">
                <a:latin typeface="Times New Roman" pitchFamily="18" charset="0"/>
                <a:cs typeface="Tunga" pitchFamily="2" charset="0"/>
              </a:rPr>
              <a:t>завдань</a:t>
            </a:r>
            <a:r>
              <a:rPr lang="ru-RU" altLang="uk-UA" sz="2600" dirty="0" smtClean="0">
                <a:latin typeface="Times New Roman" pitchFamily="18" charset="0"/>
                <a:cs typeface="Tunga" pitchFamily="2" charset="0"/>
              </a:rPr>
              <a:t/>
            </a:r>
            <a:br>
              <a:rPr lang="ru-RU" altLang="uk-UA" sz="2600" dirty="0" smtClean="0">
                <a:latin typeface="Times New Roman" pitchFamily="18" charset="0"/>
                <a:cs typeface="Tunga" pitchFamily="2" charset="0"/>
              </a:rPr>
            </a:br>
            <a:r>
              <a:rPr lang="ru-RU" altLang="uk-UA" sz="1800" dirty="0" smtClean="0">
                <a:latin typeface="Times New Roman" pitchFamily="18" charset="0"/>
                <a:cs typeface="Tunga" pitchFamily="2" charset="0"/>
              </a:rPr>
              <a:t> (</a:t>
            </a:r>
            <a:r>
              <a:rPr lang="ru-RU" altLang="uk-UA" sz="1800" dirty="0" err="1" smtClean="0">
                <a:latin typeface="Times New Roman" pitchFamily="18" charset="0"/>
                <a:cs typeface="Tunga" pitchFamily="2" charset="0"/>
              </a:rPr>
              <a:t>відсоток</a:t>
            </a:r>
            <a:r>
              <a:rPr lang="ru-RU" altLang="uk-UA" sz="1800" dirty="0" smtClean="0">
                <a:latin typeface="Times New Roman" pitchFamily="18" charset="0"/>
                <a:cs typeface="Tunga" pitchFamily="2" charset="0"/>
              </a:rPr>
              <a:t> </a:t>
            </a:r>
            <a:r>
              <a:rPr lang="ru-RU" altLang="uk-UA" sz="1800" dirty="0" err="1" smtClean="0">
                <a:latin typeface="Times New Roman" pitchFamily="18" charset="0"/>
                <a:cs typeface="Tunga" pitchFamily="2" charset="0"/>
              </a:rPr>
              <a:t>виконання</a:t>
            </a:r>
            <a:r>
              <a:rPr lang="ru-RU" altLang="uk-UA" sz="1800" dirty="0" smtClean="0">
                <a:latin typeface="Times New Roman" pitchFamily="18" charset="0"/>
                <a:cs typeface="Tunga" pitchFamily="2" charset="0"/>
              </a:rPr>
              <a:t> 40-59%)</a:t>
            </a:r>
            <a:br>
              <a:rPr lang="ru-RU" altLang="uk-UA" sz="1800" dirty="0" smtClean="0">
                <a:latin typeface="Times New Roman" pitchFamily="18" charset="0"/>
                <a:cs typeface="Tunga" pitchFamily="2" charset="0"/>
              </a:rPr>
            </a:br>
            <a:endParaRPr lang="ru-RU" altLang="uk-UA" sz="1800" b="1" dirty="0" smtClean="0">
              <a:solidFill>
                <a:srgbClr val="7030A0"/>
              </a:solidFill>
              <a:latin typeface="Times New Roman" pitchFamily="18" charset="0"/>
              <a:cs typeface="Tunga" pitchFamily="2" charset="0"/>
            </a:endParaRPr>
          </a:p>
        </p:txBody>
      </p:sp>
      <p:pic>
        <p:nvPicPr>
          <p:cNvPr id="4813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4292600"/>
            <a:ext cx="8312224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863" y="6099175"/>
            <a:ext cx="8778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9707"/>
            <a:ext cx="8467799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16350"/>
            <a:ext cx="877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26280"/>
            <a:ext cx="1376363" cy="117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8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>
          <a:xfrm>
            <a:off x="107950" y="-6350"/>
            <a:ext cx="8928100" cy="720725"/>
          </a:xfrm>
        </p:spPr>
        <p:txBody>
          <a:bodyPr/>
          <a:lstStyle/>
          <a:p>
            <a:pPr algn="ctr" eaLnBrk="1" hangingPunct="1"/>
            <a:r>
              <a:rPr lang="ru-RU" altLang="uk-UA" sz="2900" dirty="0" err="1" smtClean="0">
                <a:latin typeface="Times New Roman" pitchFamily="18" charset="0"/>
                <a:cs typeface="Tunga" pitchFamily="2" charset="0"/>
              </a:rPr>
              <a:t>Приклади</a:t>
            </a:r>
            <a:r>
              <a:rPr lang="ru-RU" altLang="uk-UA" sz="2900" dirty="0" smtClean="0">
                <a:latin typeface="Times New Roman" pitchFamily="18" charset="0"/>
                <a:cs typeface="Tunga" pitchFamily="2" charset="0"/>
              </a:rPr>
              <a:t> </a:t>
            </a:r>
            <a:r>
              <a:rPr lang="ru-RU" altLang="uk-UA" sz="2900" b="1" dirty="0" smtClean="0">
                <a:solidFill>
                  <a:srgbClr val="00B050"/>
                </a:solidFill>
                <a:latin typeface="Times New Roman" pitchFamily="18" charset="0"/>
                <a:cs typeface="Tunga" pitchFamily="2" charset="0"/>
              </a:rPr>
              <a:t>легкого</a:t>
            </a:r>
            <a:r>
              <a:rPr lang="ru-RU" altLang="uk-UA" sz="2900" dirty="0" smtClean="0">
                <a:latin typeface="Times New Roman" pitchFamily="18" charset="0"/>
                <a:cs typeface="Tunga" pitchFamily="2" charset="0"/>
              </a:rPr>
              <a:t> тестового </a:t>
            </a:r>
            <a:r>
              <a:rPr lang="ru-RU" altLang="uk-UA" sz="2900" dirty="0" err="1" smtClean="0">
                <a:latin typeface="Times New Roman" pitchFamily="18" charset="0"/>
                <a:cs typeface="Tunga" pitchFamily="2" charset="0"/>
              </a:rPr>
              <a:t>завдання</a:t>
            </a:r>
            <a:r>
              <a:rPr lang="ru-RU" altLang="uk-UA" sz="2900" dirty="0" smtClean="0">
                <a:latin typeface="Times New Roman" pitchFamily="18" charset="0"/>
                <a:cs typeface="Tunga" pitchFamily="2" charset="0"/>
              </a:rPr>
              <a:t/>
            </a:r>
            <a:br>
              <a:rPr lang="ru-RU" altLang="uk-UA" sz="2900" dirty="0" smtClean="0">
                <a:latin typeface="Times New Roman" pitchFamily="18" charset="0"/>
                <a:cs typeface="Tunga" pitchFamily="2" charset="0"/>
              </a:rPr>
            </a:br>
            <a:r>
              <a:rPr lang="ru-RU" altLang="uk-UA" sz="2000" dirty="0" smtClean="0">
                <a:latin typeface="Times New Roman" pitchFamily="18" charset="0"/>
                <a:cs typeface="Tunga" pitchFamily="2" charset="0"/>
              </a:rPr>
              <a:t> (</a:t>
            </a:r>
            <a:r>
              <a:rPr lang="ru-RU" altLang="uk-UA" sz="2000" dirty="0" err="1" smtClean="0">
                <a:latin typeface="Times New Roman" pitchFamily="18" charset="0"/>
                <a:cs typeface="Tunga" pitchFamily="2" charset="0"/>
              </a:rPr>
              <a:t>відсоток</a:t>
            </a:r>
            <a:r>
              <a:rPr lang="ru-RU" altLang="uk-UA" sz="2000" dirty="0" smtClean="0">
                <a:latin typeface="Times New Roman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latin typeface="Times New Roman" pitchFamily="18" charset="0"/>
                <a:cs typeface="Tunga" pitchFamily="2" charset="0"/>
              </a:rPr>
              <a:t>виконання</a:t>
            </a:r>
            <a:r>
              <a:rPr lang="ru-RU" altLang="uk-UA" sz="2000" dirty="0" smtClean="0">
                <a:latin typeface="Times New Roman" pitchFamily="18" charset="0"/>
                <a:cs typeface="Tunga" pitchFamily="2" charset="0"/>
              </a:rPr>
              <a:t> 60-79%)</a:t>
            </a:r>
          </a:p>
        </p:txBody>
      </p:sp>
      <p:pic>
        <p:nvPicPr>
          <p:cNvPr id="5120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815975"/>
            <a:ext cx="8374136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78175"/>
            <a:ext cx="877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3554413"/>
            <a:ext cx="8343974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372225"/>
            <a:ext cx="8778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962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6988"/>
            <a:ext cx="7416179" cy="484217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№ 1 було </a:t>
            </a:r>
            <a:r>
              <a:rPr lang="uk-UA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легке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тестованих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  <p:pic>
        <p:nvPicPr>
          <p:cNvPr id="5222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8" y="1050926"/>
            <a:ext cx="8395684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710238"/>
            <a:ext cx="877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6181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2"/>
          <p:cNvSpPr>
            <a:spLocks noGrp="1"/>
          </p:cNvSpPr>
          <p:nvPr>
            <p:ph type="title"/>
          </p:nvPr>
        </p:nvSpPr>
        <p:spPr>
          <a:xfrm>
            <a:off x="-252536" y="-2764"/>
            <a:ext cx="8496944" cy="839476"/>
          </a:xfrm>
        </p:spPr>
        <p:txBody>
          <a:bodyPr/>
          <a:lstStyle/>
          <a:p>
            <a:pPr algn="ctr" eaLnBrk="1" hangingPunct="1"/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Загальні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висновки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щодо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результатів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виконання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завдань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сертифікаційної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роботи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з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хімії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unga" pitchFamily="2" charset="0"/>
              </a:rPr>
              <a:t> 2020 року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-25684" y="764704"/>
            <a:ext cx="8486115" cy="4824536"/>
          </a:xfrm>
        </p:spPr>
        <p:txBody>
          <a:bodyPr rtlCol="0"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ru-RU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сертифікаційної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сформованості</a:t>
            </a:r>
            <a:r>
              <a:rPr lang="ru-RU" alt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i="1" u="sng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предметних</a:t>
            </a:r>
            <a:r>
              <a:rPr lang="ru-RU" altLang="uk-UA" sz="2000" i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000" i="1" u="sng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altLang="uk-UA" sz="2000" i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ru-RU" alt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перевіряли</a:t>
            </a:r>
            <a:r>
              <a:rPr lang="ru-RU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і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altLang="uk-UA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оперувати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alt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endParaRPr lang="ru-RU" altLang="uk-UA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716374" cy="244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155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900" y="0"/>
            <a:ext cx="770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504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28092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112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/>
              <a:t>ЗНО – необхідна умова майбутнього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Зовнішнє незалежне   оцінювання (ЗНО) </a:t>
            </a:r>
            <a:r>
              <a:rPr lang="uk-UA" dirty="0"/>
              <a:t>– </a:t>
            </a:r>
            <a:r>
              <a:rPr lang="uk-UA" dirty="0" smtClean="0"/>
              <a:t>одна</a:t>
            </a:r>
            <a:r>
              <a:rPr lang="en-US" dirty="0" smtClean="0"/>
              <a:t> </a:t>
            </a:r>
            <a:r>
              <a:rPr lang="uk-UA" dirty="0" smtClean="0"/>
              <a:t>з</a:t>
            </a:r>
            <a:r>
              <a:rPr lang="en-US" dirty="0" smtClean="0"/>
              <a:t> </a:t>
            </a:r>
            <a:r>
              <a:rPr lang="uk-UA" dirty="0" smtClean="0"/>
              <a:t>найефективніших </a:t>
            </a:r>
            <a:r>
              <a:rPr lang="uk-UA" dirty="0"/>
              <a:t>та найпоширеніших у світі систем оцінювання навчальних </a:t>
            </a:r>
            <a:r>
              <a:rPr lang="en-US" dirty="0" smtClean="0"/>
              <a:t> </a:t>
            </a:r>
            <a:r>
              <a:rPr lang="uk-UA" dirty="0" smtClean="0"/>
              <a:t>досягнень </a:t>
            </a:r>
            <a:r>
              <a:rPr lang="uk-UA" dirty="0"/>
              <a:t>учнів, яка дозволяє провести як державну </a:t>
            </a:r>
            <a:r>
              <a:rPr lang="en-US" dirty="0" smtClean="0"/>
              <a:t> </a:t>
            </a:r>
            <a:r>
              <a:rPr lang="uk-UA" dirty="0" smtClean="0"/>
              <a:t>підсумкову </a:t>
            </a:r>
            <a:r>
              <a:rPr lang="uk-UA" dirty="0"/>
              <a:t>атестацію, так і відбір </a:t>
            </a:r>
            <a:r>
              <a:rPr lang="uk-UA" dirty="0" smtClean="0"/>
              <a:t>абітурієнтів</a:t>
            </a:r>
            <a:r>
              <a:rPr lang="en-US" dirty="0" smtClean="0"/>
              <a:t> </a:t>
            </a:r>
            <a:r>
              <a:rPr lang="uk-UA" dirty="0" smtClean="0"/>
              <a:t>до </a:t>
            </a:r>
            <a:r>
              <a:rPr lang="uk-UA" dirty="0"/>
              <a:t>закладів вищої освіти. </a:t>
            </a:r>
            <a:r>
              <a:rPr lang="en-US" dirty="0" smtClean="0"/>
              <a:t> </a:t>
            </a:r>
          </a:p>
          <a:p>
            <a:r>
              <a:rPr lang="uk-UA" b="1" dirty="0"/>
              <a:t>Система зовнішнього </a:t>
            </a:r>
            <a:r>
              <a:rPr lang="uk-UA" b="1" dirty="0" smtClean="0"/>
              <a:t> </a:t>
            </a:r>
            <a:r>
              <a:rPr lang="uk-UA" b="1" dirty="0"/>
              <a:t>незалежного </a:t>
            </a:r>
            <a:r>
              <a:rPr lang="uk-UA" b="1"/>
              <a:t>оцінювання </a:t>
            </a:r>
            <a:r>
              <a:rPr lang="uk-UA" b="1" smtClean="0"/>
              <a:t> в   </a:t>
            </a:r>
            <a:r>
              <a:rPr lang="uk-UA" b="1" dirty="0"/>
              <a:t>Україні на сьогодні: </a:t>
            </a:r>
          </a:p>
          <a:p>
            <a:r>
              <a:rPr lang="uk-UA" dirty="0"/>
              <a:t>Демонструє переваги і </a:t>
            </a:r>
            <a:r>
              <a:rPr lang="uk-UA" dirty="0" smtClean="0"/>
              <a:t>недоліки</a:t>
            </a:r>
            <a:r>
              <a:rPr lang="en-US" dirty="0" smtClean="0"/>
              <a:t>  </a:t>
            </a:r>
            <a:r>
              <a:rPr lang="uk-UA" dirty="0" smtClean="0"/>
              <a:t>української </a:t>
            </a:r>
            <a:r>
              <a:rPr lang="uk-UA" dirty="0"/>
              <a:t>системи освіти.</a:t>
            </a:r>
          </a:p>
          <a:p>
            <a:r>
              <a:rPr lang="uk-UA" dirty="0"/>
              <a:t>Дає можливість оперативно </a:t>
            </a:r>
            <a:r>
              <a:rPr lang="uk-UA" dirty="0" smtClean="0"/>
              <a:t>реагувати </a:t>
            </a:r>
            <a:r>
              <a:rPr lang="uk-UA" dirty="0"/>
              <a:t>і своєчасно реформувати систему освіти в Україні.</a:t>
            </a:r>
          </a:p>
          <a:p>
            <a:r>
              <a:rPr lang="uk-UA" dirty="0"/>
              <a:t>Є однією з найбільш стабільних систем, яка </a:t>
            </a:r>
            <a:r>
              <a:rPr lang="uk-UA" dirty="0" smtClean="0"/>
              <a:t>злагоджено функціонує з </a:t>
            </a:r>
            <a:r>
              <a:rPr lang="uk-UA" dirty="0"/>
              <a:t>метою оцінювання навчальних досягнень випускників з</a:t>
            </a:r>
            <a:r>
              <a:rPr lang="uk-UA" dirty="0" smtClean="0"/>
              <a:t>акладів </a:t>
            </a:r>
            <a:r>
              <a:rPr lang="uk-UA" dirty="0"/>
              <a:t>освіти. </a:t>
            </a:r>
          </a:p>
          <a:p>
            <a:r>
              <a:rPr lang="uk-UA" dirty="0"/>
              <a:t> Є необхідною умовою отримання </a:t>
            </a:r>
            <a:r>
              <a:rPr lang="uk-UA" dirty="0" smtClean="0"/>
              <a:t>документа </a:t>
            </a:r>
            <a:r>
              <a:rPr lang="uk-UA" dirty="0"/>
              <a:t>про освіту.</a:t>
            </a:r>
          </a:p>
          <a:p>
            <a:r>
              <a:rPr lang="uk-UA" dirty="0"/>
              <a:t>Є умовою вступу до закладу </a:t>
            </a:r>
            <a:r>
              <a:rPr lang="uk-UA" dirty="0" smtClean="0"/>
              <a:t>вищої </a:t>
            </a:r>
            <a:r>
              <a:rPr lang="uk-UA" dirty="0"/>
              <a:t>освіти. </a:t>
            </a:r>
          </a:p>
          <a:p>
            <a:endParaRPr lang="uk-UA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869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-1"/>
            <a:ext cx="5220072" cy="54850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077" y="93303"/>
            <a:ext cx="4078769" cy="2308324"/>
          </a:xfrm>
          <a:prstGeom prst="rect">
            <a:avLst/>
          </a:prstGeom>
          <a:gradFill>
            <a:gsLst>
              <a:gs pos="0">
                <a:schemeClr val="accent6">
                  <a:satMod val="105000"/>
                  <a:tint val="67000"/>
                  <a:lumMod val="91000"/>
                  <a:lumOff val="9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  <a:effectLst>
            <a:softEdge rad="0"/>
          </a:effectLst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</a:rPr>
              <a:t>Формули для обчислення кількості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речовини, кількості частинок у певній,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кількості речовини, масової частки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елемента в сполуці, відносної густини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газу, виведення формули сполуки, за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масовими частками елементів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478" y="2875589"/>
            <a:ext cx="3312369" cy="17543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</a:rPr>
              <a:t>Формули для обчислення масової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(об'ємної) частки компонента в суміші,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масової частки розчиненої речовини.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2465" y="5115749"/>
            <a:ext cx="3378381" cy="1477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</a:rPr>
              <a:t>Алгоритми розв'язування задач за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рівнянням реакції; відносний вихід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продукту реакції.</a:t>
            </a:r>
            <a:endParaRPr lang="uk-UA" dirty="0"/>
          </a:p>
        </p:txBody>
      </p:sp>
      <p:cxnSp>
        <p:nvCxnSpPr>
          <p:cNvPr id="9" name="Прямая со стрелкой 8"/>
          <p:cNvCxnSpPr>
            <a:endCxn id="3" idx="3"/>
          </p:cNvCxnSpPr>
          <p:nvPr/>
        </p:nvCxnSpPr>
        <p:spPr>
          <a:xfrm flipH="1" flipV="1">
            <a:off x="4180846" y="1247465"/>
            <a:ext cx="709256" cy="18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559490" y="3356992"/>
            <a:ext cx="1444558" cy="72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3"/>
          </p:cNvCxnSpPr>
          <p:nvPr/>
        </p:nvCxnSpPr>
        <p:spPr>
          <a:xfrm flipH="1">
            <a:off x="4180846" y="5115749"/>
            <a:ext cx="535170" cy="73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5928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Особливості проходження ЗНО з хімії  у 2021 році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Сертифікаційна</a:t>
            </a:r>
            <a:r>
              <a:rPr lang="ru-RU" dirty="0" smtClean="0"/>
              <a:t> 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</a:t>
            </a:r>
            <a:r>
              <a:rPr lang="ru-RU" dirty="0" err="1" smtClean="0"/>
              <a:t>налічує</a:t>
            </a:r>
            <a:r>
              <a:rPr lang="ru-RU" b="1" dirty="0" smtClean="0"/>
              <a:t> 52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форм</a:t>
            </a:r>
            <a:r>
              <a:rPr lang="ru-RU" dirty="0" smtClean="0"/>
              <a:t>: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(34 </a:t>
            </a:r>
            <a:r>
              <a:rPr lang="ru-RU" dirty="0" err="1" smtClean="0"/>
              <a:t>завдання</a:t>
            </a:r>
            <a:r>
              <a:rPr lang="ru-RU" dirty="0" smtClean="0"/>
              <a:t>), на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(«</a:t>
            </a:r>
            <a:r>
              <a:rPr lang="ru-RU" dirty="0" err="1" smtClean="0"/>
              <a:t>логічні</a:t>
            </a:r>
            <a:r>
              <a:rPr lang="ru-RU" dirty="0" smtClean="0"/>
              <a:t> пари») (4 </a:t>
            </a:r>
            <a:r>
              <a:rPr lang="ru-RU" dirty="0" err="1" smtClean="0"/>
              <a:t>завдання</a:t>
            </a:r>
            <a:r>
              <a:rPr lang="ru-RU" dirty="0" smtClean="0"/>
              <a:t>), </a:t>
            </a:r>
            <a:r>
              <a:rPr lang="ru-RU" dirty="0" err="1" smtClean="0"/>
              <a:t>відкритої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короткою </a:t>
            </a:r>
            <a:r>
              <a:rPr lang="ru-RU" dirty="0" err="1" smtClean="0"/>
              <a:t>відповіддю</a:t>
            </a:r>
            <a:r>
              <a:rPr lang="ru-RU" dirty="0" smtClean="0"/>
              <a:t> (14 </a:t>
            </a:r>
            <a:r>
              <a:rPr lang="ru-RU" dirty="0" err="1" smtClean="0"/>
              <a:t>завдань</a:t>
            </a:r>
            <a:r>
              <a:rPr lang="ru-RU" dirty="0" smtClean="0"/>
              <a:t>).</a:t>
            </a:r>
          </a:p>
          <a:p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результату </a:t>
            </a:r>
            <a:r>
              <a:rPr lang="ru-RU" b="1" dirty="0" err="1" smtClean="0"/>
              <a:t>зовнішнього</a:t>
            </a:r>
            <a:r>
              <a:rPr lang="ru-RU" b="1" dirty="0" smtClean="0"/>
              <a:t> </a:t>
            </a:r>
            <a:r>
              <a:rPr lang="ru-RU" b="1" dirty="0" err="1" smtClean="0"/>
              <a:t>незалежного</a:t>
            </a:r>
            <a:r>
              <a:rPr lang="ru-RU" b="1" dirty="0" smtClean="0"/>
              <a:t> </a:t>
            </a:r>
            <a:r>
              <a:rPr lang="ru-RU" b="1" dirty="0" err="1" smtClean="0"/>
              <a:t>оцінювання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 за шкалою 100–200 </a:t>
            </a:r>
            <a:r>
              <a:rPr lang="ru-RU" dirty="0" err="1" smtClean="0"/>
              <a:t>балів</a:t>
            </a:r>
            <a:r>
              <a:rPr lang="ru-RU" dirty="0" smtClean="0"/>
              <a:t> </a:t>
            </a:r>
            <a:r>
              <a:rPr lang="ru-RU" dirty="0" err="1" smtClean="0"/>
              <a:t>ураховують</a:t>
            </a:r>
            <a:r>
              <a:rPr lang="ru-RU" dirty="0" smtClean="0"/>
              <a:t> </a:t>
            </a:r>
            <a:r>
              <a:rPr lang="ru-RU" dirty="0" err="1" smtClean="0"/>
              <a:t>тестовий</a:t>
            </a:r>
            <a:r>
              <a:rPr lang="ru-RU" dirty="0" smtClean="0"/>
              <a:t> бал, </a:t>
            </a:r>
            <a:r>
              <a:rPr lang="ru-RU" dirty="0" err="1" smtClean="0"/>
              <a:t>отриманий</a:t>
            </a:r>
            <a:r>
              <a:rPr lang="ru-RU" dirty="0" smtClean="0"/>
              <a:t> </a:t>
            </a:r>
            <a:r>
              <a:rPr lang="ru-RU" dirty="0" err="1" smtClean="0"/>
              <a:t>учасником</a:t>
            </a:r>
            <a:r>
              <a:rPr lang="ru-RU" dirty="0" smtClean="0"/>
              <a:t> за 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 </a:t>
            </a:r>
            <a:r>
              <a:rPr lang="ru-RU" b="1" dirty="0" err="1" smtClean="0"/>
              <a:t>сертифікаційної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. </a:t>
            </a:r>
            <a:r>
              <a:rPr lang="ru-RU" dirty="0" err="1" smtClean="0"/>
              <a:t>Визначення</a:t>
            </a:r>
            <a:r>
              <a:rPr lang="ru-RU" dirty="0" smtClean="0"/>
              <a:t> тестового бала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схем </a:t>
            </a:r>
            <a:r>
              <a:rPr lang="ru-RU" dirty="0" err="1" smtClean="0"/>
              <a:t>нарахування</a:t>
            </a:r>
            <a:r>
              <a:rPr lang="ru-RU" dirty="0" smtClean="0"/>
              <a:t> </a:t>
            </a:r>
            <a:r>
              <a:rPr lang="ru-RU" dirty="0" err="1" smtClean="0"/>
              <a:t>балів</a:t>
            </a:r>
            <a:r>
              <a:rPr lang="ru-RU" dirty="0" smtClean="0"/>
              <a:t> за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сертифікаційної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(подано в </a:t>
            </a:r>
            <a:r>
              <a:rPr lang="ru-RU" b="1" dirty="0" err="1" smtClean="0">
                <a:solidFill>
                  <a:srgbClr val="FF0000"/>
                </a:solidFill>
                <a:hlinkClick r:id="rId2"/>
              </a:rPr>
              <a:t>Характеристиці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/>
              <a:t>сертифікаційної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118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Особливості проходження ЗНО з хімії  у 2021 році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за шкалою 100–200 </a:t>
            </a:r>
            <a:r>
              <a:rPr lang="ru-RU" dirty="0" err="1" smtClean="0"/>
              <a:t>балів</a:t>
            </a:r>
            <a:r>
              <a:rPr lang="ru-RU" dirty="0" smtClean="0"/>
              <a:t> буде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поріг</a:t>
            </a:r>
            <a:r>
              <a:rPr lang="ru-RU" dirty="0" smtClean="0"/>
              <a:t> «</a:t>
            </a:r>
            <a:r>
              <a:rPr lang="ru-RU" dirty="0" err="1" smtClean="0"/>
              <a:t>склав</a:t>
            </a:r>
            <a:r>
              <a:rPr lang="ru-RU" dirty="0" smtClean="0"/>
              <a:t>/не </a:t>
            </a:r>
            <a:r>
              <a:rPr lang="ru-RU" dirty="0" err="1" smtClean="0"/>
              <a:t>склав</a:t>
            </a:r>
            <a:r>
              <a:rPr lang="ru-RU" dirty="0" smtClean="0"/>
              <a:t>» – </a:t>
            </a:r>
            <a:r>
              <a:rPr lang="ru-RU" dirty="0" err="1" smtClean="0"/>
              <a:t>мінімальний</a:t>
            </a:r>
            <a:r>
              <a:rPr lang="ru-RU" dirty="0" smtClean="0"/>
              <a:t> </a:t>
            </a:r>
            <a:r>
              <a:rPr lang="ru-RU" dirty="0" err="1" smtClean="0"/>
              <a:t>тестовий</a:t>
            </a:r>
            <a:r>
              <a:rPr lang="ru-RU" dirty="0" smtClean="0"/>
              <a:t> бал, </a:t>
            </a:r>
            <a:r>
              <a:rPr lang="ru-RU" dirty="0" err="1" smtClean="0"/>
              <a:t>який</a:t>
            </a:r>
            <a:r>
              <a:rPr lang="ru-RU" dirty="0" smtClean="0"/>
              <a:t> за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сертифікаційної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учасник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мінімальним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 На </a:t>
            </a:r>
            <a:r>
              <a:rPr lang="ru-RU" dirty="0" err="1" smtClean="0"/>
              <a:t>основі</a:t>
            </a:r>
            <a:r>
              <a:rPr lang="ru-RU" dirty="0" smtClean="0"/>
              <a:t> тестового бала кожного </a:t>
            </a:r>
            <a:r>
              <a:rPr lang="ru-RU" dirty="0" err="1" smtClean="0"/>
              <a:t>учасника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подолав</a:t>
            </a:r>
            <a:r>
              <a:rPr lang="ru-RU" dirty="0" smtClean="0"/>
              <a:t> </a:t>
            </a:r>
            <a:r>
              <a:rPr lang="ru-RU" dirty="0" err="1" smtClean="0"/>
              <a:t>поріг</a:t>
            </a:r>
            <a:r>
              <a:rPr lang="ru-RU" dirty="0" smtClean="0"/>
              <a:t> «</a:t>
            </a:r>
            <a:r>
              <a:rPr lang="ru-RU" dirty="0" err="1" smtClean="0"/>
              <a:t>склав</a:t>
            </a:r>
            <a:r>
              <a:rPr lang="ru-RU" dirty="0" smtClean="0"/>
              <a:t>/не </a:t>
            </a:r>
            <a:r>
              <a:rPr lang="ru-RU" dirty="0" err="1" smtClean="0"/>
              <a:t>склав</a:t>
            </a:r>
            <a:r>
              <a:rPr lang="ru-RU" dirty="0" smtClean="0"/>
              <a:t>», буде </a:t>
            </a:r>
            <a:r>
              <a:rPr lang="ru-RU" dirty="0" err="1" smtClean="0"/>
              <a:t>визначено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рейтингову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за шкалою 100–200 </a:t>
            </a:r>
            <a:r>
              <a:rPr lang="ru-RU" dirty="0" err="1" smtClean="0"/>
              <a:t>балів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Учасники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подолають</a:t>
            </a:r>
            <a:r>
              <a:rPr lang="ru-RU" dirty="0" smtClean="0"/>
              <a:t> </a:t>
            </a:r>
            <a:r>
              <a:rPr lang="ru-RU" dirty="0" err="1" smtClean="0"/>
              <a:t>поріг</a:t>
            </a:r>
            <a:r>
              <a:rPr lang="ru-RU" dirty="0" smtClean="0"/>
              <a:t> «</a:t>
            </a:r>
            <a:r>
              <a:rPr lang="ru-RU" dirty="0" err="1" smtClean="0"/>
              <a:t>склав</a:t>
            </a:r>
            <a:r>
              <a:rPr lang="ru-RU" dirty="0" smtClean="0"/>
              <a:t>/не </a:t>
            </a:r>
            <a:r>
              <a:rPr lang="ru-RU" dirty="0" err="1" smtClean="0"/>
              <a:t>склав</a:t>
            </a:r>
            <a:r>
              <a:rPr lang="ru-RU" dirty="0" smtClean="0"/>
              <a:t>»,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узяти</a:t>
            </a:r>
            <a:r>
              <a:rPr lang="ru-RU" dirty="0" smtClean="0"/>
              <a:t> участь у конкурсному </a:t>
            </a:r>
            <a:r>
              <a:rPr lang="ru-RU" dirty="0" err="1" smtClean="0"/>
              <a:t>відборі</a:t>
            </a:r>
            <a:r>
              <a:rPr lang="ru-RU" dirty="0" smtClean="0"/>
              <a:t> до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483" y="5094817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3651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Особливості проходження ЗНО з хімії  у 2021 році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добувачі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поточного року,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обрали</a:t>
            </a:r>
            <a:r>
              <a:rPr lang="ru-RU" dirty="0" smtClean="0"/>
              <a:t> </a:t>
            </a:r>
            <a:r>
              <a:rPr lang="ru-RU" dirty="0" err="1" smtClean="0"/>
              <a:t>хімію</a:t>
            </a:r>
            <a:r>
              <a:rPr lang="ru-RU" dirty="0" smtClean="0"/>
              <a:t> для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підсумкової</a:t>
            </a:r>
            <a:r>
              <a:rPr lang="ru-RU" dirty="0" smtClean="0"/>
              <a:t> </a:t>
            </a:r>
            <a:r>
              <a:rPr lang="ru-RU" dirty="0" err="1" smtClean="0"/>
              <a:t>атестації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b="1" dirty="0" err="1" smtClean="0"/>
              <a:t>отримають</a:t>
            </a:r>
            <a:r>
              <a:rPr lang="ru-RU" b="1" dirty="0" smtClean="0"/>
              <a:t> </a:t>
            </a:r>
            <a:r>
              <a:rPr lang="ru-RU" b="1" dirty="0" err="1" smtClean="0"/>
              <a:t>оцінку</a:t>
            </a:r>
            <a:r>
              <a:rPr lang="ru-RU" b="1" dirty="0" smtClean="0"/>
              <a:t> за шкалою 1–12 </a:t>
            </a:r>
            <a:r>
              <a:rPr lang="ru-RU" b="1" dirty="0" err="1" smtClean="0"/>
              <a:t>балів</a:t>
            </a:r>
            <a:r>
              <a:rPr lang="ru-RU" b="1" dirty="0" smtClean="0"/>
              <a:t>.</a:t>
            </a:r>
            <a:r>
              <a:rPr lang="ru-RU" dirty="0" smtClean="0"/>
              <a:t> У такому </a:t>
            </a:r>
            <a:r>
              <a:rPr lang="ru-RU" dirty="0" err="1" smtClean="0"/>
              <a:t>разі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результату буде </a:t>
            </a:r>
            <a:r>
              <a:rPr lang="ru-RU" dirty="0" err="1" smtClean="0"/>
              <a:t>використано</a:t>
            </a:r>
            <a:r>
              <a:rPr lang="ru-RU" dirty="0" smtClean="0"/>
              <a:t> </a:t>
            </a:r>
            <a:r>
              <a:rPr lang="ru-RU" dirty="0" err="1" smtClean="0"/>
              <a:t>тестовий</a:t>
            </a:r>
            <a:r>
              <a:rPr lang="ru-RU" dirty="0" smtClean="0"/>
              <a:t> бал, </a:t>
            </a:r>
            <a:r>
              <a:rPr lang="ru-RU" dirty="0" err="1" smtClean="0"/>
              <a:t>отриманий</a:t>
            </a:r>
            <a:r>
              <a:rPr lang="ru-RU" dirty="0" smtClean="0"/>
              <a:t> </a:t>
            </a:r>
            <a:r>
              <a:rPr lang="ru-RU" dirty="0" err="1" smtClean="0"/>
              <a:t>учасником</a:t>
            </a:r>
            <a:r>
              <a:rPr lang="ru-RU" dirty="0" smtClean="0"/>
              <a:t> за 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 </a:t>
            </a:r>
            <a:r>
              <a:rPr lang="ru-RU" b="1" dirty="0" err="1" smtClean="0"/>
              <a:t>сертифікаційної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буде </a:t>
            </a:r>
            <a:r>
              <a:rPr lang="ru-RU" dirty="0" err="1" smtClean="0"/>
              <a:t>оголошено</a:t>
            </a:r>
            <a:r>
              <a:rPr lang="ru-RU" dirty="0" smtClean="0"/>
              <a:t> до 4 </a:t>
            </a:r>
            <a:r>
              <a:rPr lang="ru-RU" dirty="0" err="1" smtClean="0"/>
              <a:t>червня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2088232" cy="17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836712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591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Характеристика сертифікаційної роботи з хімії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характеристиці</a:t>
            </a:r>
            <a:r>
              <a:rPr lang="ru-RU" dirty="0" smtClean="0"/>
              <a:t> </a:t>
            </a:r>
            <a:r>
              <a:rPr lang="ru-RU" dirty="0" err="1" smtClean="0"/>
              <a:t>сертифікаційної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 </a:t>
            </a:r>
            <a:r>
              <a:rPr lang="ru-RU" dirty="0" err="1" smtClean="0"/>
              <a:t>визначено</a:t>
            </a:r>
            <a:r>
              <a:rPr lang="ru-RU" dirty="0" smtClean="0"/>
              <a:t> структуру тесту, час, </a:t>
            </a:r>
            <a:r>
              <a:rPr lang="ru-RU" dirty="0" err="1" smtClean="0"/>
              <a:t>відведений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, </a:t>
            </a:r>
            <a:r>
              <a:rPr lang="ru-RU" dirty="0" err="1" smtClean="0"/>
              <a:t>конкретизовано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та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, </a:t>
            </a:r>
            <a:r>
              <a:rPr lang="ru-RU" dirty="0" err="1" smtClean="0"/>
              <a:t>уміщених</a:t>
            </a:r>
            <a:r>
              <a:rPr lang="ru-RU" dirty="0" smtClean="0"/>
              <a:t> до </a:t>
            </a:r>
            <a:r>
              <a:rPr lang="ru-RU" dirty="0" err="1" smtClean="0"/>
              <a:t>сертифікаційної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наведено схему </a:t>
            </a:r>
            <a:r>
              <a:rPr lang="ru-RU" dirty="0" err="1" smtClean="0"/>
              <a:t>нарахування</a:t>
            </a:r>
            <a:r>
              <a:rPr lang="ru-RU" dirty="0" smtClean="0"/>
              <a:t> </a:t>
            </a:r>
            <a:r>
              <a:rPr lang="ru-RU" dirty="0" err="1" smtClean="0"/>
              <a:t>тестових</a:t>
            </a:r>
            <a:r>
              <a:rPr lang="ru-RU" dirty="0" smtClean="0"/>
              <a:t> </a:t>
            </a:r>
            <a:r>
              <a:rPr lang="ru-RU" dirty="0" err="1" smtClean="0"/>
              <a:t>балів</a:t>
            </a:r>
            <a:r>
              <a:rPr lang="ru-RU" dirty="0" smtClean="0"/>
              <a:t>. </a:t>
            </a:r>
            <a:r>
              <a:rPr lang="ru-RU" dirty="0" err="1" smtClean="0"/>
              <a:t>Детальне</a:t>
            </a:r>
            <a:r>
              <a:rPr lang="ru-RU" dirty="0" smtClean="0"/>
              <a:t>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 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випрацювати</a:t>
            </a:r>
            <a:r>
              <a:rPr lang="ru-RU" dirty="0" smtClean="0"/>
              <a:t> 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Сертифікаційна</a:t>
            </a:r>
            <a:r>
              <a:rPr lang="ru-RU" dirty="0" smtClean="0"/>
              <a:t> 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 </a:t>
            </a:r>
            <a:r>
              <a:rPr lang="ru-RU" dirty="0" err="1" smtClean="0"/>
              <a:t>містить</a:t>
            </a:r>
            <a:r>
              <a:rPr lang="ru-RU" dirty="0" smtClean="0"/>
              <a:t> </a:t>
            </a:r>
            <a:r>
              <a:rPr lang="ru-RU" b="1" dirty="0" smtClean="0"/>
              <a:t>52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. </a:t>
            </a:r>
            <a:r>
              <a:rPr lang="ru-RU" dirty="0" smtClean="0"/>
              <a:t>Максимальна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балів</a:t>
            </a:r>
            <a:r>
              <a:rPr lang="ru-RU" dirty="0" smtClean="0"/>
              <a:t>, яку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набрати</a:t>
            </a:r>
            <a:r>
              <a:rPr lang="ru-RU" dirty="0" smtClean="0"/>
              <a:t>, правильно </a:t>
            </a:r>
            <a:r>
              <a:rPr lang="ru-RU" dirty="0" err="1" smtClean="0"/>
              <a:t>виконавши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– </a:t>
            </a:r>
            <a:r>
              <a:rPr lang="ru-RU" b="1" dirty="0" smtClean="0"/>
              <a:t>74. </a:t>
            </a:r>
            <a:r>
              <a:rPr lang="ru-RU" dirty="0" smtClean="0"/>
              <a:t>На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сертифікаційної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відведено</a:t>
            </a:r>
            <a:r>
              <a:rPr lang="ru-RU" dirty="0" smtClean="0"/>
              <a:t> </a:t>
            </a:r>
            <a:r>
              <a:rPr lang="ru-RU" b="1" dirty="0" smtClean="0"/>
              <a:t>150 </a:t>
            </a:r>
            <a:r>
              <a:rPr lang="ru-RU" b="1" dirty="0" err="1" smtClean="0"/>
              <a:t>хвилин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3288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ЗНО з хімії: особливості тесту 2021 року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Тест ЗНО з хімії у 2021 році складається з завдань  трьох форм:</a:t>
            </a:r>
          </a:p>
          <a:p>
            <a:r>
              <a:rPr lang="uk-UA" dirty="0" smtClean="0"/>
              <a:t> завдання з вибором однієї правильної відповіді  (№1 -34)</a:t>
            </a:r>
          </a:p>
          <a:p>
            <a:r>
              <a:rPr lang="uk-UA" dirty="0" smtClean="0"/>
              <a:t> завдань на встановлення відповідності(</a:t>
            </a:r>
            <a:r>
              <a:rPr lang="uk-UA" dirty="0" err="1" smtClean="0"/>
              <a:t>“логічні</a:t>
            </a:r>
            <a:r>
              <a:rPr lang="uk-UA" dirty="0" smtClean="0"/>
              <a:t> </a:t>
            </a:r>
            <a:r>
              <a:rPr lang="uk-UA" dirty="0" err="1" smtClean="0"/>
              <a:t>пари”</a:t>
            </a:r>
            <a:r>
              <a:rPr lang="uk-UA" dirty="0" smtClean="0"/>
              <a:t>) (№35 -38)</a:t>
            </a:r>
          </a:p>
          <a:p>
            <a:r>
              <a:rPr lang="uk-UA" dirty="0" smtClean="0"/>
              <a:t>завдань відкритої форми із короткою відповіддю (№39-52)</a:t>
            </a:r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3271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Типи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завдань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сертифікаційної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роботи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схеми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нарахування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балів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виконання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завдань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Форма /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опис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завдання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вибором</a:t>
            </a:r>
            <a:r>
              <a:rPr lang="ru-RU" b="1" dirty="0" smtClean="0"/>
              <a:t> </a:t>
            </a:r>
            <a:r>
              <a:rPr lang="ru-RU" b="1" dirty="0" err="1" smtClean="0"/>
              <a:t>однієї</a:t>
            </a:r>
            <a:r>
              <a:rPr lang="ru-RU" b="1" dirty="0" smtClean="0"/>
              <a:t> </a:t>
            </a:r>
            <a:r>
              <a:rPr lang="ru-RU" b="1" dirty="0" err="1" smtClean="0"/>
              <a:t>правильної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відповіді</a:t>
            </a:r>
            <a:r>
              <a:rPr lang="ru-RU" dirty="0" smtClean="0"/>
              <a:t> (№ 1–34).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основу та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один </a:t>
            </a:r>
            <a:r>
              <a:rPr lang="ru-RU" dirty="0" err="1" smtClean="0"/>
              <a:t>правильний</a:t>
            </a:r>
            <a:r>
              <a:rPr lang="ru-RU" dirty="0" smtClean="0"/>
              <a:t>.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виконаним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учасник</a:t>
            </a:r>
            <a:r>
              <a:rPr lang="ru-RU" dirty="0" smtClean="0"/>
              <a:t>/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вибрав</a:t>
            </a:r>
            <a:r>
              <a:rPr lang="ru-RU" dirty="0" smtClean="0"/>
              <a:t>/</a:t>
            </a:r>
            <a:r>
              <a:rPr lang="ru-RU" dirty="0" err="1" smtClean="0"/>
              <a:t>ла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позначив</a:t>
            </a:r>
            <a:r>
              <a:rPr lang="ru-RU" dirty="0" smtClean="0"/>
              <a:t>/</a:t>
            </a:r>
            <a:r>
              <a:rPr lang="ru-RU" dirty="0" err="1" smtClean="0"/>
              <a:t>ла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у бланку </a:t>
            </a:r>
            <a:r>
              <a:rPr lang="ru-RU" dirty="0" err="1" smtClean="0"/>
              <a:t>відповідей</a:t>
            </a:r>
            <a:r>
              <a:rPr lang="ru-RU" dirty="0" smtClean="0"/>
              <a:t> </a:t>
            </a:r>
            <a:r>
              <a:rPr lang="ru-RU" b="1" i="1" dirty="0" smtClean="0"/>
              <a:t>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Схема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нарахування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балів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    0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smtClean="0"/>
              <a:t>1</a:t>
            </a:r>
            <a:r>
              <a:rPr lang="ru-RU" dirty="0" smtClean="0"/>
              <a:t> бал:</a:t>
            </a:r>
          </a:p>
          <a:p>
            <a:pPr>
              <a:buNone/>
            </a:pPr>
            <a:r>
              <a:rPr lang="ru-RU" b="1" dirty="0" smtClean="0"/>
              <a:t>   1</a:t>
            </a:r>
            <a:r>
              <a:rPr lang="ru-RU" dirty="0" smtClean="0"/>
              <a:t> бал,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вказано</a:t>
            </a:r>
            <a:r>
              <a:rPr lang="ru-RU" dirty="0" smtClean="0"/>
              <a:t> </a:t>
            </a:r>
            <a:r>
              <a:rPr lang="ru-RU" dirty="0" err="1" smtClean="0"/>
              <a:t>правильну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; </a:t>
            </a:r>
            <a:r>
              <a:rPr lang="ru-RU" b="1" dirty="0" smtClean="0"/>
              <a:t>0</a:t>
            </a:r>
            <a:r>
              <a:rPr lang="ru-RU" dirty="0" smtClean="0"/>
              <a:t> </a:t>
            </a:r>
            <a:r>
              <a:rPr lang="ru-RU" dirty="0" err="1" smtClean="0"/>
              <a:t>балів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вказано</a:t>
            </a:r>
            <a:r>
              <a:rPr lang="ru-RU" dirty="0" smtClean="0"/>
              <a:t> </a:t>
            </a:r>
            <a:r>
              <a:rPr lang="ru-RU" dirty="0" err="1" smtClean="0"/>
              <a:t>неправильну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вказано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завдання</a:t>
            </a:r>
            <a:r>
              <a:rPr lang="ru-RU" dirty="0" smtClean="0"/>
              <a:t> не </a:t>
            </a:r>
            <a:r>
              <a:rPr lang="ru-RU" dirty="0" err="1" smtClean="0"/>
              <a:t>надано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1672580" cy="168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279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Типи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завдань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сертифікаційної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роботи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схеми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нарахування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балів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виконання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завдань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400" b="1" dirty="0" smtClean="0"/>
              <a:t>  </a:t>
            </a:r>
            <a:r>
              <a:rPr lang="ru-RU" sz="7400" b="1" dirty="0" smtClean="0">
                <a:solidFill>
                  <a:schemeClr val="bg2">
                    <a:lumMod val="50000"/>
                  </a:schemeClr>
                </a:solidFill>
              </a:rPr>
              <a:t>Форма / </a:t>
            </a:r>
            <a:r>
              <a:rPr lang="ru-RU" sz="7400" b="1" dirty="0" err="1" smtClean="0">
                <a:solidFill>
                  <a:schemeClr val="bg2">
                    <a:lumMod val="50000"/>
                  </a:schemeClr>
                </a:solidFill>
              </a:rPr>
              <a:t>опис</a:t>
            </a:r>
            <a:r>
              <a:rPr lang="ru-RU" sz="7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7400" b="1" dirty="0" err="1" smtClean="0">
                <a:solidFill>
                  <a:schemeClr val="bg2">
                    <a:lumMod val="50000"/>
                  </a:schemeClr>
                </a:solidFill>
              </a:rPr>
              <a:t>завдання</a:t>
            </a:r>
            <a:endParaRPr lang="ru-RU" sz="7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000" b="1" dirty="0" smtClean="0"/>
              <a:t>    </a:t>
            </a:r>
            <a:r>
              <a:rPr lang="ru-RU" sz="5000" b="1" dirty="0" err="1" smtClean="0"/>
              <a:t>Завдання</a:t>
            </a:r>
            <a:r>
              <a:rPr lang="ru-RU" sz="5000" b="1" dirty="0" smtClean="0"/>
              <a:t> на </a:t>
            </a:r>
            <a:r>
              <a:rPr lang="ru-RU" sz="5000" b="1" dirty="0" err="1" smtClean="0"/>
              <a:t>встановлення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відповідності</a:t>
            </a:r>
            <a:r>
              <a:rPr lang="ru-RU" sz="5000" dirty="0" smtClean="0"/>
              <a:t> («</a:t>
            </a:r>
            <a:r>
              <a:rPr lang="ru-RU" sz="5000" dirty="0" err="1" smtClean="0"/>
              <a:t>логічні</a:t>
            </a:r>
            <a:r>
              <a:rPr lang="ru-RU" sz="5000" dirty="0" smtClean="0"/>
              <a:t> пари») (№ 35–38). </a:t>
            </a:r>
            <a:r>
              <a:rPr lang="ru-RU" sz="5000" dirty="0" err="1" smtClean="0"/>
              <a:t>Завдання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має</a:t>
            </a:r>
            <a:r>
              <a:rPr lang="ru-RU" sz="5000" dirty="0" smtClean="0"/>
              <a:t> основу та два </a:t>
            </a:r>
            <a:r>
              <a:rPr lang="ru-RU" sz="5000" dirty="0" err="1" smtClean="0"/>
              <a:t>стовпчики</a:t>
            </a:r>
            <a:r>
              <a:rPr lang="ru-RU" sz="5000" dirty="0" smtClean="0"/>
              <a:t> </a:t>
            </a:r>
            <a:r>
              <a:rPr lang="ru-RU" sz="5000" dirty="0" err="1" smtClean="0"/>
              <a:t>інформації</a:t>
            </a:r>
            <a:r>
              <a:rPr lang="ru-RU" sz="5000" dirty="0" smtClean="0"/>
              <a:t>, </a:t>
            </a:r>
            <a:r>
              <a:rPr lang="ru-RU" sz="5000" dirty="0" err="1" smtClean="0"/>
              <a:t>позначених</a:t>
            </a:r>
            <a:r>
              <a:rPr lang="ru-RU" sz="5000" dirty="0" smtClean="0"/>
              <a:t> цифрами (</a:t>
            </a:r>
            <a:r>
              <a:rPr lang="ru-RU" sz="5000" dirty="0" err="1" smtClean="0"/>
              <a:t>ліворуч</a:t>
            </a:r>
            <a:r>
              <a:rPr lang="ru-RU" sz="5000" dirty="0" smtClean="0"/>
              <a:t>) </a:t>
            </a:r>
            <a:r>
              <a:rPr lang="ru-RU" sz="5000" dirty="0" err="1" smtClean="0"/>
              <a:t>і</a:t>
            </a:r>
            <a:r>
              <a:rPr lang="ru-RU" sz="5000" dirty="0" smtClean="0"/>
              <a:t> буквами (</a:t>
            </a:r>
            <a:r>
              <a:rPr lang="ru-RU" sz="5000" dirty="0" err="1" smtClean="0"/>
              <a:t>праворуч</a:t>
            </a:r>
            <a:r>
              <a:rPr lang="ru-RU" sz="5000" dirty="0" smtClean="0"/>
              <a:t>). </a:t>
            </a:r>
            <a:r>
              <a:rPr lang="ru-RU" sz="5000" dirty="0" err="1" smtClean="0"/>
              <a:t>Виконання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завдання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передбачає</a:t>
            </a:r>
            <a:r>
              <a:rPr lang="ru-RU" sz="5000" dirty="0" smtClean="0"/>
              <a:t> </a:t>
            </a:r>
            <a:r>
              <a:rPr lang="ru-RU" sz="5000" dirty="0" err="1" smtClean="0"/>
              <a:t>встановлення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відповідності</a:t>
            </a:r>
            <a:r>
              <a:rPr lang="ru-RU" sz="5000" dirty="0" smtClean="0"/>
              <a:t> (</a:t>
            </a:r>
            <a:r>
              <a:rPr lang="ru-RU" sz="5000" dirty="0" err="1" smtClean="0"/>
              <a:t>утворення</a:t>
            </a:r>
            <a:r>
              <a:rPr lang="ru-RU" sz="5000" dirty="0" smtClean="0"/>
              <a:t> «</a:t>
            </a:r>
            <a:r>
              <a:rPr lang="ru-RU" sz="5000" dirty="0" err="1" smtClean="0"/>
              <a:t>логічних</a:t>
            </a:r>
            <a:r>
              <a:rPr lang="ru-RU" sz="5000" dirty="0" smtClean="0"/>
              <a:t> пар») </a:t>
            </a:r>
            <a:r>
              <a:rPr lang="ru-RU" sz="5000" dirty="0" err="1" smtClean="0"/>
              <a:t>між</a:t>
            </a:r>
            <a:r>
              <a:rPr lang="ru-RU" sz="5000" dirty="0" smtClean="0"/>
              <a:t> </a:t>
            </a:r>
            <a:r>
              <a:rPr lang="ru-RU" sz="5000" dirty="0" err="1" smtClean="0"/>
              <a:t>інформацією</a:t>
            </a:r>
            <a:r>
              <a:rPr lang="ru-RU" sz="5000" dirty="0" smtClean="0"/>
              <a:t>, </a:t>
            </a:r>
            <a:r>
              <a:rPr lang="ru-RU" sz="5000" dirty="0" err="1" smtClean="0"/>
              <a:t>позначеною</a:t>
            </a:r>
            <a:r>
              <a:rPr lang="ru-RU" sz="5000" dirty="0" smtClean="0"/>
              <a:t> цифрами та буквами. </a:t>
            </a:r>
            <a:r>
              <a:rPr lang="ru-RU" sz="5000" dirty="0" err="1" smtClean="0"/>
              <a:t>Завдання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вважають</a:t>
            </a:r>
            <a:r>
              <a:rPr lang="ru-RU" sz="5000" dirty="0" smtClean="0"/>
              <a:t> </a:t>
            </a:r>
            <a:r>
              <a:rPr lang="ru-RU" sz="5000" dirty="0" err="1" smtClean="0"/>
              <a:t>виконаним</a:t>
            </a:r>
            <a:r>
              <a:rPr lang="ru-RU" sz="5000" dirty="0" smtClean="0"/>
              <a:t>, </a:t>
            </a:r>
            <a:r>
              <a:rPr lang="ru-RU" sz="5000" dirty="0" err="1" smtClean="0"/>
              <a:t>якщо</a:t>
            </a:r>
            <a:r>
              <a:rPr lang="ru-RU" sz="5000" dirty="0" smtClean="0"/>
              <a:t> </a:t>
            </a:r>
            <a:r>
              <a:rPr lang="ru-RU" sz="5000" dirty="0" err="1" smtClean="0"/>
              <a:t>учасник</a:t>
            </a:r>
            <a:r>
              <a:rPr lang="ru-RU" sz="5000" dirty="0" smtClean="0"/>
              <a:t>/</a:t>
            </a:r>
            <a:r>
              <a:rPr lang="ru-RU" sz="5000" dirty="0" err="1" smtClean="0"/>
              <a:t>ця</a:t>
            </a:r>
            <a:r>
              <a:rPr lang="ru-RU" sz="5000" dirty="0" smtClean="0"/>
              <a:t> </a:t>
            </a:r>
            <a:r>
              <a:rPr lang="ru-RU" sz="5000" dirty="0" err="1" smtClean="0"/>
              <a:t>зовнішнього</a:t>
            </a:r>
            <a:r>
              <a:rPr lang="ru-RU" sz="5000" dirty="0" smtClean="0"/>
              <a:t> </a:t>
            </a:r>
            <a:r>
              <a:rPr lang="ru-RU" sz="5000" dirty="0" err="1" smtClean="0"/>
              <a:t>незалежного</a:t>
            </a:r>
            <a:r>
              <a:rPr lang="ru-RU" sz="5000" dirty="0" smtClean="0"/>
              <a:t> </a:t>
            </a:r>
            <a:r>
              <a:rPr lang="ru-RU" sz="5000" dirty="0" err="1" smtClean="0"/>
              <a:t>оцінювання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вибрав</a:t>
            </a:r>
            <a:r>
              <a:rPr lang="ru-RU" sz="5000" dirty="0" smtClean="0"/>
              <a:t>/</a:t>
            </a:r>
            <a:r>
              <a:rPr lang="ru-RU" sz="5000" dirty="0" err="1" smtClean="0"/>
              <a:t>ла</a:t>
            </a:r>
            <a:r>
              <a:rPr lang="ru-RU" sz="5000" dirty="0" smtClean="0"/>
              <a:t> </a:t>
            </a:r>
            <a:r>
              <a:rPr lang="ru-RU" sz="5000" dirty="0" err="1" smtClean="0"/>
              <a:t>й</a:t>
            </a:r>
            <a:r>
              <a:rPr lang="ru-RU" sz="5000" dirty="0" smtClean="0"/>
              <a:t> </a:t>
            </a:r>
            <a:r>
              <a:rPr lang="ru-RU" sz="5000" dirty="0" err="1" smtClean="0"/>
              <a:t>позначив</a:t>
            </a:r>
            <a:r>
              <a:rPr lang="ru-RU" sz="5000" dirty="0" smtClean="0"/>
              <a:t>/</a:t>
            </a:r>
            <a:r>
              <a:rPr lang="ru-RU" sz="5000" dirty="0" err="1" smtClean="0"/>
              <a:t>ла</a:t>
            </a:r>
            <a:r>
              <a:rPr lang="ru-RU" sz="5000" dirty="0" smtClean="0"/>
              <a:t> </a:t>
            </a:r>
            <a:r>
              <a:rPr lang="ru-RU" sz="5000" dirty="0" err="1" smtClean="0"/>
              <a:t>позначки</a:t>
            </a:r>
            <a:r>
              <a:rPr lang="ru-RU" sz="5000" dirty="0" smtClean="0"/>
              <a:t> на </a:t>
            </a:r>
            <a:r>
              <a:rPr lang="ru-RU" sz="5000" dirty="0" err="1" smtClean="0"/>
              <a:t>перетинах</a:t>
            </a:r>
            <a:r>
              <a:rPr lang="ru-RU" sz="5000" dirty="0" smtClean="0"/>
              <a:t> </a:t>
            </a:r>
            <a:r>
              <a:rPr lang="ru-RU" sz="5000" dirty="0" err="1" smtClean="0"/>
              <a:t>рядків</a:t>
            </a:r>
            <a:r>
              <a:rPr lang="ru-RU" sz="5000" dirty="0" smtClean="0"/>
              <a:t> (</a:t>
            </a:r>
            <a:r>
              <a:rPr lang="ru-RU" sz="5000" dirty="0" err="1" smtClean="0"/>
              <a:t>цифри</a:t>
            </a:r>
            <a:r>
              <a:rPr lang="ru-RU" sz="5000" dirty="0" smtClean="0"/>
              <a:t> </a:t>
            </a:r>
            <a:r>
              <a:rPr lang="ru-RU" sz="5000" dirty="0" err="1" smtClean="0"/>
              <a:t>від</a:t>
            </a:r>
            <a:r>
              <a:rPr lang="ru-RU" sz="5000" dirty="0" smtClean="0"/>
              <a:t> 1 до 3) </a:t>
            </a:r>
            <a:r>
              <a:rPr lang="ru-RU" sz="5000" dirty="0" err="1" smtClean="0"/>
              <a:t>і</a:t>
            </a:r>
            <a:r>
              <a:rPr lang="ru-RU" sz="5000" dirty="0" smtClean="0"/>
              <a:t> колонок (</a:t>
            </a:r>
            <a:r>
              <a:rPr lang="ru-RU" sz="5000" dirty="0" err="1" smtClean="0"/>
              <a:t>букви</a:t>
            </a:r>
            <a:r>
              <a:rPr lang="ru-RU" sz="5000" dirty="0" smtClean="0"/>
              <a:t> </a:t>
            </a:r>
            <a:r>
              <a:rPr lang="ru-RU" sz="5000" dirty="0" err="1" smtClean="0"/>
              <a:t>від</a:t>
            </a:r>
            <a:r>
              <a:rPr lang="ru-RU" sz="5000" dirty="0" smtClean="0"/>
              <a:t> А до Д) у </a:t>
            </a:r>
            <a:r>
              <a:rPr lang="ru-RU" sz="5000" dirty="0" err="1" smtClean="0"/>
              <a:t>таблиці</a:t>
            </a:r>
            <a:r>
              <a:rPr lang="ru-RU" sz="5000" dirty="0" smtClean="0"/>
              <a:t> бланка </a:t>
            </a:r>
            <a:r>
              <a:rPr lang="ru-RU" sz="5000" dirty="0" err="1" smtClean="0"/>
              <a:t>відповідей</a:t>
            </a:r>
            <a:r>
              <a:rPr lang="ru-RU" sz="5000" dirty="0" smtClean="0"/>
              <a:t> </a:t>
            </a:r>
            <a:r>
              <a:rPr lang="ru-RU" sz="5000" b="1" i="1" dirty="0" smtClean="0"/>
              <a:t>А</a:t>
            </a:r>
            <a:r>
              <a:rPr lang="ru-RU" sz="5000" dirty="0" smtClean="0"/>
              <a:t>.</a:t>
            </a:r>
            <a:endParaRPr lang="ru-RU" sz="5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400" b="1" dirty="0" smtClean="0">
                <a:solidFill>
                  <a:schemeClr val="bg2">
                    <a:lumMod val="50000"/>
                  </a:schemeClr>
                </a:solidFill>
              </a:rPr>
              <a:t>Схема </a:t>
            </a:r>
            <a:r>
              <a:rPr lang="ru-RU" sz="7400" b="1" dirty="0" err="1" smtClean="0">
                <a:solidFill>
                  <a:schemeClr val="bg2">
                    <a:lumMod val="50000"/>
                  </a:schemeClr>
                </a:solidFill>
              </a:rPr>
              <a:t>нарахування</a:t>
            </a:r>
            <a:r>
              <a:rPr lang="ru-RU" sz="7400" b="1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7400" b="1" dirty="0" err="1" smtClean="0">
                <a:solidFill>
                  <a:schemeClr val="bg2">
                    <a:lumMod val="50000"/>
                  </a:schemeClr>
                </a:solidFill>
              </a:rPr>
              <a:t>балів</a:t>
            </a:r>
            <a:endParaRPr lang="ru-RU" sz="7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100" b="1" dirty="0" smtClean="0"/>
              <a:t>   0, 1, 2 </a:t>
            </a:r>
            <a:r>
              <a:rPr lang="ru-RU" sz="5100" dirty="0" err="1" smtClean="0"/>
              <a:t>або</a:t>
            </a:r>
            <a:r>
              <a:rPr lang="ru-RU" sz="5100" dirty="0" smtClean="0"/>
              <a:t> </a:t>
            </a:r>
            <a:r>
              <a:rPr lang="ru-RU" sz="5100" b="1" dirty="0" smtClean="0"/>
              <a:t>3</a:t>
            </a:r>
            <a:r>
              <a:rPr lang="ru-RU" sz="5100" dirty="0" smtClean="0"/>
              <a:t>:</a:t>
            </a:r>
          </a:p>
          <a:p>
            <a:pPr>
              <a:buNone/>
            </a:pPr>
            <a:r>
              <a:rPr lang="ru-RU" sz="5100" b="1" dirty="0" smtClean="0"/>
              <a:t>   1</a:t>
            </a:r>
            <a:r>
              <a:rPr lang="ru-RU" sz="5100" dirty="0" smtClean="0"/>
              <a:t> бал – за </a:t>
            </a:r>
            <a:r>
              <a:rPr lang="ru-RU" sz="5100" dirty="0" err="1" smtClean="0"/>
              <a:t>кожну</a:t>
            </a:r>
            <a:r>
              <a:rPr lang="ru-RU" sz="5100" dirty="0" smtClean="0"/>
              <a:t> правильно </a:t>
            </a:r>
            <a:r>
              <a:rPr lang="ru-RU" sz="5100" dirty="0" err="1" smtClean="0"/>
              <a:t>встановлену</a:t>
            </a:r>
            <a:r>
              <a:rPr lang="ru-RU" sz="5100" dirty="0" smtClean="0"/>
              <a:t> </a:t>
            </a:r>
            <a:r>
              <a:rPr lang="ru-RU" sz="5100" dirty="0" err="1" smtClean="0"/>
              <a:t>відповідність</a:t>
            </a:r>
            <a:r>
              <a:rPr lang="ru-RU" sz="5100" dirty="0" smtClean="0"/>
              <a:t> («</a:t>
            </a:r>
            <a:r>
              <a:rPr lang="ru-RU" sz="5100" dirty="0" err="1" smtClean="0"/>
              <a:t>логічну</a:t>
            </a:r>
            <a:r>
              <a:rPr lang="ru-RU" sz="5100" dirty="0" smtClean="0"/>
              <a:t> пару»); </a:t>
            </a:r>
            <a:r>
              <a:rPr lang="ru-RU" sz="5100" b="1" dirty="0" smtClean="0"/>
              <a:t>0</a:t>
            </a:r>
            <a:r>
              <a:rPr lang="ru-RU" sz="5100" dirty="0" smtClean="0"/>
              <a:t> </a:t>
            </a:r>
            <a:r>
              <a:rPr lang="ru-RU" sz="5100" dirty="0" err="1" smtClean="0"/>
              <a:t>балів</a:t>
            </a:r>
            <a:r>
              <a:rPr lang="ru-RU" sz="5100" dirty="0" smtClean="0"/>
              <a:t> за </a:t>
            </a:r>
            <a:r>
              <a:rPr lang="ru-RU" sz="5100" dirty="0" err="1" smtClean="0"/>
              <a:t>будь-яку</a:t>
            </a:r>
            <a:r>
              <a:rPr lang="ru-RU" sz="5100" dirty="0" smtClean="0"/>
              <a:t> «</a:t>
            </a:r>
            <a:r>
              <a:rPr lang="ru-RU" sz="5100" dirty="0" err="1" smtClean="0"/>
              <a:t>логічну</a:t>
            </a:r>
            <a:r>
              <a:rPr lang="ru-RU" sz="5100" dirty="0" smtClean="0"/>
              <a:t> пару», </a:t>
            </a:r>
            <a:r>
              <a:rPr lang="ru-RU" sz="5100" dirty="0" err="1" smtClean="0"/>
              <a:t>якщо</a:t>
            </a:r>
            <a:r>
              <a:rPr lang="ru-RU" sz="5100" dirty="0" smtClean="0"/>
              <a:t> </a:t>
            </a:r>
            <a:r>
              <a:rPr lang="ru-RU" sz="5100" dirty="0" err="1" smtClean="0"/>
              <a:t>зроблено</a:t>
            </a:r>
            <a:r>
              <a:rPr lang="ru-RU" sz="5100" dirty="0" smtClean="0"/>
              <a:t> </a:t>
            </a:r>
            <a:r>
              <a:rPr lang="ru-RU" sz="5100" dirty="0" err="1" smtClean="0"/>
              <a:t>більше</a:t>
            </a:r>
            <a:r>
              <a:rPr lang="ru-RU" sz="5100" dirty="0" smtClean="0"/>
              <a:t> </a:t>
            </a:r>
            <a:r>
              <a:rPr lang="ru-RU" sz="5100" dirty="0" err="1" smtClean="0"/>
              <a:t>однієї</a:t>
            </a:r>
            <a:r>
              <a:rPr lang="ru-RU" sz="5100" dirty="0" smtClean="0"/>
              <a:t> </a:t>
            </a:r>
            <a:r>
              <a:rPr lang="ru-RU" sz="5100" dirty="0" err="1" smtClean="0"/>
              <a:t>позначки</a:t>
            </a:r>
            <a:r>
              <a:rPr lang="ru-RU" sz="5100" dirty="0" smtClean="0"/>
              <a:t> в рядку та/</a:t>
            </a:r>
            <a:r>
              <a:rPr lang="ru-RU" sz="5100" dirty="0" err="1" smtClean="0"/>
              <a:t>або</a:t>
            </a:r>
            <a:r>
              <a:rPr lang="ru-RU" sz="5100" dirty="0" smtClean="0"/>
              <a:t> </a:t>
            </a:r>
            <a:r>
              <a:rPr lang="ru-RU" sz="5100" dirty="0" err="1" smtClean="0"/>
              <a:t>колонці</a:t>
            </a:r>
            <a:r>
              <a:rPr lang="ru-RU" sz="5100" dirty="0" smtClean="0"/>
              <a:t>; </a:t>
            </a:r>
            <a:r>
              <a:rPr lang="ru-RU" sz="5100" b="1" dirty="0" smtClean="0"/>
              <a:t>0 </a:t>
            </a:r>
            <a:r>
              <a:rPr lang="ru-RU" sz="5100" dirty="0" err="1" smtClean="0"/>
              <a:t>балів</a:t>
            </a:r>
            <a:r>
              <a:rPr lang="ru-RU" sz="5100" dirty="0" smtClean="0"/>
              <a:t> за </a:t>
            </a:r>
            <a:r>
              <a:rPr lang="ru-RU" sz="5100" dirty="0" err="1" smtClean="0"/>
              <a:t>завдання</a:t>
            </a:r>
            <a:r>
              <a:rPr lang="ru-RU" sz="5100" dirty="0" smtClean="0"/>
              <a:t>, </a:t>
            </a:r>
            <a:r>
              <a:rPr lang="ru-RU" sz="5100" dirty="0" err="1" smtClean="0"/>
              <a:t>якщо</a:t>
            </a:r>
            <a:r>
              <a:rPr lang="ru-RU" sz="5100" dirty="0" smtClean="0"/>
              <a:t> не </a:t>
            </a:r>
            <a:r>
              <a:rPr lang="ru-RU" sz="5100" dirty="0" err="1" smtClean="0"/>
              <a:t>вказано</a:t>
            </a:r>
            <a:r>
              <a:rPr lang="ru-RU" sz="5100" dirty="0" smtClean="0"/>
              <a:t> </a:t>
            </a:r>
            <a:r>
              <a:rPr lang="ru-RU" sz="5100" dirty="0" err="1" smtClean="0"/>
              <a:t>жодної</a:t>
            </a:r>
            <a:r>
              <a:rPr lang="ru-RU" sz="5100" dirty="0" smtClean="0"/>
              <a:t> </a:t>
            </a:r>
            <a:r>
              <a:rPr lang="ru-RU" sz="5100" dirty="0" err="1" smtClean="0"/>
              <a:t>правильної</a:t>
            </a:r>
            <a:r>
              <a:rPr lang="ru-RU" sz="5100" dirty="0" smtClean="0"/>
              <a:t> </a:t>
            </a:r>
            <a:r>
              <a:rPr lang="ru-RU" sz="5100" dirty="0" err="1" smtClean="0"/>
              <a:t>відповідності</a:t>
            </a:r>
            <a:r>
              <a:rPr lang="ru-RU" sz="5100" dirty="0" smtClean="0"/>
              <a:t> («</a:t>
            </a:r>
            <a:r>
              <a:rPr lang="ru-RU" sz="5100" dirty="0" err="1" smtClean="0"/>
              <a:t>логічної</a:t>
            </a:r>
            <a:r>
              <a:rPr lang="ru-RU" sz="5100" dirty="0" smtClean="0"/>
              <a:t> пари») </a:t>
            </a:r>
            <a:r>
              <a:rPr lang="ru-RU" sz="5100" dirty="0" err="1" smtClean="0"/>
              <a:t>або</a:t>
            </a:r>
            <a:r>
              <a:rPr lang="ru-RU" sz="5100" dirty="0" smtClean="0"/>
              <a:t> </a:t>
            </a:r>
            <a:r>
              <a:rPr lang="ru-RU" sz="5100" dirty="0" err="1" smtClean="0"/>
              <a:t>відповіді</a:t>
            </a:r>
            <a:r>
              <a:rPr lang="ru-RU" sz="5100" dirty="0" smtClean="0"/>
              <a:t> на </a:t>
            </a:r>
            <a:r>
              <a:rPr lang="ru-RU" sz="5100" dirty="0" err="1" smtClean="0"/>
              <a:t>завдання</a:t>
            </a:r>
            <a:r>
              <a:rPr lang="ru-RU" sz="5100" dirty="0" smtClean="0"/>
              <a:t> не </a:t>
            </a:r>
            <a:r>
              <a:rPr lang="ru-RU" sz="5100" dirty="0" err="1" smtClean="0"/>
              <a:t>надано</a:t>
            </a:r>
            <a:r>
              <a:rPr lang="ru-RU" sz="5100" dirty="0" smtClean="0"/>
              <a:t>.</a:t>
            </a:r>
            <a:endParaRPr lang="ru-RU" sz="51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386263"/>
            <a:ext cx="1905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582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Типи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завдань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сертифікаційної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роботи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схеми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нарахування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балів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виконання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завдань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Форма /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опис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завдання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відкритої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короткою </a:t>
            </a:r>
            <a:r>
              <a:rPr lang="ru-RU" b="1" dirty="0" err="1" smtClean="0"/>
              <a:t>відповіддю</a:t>
            </a:r>
            <a:r>
              <a:rPr lang="ru-RU" dirty="0" smtClean="0"/>
              <a:t> (№ 39–52).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Неструктуроване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основу та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розв’язування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.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виконаним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учасник</a:t>
            </a:r>
            <a:r>
              <a:rPr lang="ru-RU" dirty="0" smtClean="0"/>
              <a:t>/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, </a:t>
            </a:r>
            <a:r>
              <a:rPr lang="ru-RU" dirty="0" err="1" smtClean="0"/>
              <a:t>здійснивши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числові</a:t>
            </a:r>
            <a:r>
              <a:rPr lang="ru-RU" dirty="0" smtClean="0"/>
              <a:t> </a:t>
            </a:r>
            <a:r>
              <a:rPr lang="ru-RU" dirty="0" err="1" smtClean="0"/>
              <a:t>розрахунки</a:t>
            </a:r>
            <a:r>
              <a:rPr lang="ru-RU" dirty="0" smtClean="0"/>
              <a:t>, записав/</a:t>
            </a:r>
            <a:r>
              <a:rPr lang="ru-RU" dirty="0" err="1" smtClean="0"/>
              <a:t>ла</a:t>
            </a:r>
            <a:r>
              <a:rPr lang="ru-RU" dirty="0" smtClean="0"/>
              <a:t>, </a:t>
            </a:r>
            <a:r>
              <a:rPr lang="ru-RU" dirty="0" err="1" smtClean="0"/>
              <a:t>дотримуючись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правил, </a:t>
            </a:r>
            <a:r>
              <a:rPr lang="ru-RU" dirty="0" err="1" smtClean="0"/>
              <a:t>кінцеву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у бланку </a:t>
            </a:r>
            <a:r>
              <a:rPr lang="ru-RU" dirty="0" err="1" smtClean="0"/>
              <a:t>відповідей</a:t>
            </a:r>
            <a:r>
              <a:rPr lang="ru-RU" dirty="0" smtClean="0"/>
              <a:t> </a:t>
            </a:r>
            <a:r>
              <a:rPr lang="ru-RU" b="1" i="1" dirty="0" smtClean="0"/>
              <a:t>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Схема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нарахування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балів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0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smtClean="0"/>
              <a:t>2</a:t>
            </a:r>
            <a:r>
              <a:rPr lang="ru-RU" dirty="0" smtClean="0"/>
              <a:t> </a:t>
            </a:r>
            <a:r>
              <a:rPr lang="ru-RU" dirty="0" err="1" smtClean="0"/>
              <a:t>бали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 </a:t>
            </a:r>
            <a:r>
              <a:rPr lang="ru-RU" dirty="0" err="1" smtClean="0"/>
              <a:t>бали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вказано</a:t>
            </a:r>
            <a:r>
              <a:rPr lang="ru-RU" dirty="0" smtClean="0"/>
              <a:t> </a:t>
            </a:r>
            <a:r>
              <a:rPr lang="ru-RU" dirty="0" err="1" smtClean="0"/>
              <a:t>правильну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; </a:t>
            </a:r>
            <a:r>
              <a:rPr lang="ru-RU" b="1" dirty="0" smtClean="0"/>
              <a:t>0</a:t>
            </a:r>
            <a:r>
              <a:rPr lang="ru-RU" dirty="0" smtClean="0"/>
              <a:t> </a:t>
            </a:r>
            <a:r>
              <a:rPr lang="ru-RU" dirty="0" err="1" smtClean="0"/>
              <a:t>балів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вказано</a:t>
            </a:r>
            <a:r>
              <a:rPr lang="ru-RU" dirty="0" smtClean="0"/>
              <a:t> </a:t>
            </a:r>
            <a:r>
              <a:rPr lang="ru-RU" dirty="0" err="1" smtClean="0"/>
              <a:t>неправильну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не </a:t>
            </a:r>
            <a:r>
              <a:rPr lang="ru-RU" dirty="0" err="1" smtClean="0"/>
              <a:t>надано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1905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1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3"/>
          <p:cNvSpPr>
            <a:spLocks noGrp="1" noChangeArrowheads="1"/>
          </p:cNvSpPr>
          <p:nvPr>
            <p:ph type="title"/>
          </p:nvPr>
        </p:nvSpPr>
        <p:spPr>
          <a:xfrm>
            <a:off x="2411760" y="16054"/>
            <a:ext cx="9144000" cy="1077913"/>
          </a:xfrm>
        </p:spPr>
        <p:txBody>
          <a:bodyPr>
            <a:spAutoFit/>
          </a:bodyPr>
          <a:lstStyle/>
          <a:p>
            <a:pPr eaLnBrk="1" hangingPunct="1"/>
            <a:r>
              <a:rPr lang="uk-UA" altLang="ru-RU" sz="3200" dirty="0" smtClean="0">
                <a:solidFill>
                  <a:schemeClr val="bg1"/>
                </a:solidFill>
                <a:latin typeface="Constantia" pitchFamily="18" charset="0"/>
              </a:rPr>
              <a:t>Як знайти інформацію про ЗНО </a:t>
            </a:r>
            <a:br>
              <a:rPr lang="uk-UA" altLang="ru-RU" sz="32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uk-UA" altLang="ru-RU" sz="3200" dirty="0" smtClean="0">
                <a:solidFill>
                  <a:schemeClr val="bg1"/>
                </a:solidFill>
                <a:latin typeface="Constantia" pitchFamily="18" charset="0"/>
              </a:rPr>
              <a:t>з ХІМІЇ</a:t>
            </a:r>
            <a:endParaRPr lang="ru-RU" altLang="ru-RU" sz="32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60420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1371600"/>
          </a:xfrm>
        </p:spPr>
      </p:pic>
      <p:pic>
        <p:nvPicPr>
          <p:cNvPr id="6042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630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28600" y="3006725"/>
            <a:ext cx="3200400" cy="20224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720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B4457DC0-4A53-4AE1-8BC0-2DAB1EFC687D}"/>
              </a:ext>
            </a:extLst>
          </p:cNvPr>
          <p:cNvSpPr/>
          <p:nvPr/>
        </p:nvSpPr>
        <p:spPr>
          <a:xfrm>
            <a:off x="203984" y="908720"/>
            <a:ext cx="7459566" cy="1584176"/>
          </a:xfrm>
          <a:prstGeom prst="round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tx1"/>
                </a:solidFill>
                <a:latin typeface="+mj-lt"/>
              </a:rPr>
              <a:t>Наказ Міністерства освіти і науки України від 10.01.2017 № 25 </a:t>
            </a:r>
            <a:r>
              <a:rPr lang="uk-UA" i="1" dirty="0">
                <a:solidFill>
                  <a:schemeClr val="tx1"/>
                </a:solidFill>
                <a:latin typeface="+mj-lt"/>
              </a:rPr>
              <a:t>«Деякі питання нормативного забезпечення зовнішнього незалежного оцінювання результатів навчання, здобутих на основі повної загальної середньої освіти» 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зі змінами і доповненнями 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2C562700-944E-4058-95C4-4C36B8EDF406}"/>
              </a:ext>
            </a:extLst>
          </p:cNvPr>
          <p:cNvSpPr/>
          <p:nvPr/>
        </p:nvSpPr>
        <p:spPr>
          <a:xfrm>
            <a:off x="219360" y="2658504"/>
            <a:ext cx="7478996" cy="1289402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uk-UA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Наказ Міністерства освіти і науки України від 09.07.2019 № 945 </a:t>
            </a:r>
            <a:r>
              <a:rPr lang="uk-UA" alt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«Деякі питання проведення в 2021 році зовнішнього незалежного оцінювання результатів навчання, здобутих на основі повної загальної середньої освіти»</a:t>
            </a:r>
            <a:r>
              <a:rPr lang="uk-UA" alt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61FF739F-CD52-4FE3-B3F6-9163157119D1}"/>
              </a:ext>
            </a:extLst>
          </p:cNvPr>
          <p:cNvSpPr/>
          <p:nvPr/>
        </p:nvSpPr>
        <p:spPr>
          <a:xfrm>
            <a:off x="256714" y="4149080"/>
            <a:ext cx="7441642" cy="1224136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Наказ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Міністерства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освіти і науки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30.09.2020 № 1210 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«Про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підготовку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проведення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у 2021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році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зовнішнього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незалежного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оцінювання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результатів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навчання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здобутих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основі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повної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загальної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середньої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освіти»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437CEEB7-425A-4E8A-ABE8-3344708302A3}"/>
              </a:ext>
            </a:extLst>
          </p:cNvPr>
          <p:cNvSpPr/>
          <p:nvPr/>
        </p:nvSpPr>
        <p:spPr>
          <a:xfrm>
            <a:off x="256714" y="5517232"/>
            <a:ext cx="7555646" cy="1152127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dirty="0">
                <a:solidFill>
                  <a:schemeClr val="tx1"/>
                </a:solidFill>
                <a:latin typeface="+mj-lt"/>
              </a:rPr>
              <a:t>Наказ Міністерства освіти і науки України від 12.10.2020 № 1262 </a:t>
            </a:r>
            <a:r>
              <a:rPr lang="uk-UA" i="1" dirty="0">
                <a:solidFill>
                  <a:schemeClr val="tx1"/>
                </a:solidFill>
                <a:latin typeface="+mj-lt"/>
              </a:rPr>
              <a:t>«Деякі питання проведення в 2020/2021 навчальному році державної підсумкової атестації осіб, які здобувають загальну середню освіту»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649B4C1-BB2D-4F77-900B-94EEFA76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235825" cy="576262"/>
          </a:xfrm>
        </p:spPr>
        <p:txBody>
          <a:bodyPr/>
          <a:lstStyle/>
          <a:p>
            <a:pPr algn="ctr" eaLnBrk="1" hangingPunct="1"/>
            <a:r>
              <a:rPr lang="uk-UA" alt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Нормативно-правові документи</a:t>
            </a:r>
            <a:endParaRPr lang="uk-UA" altLang="ru-RU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3"/>
          <p:cNvSpPr>
            <a:spLocks noGrp="1" noChangeArrowheads="1"/>
          </p:cNvSpPr>
          <p:nvPr>
            <p:ph type="title"/>
          </p:nvPr>
        </p:nvSpPr>
        <p:spPr>
          <a:xfrm>
            <a:off x="2514600" y="61913"/>
            <a:ext cx="5297760" cy="954087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uk-UA" altLang="ru-RU" sz="2800" dirty="0" smtClean="0">
                <a:solidFill>
                  <a:schemeClr val="bg1"/>
                </a:solidFill>
                <a:latin typeface="Constantia" pitchFamily="18" charset="0"/>
              </a:rPr>
              <a:t>Як знайти інформацію про ЗНО </a:t>
            </a:r>
            <a:br>
              <a:rPr lang="uk-UA" altLang="ru-RU" sz="28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uk-UA" altLang="ru-RU" sz="2800" dirty="0" smtClean="0">
                <a:solidFill>
                  <a:schemeClr val="bg1"/>
                </a:solidFill>
                <a:latin typeface="Constantia" pitchFamily="18" charset="0"/>
              </a:rPr>
              <a:t>з ХІМІЇ</a:t>
            </a:r>
            <a:endParaRPr lang="ru-RU" altLang="ru-RU" sz="28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6144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6" name="Овал 5"/>
          <p:cNvSpPr/>
          <p:nvPr/>
        </p:nvSpPr>
        <p:spPr>
          <a:xfrm>
            <a:off x="228600" y="3657600"/>
            <a:ext cx="2286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391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  <p:sp>
        <p:nvSpPr>
          <p:cNvPr id="62468" name="TextBox 3"/>
          <p:cNvSpPr>
            <a:spLocks noGrp="1" noChangeArrowheads="1"/>
          </p:cNvSpPr>
          <p:nvPr>
            <p:ph type="title"/>
          </p:nvPr>
        </p:nvSpPr>
        <p:spPr>
          <a:xfrm>
            <a:off x="457200" y="34925"/>
            <a:ext cx="8229600" cy="954088"/>
          </a:xfrm>
        </p:spPr>
        <p:txBody>
          <a:bodyPr>
            <a:spAutoFit/>
          </a:bodyPr>
          <a:lstStyle/>
          <a:p>
            <a:pPr eaLnBrk="1" hangingPunct="1"/>
            <a:r>
              <a:rPr lang="uk-UA" altLang="ru-RU" sz="2800" smtClean="0">
                <a:solidFill>
                  <a:schemeClr val="bg1"/>
                </a:solidFill>
                <a:latin typeface="Constantia" pitchFamily="18" charset="0"/>
              </a:rPr>
              <a:t>Персональна сторінка навчального закладу на сайті УЦОЯО (</a:t>
            </a:r>
            <a:r>
              <a:rPr lang="en-US" altLang="ru-RU" sz="2800" smtClean="0">
                <a:solidFill>
                  <a:schemeClr val="bg1"/>
                </a:solidFill>
                <a:latin typeface="Constantia" pitchFamily="18" charset="0"/>
              </a:rPr>
              <a:t>testportal.gov.ua</a:t>
            </a:r>
            <a:r>
              <a:rPr lang="uk-UA" altLang="ru-RU" sz="2800" smtClean="0">
                <a:solidFill>
                  <a:schemeClr val="bg1"/>
                </a:solidFill>
                <a:latin typeface="Constantia" pitchFamily="18" charset="0"/>
              </a:rPr>
              <a:t>)</a:t>
            </a:r>
            <a:endParaRPr lang="ru-RU" altLang="ru-RU" sz="280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82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Заголовок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400" smtClean="0">
                <a:solidFill>
                  <a:schemeClr val="bg1"/>
                </a:solidFill>
                <a:latin typeface="Constantia" pitchFamily="18" charset="0"/>
              </a:rPr>
              <a:t>Інформація про успішність проходження ЗНО випускниками закладу</a:t>
            </a:r>
          </a:p>
        </p:txBody>
      </p:sp>
      <p:pic>
        <p:nvPicPr>
          <p:cNvPr id="6349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8313"/>
            <a:ext cx="8229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4" name="Овал 3"/>
          <p:cNvSpPr/>
          <p:nvPr/>
        </p:nvSpPr>
        <p:spPr>
          <a:xfrm>
            <a:off x="5943600" y="2819400"/>
            <a:ext cx="13716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284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03575" y="4868863"/>
            <a:ext cx="50482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 smtClean="0">
                <a:solidFill>
                  <a:schemeClr val="bg1"/>
                </a:solidFill>
                <a:latin typeface="Constantia" pitchFamily="18" charset="0"/>
              </a:rPr>
              <a:t>Інформація про успішність проходження ЗНО випускниками закладу</a:t>
            </a:r>
          </a:p>
        </p:txBody>
      </p:sp>
      <p:pic>
        <p:nvPicPr>
          <p:cNvPr id="6451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4938" y="1169988"/>
            <a:ext cx="8901112" cy="5354637"/>
          </a:xfrm>
        </p:spPr>
      </p:pic>
    </p:spTree>
    <p:extLst>
      <p:ext uri="{BB962C8B-B14F-4D97-AF65-F5344CB8AC3E}">
        <p14:creationId xmlns:p14="http://schemas.microsoft.com/office/powerpoint/2010/main" xmlns="" val="2684902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Заголовок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 smtClean="0">
                <a:solidFill>
                  <a:schemeClr val="bg1"/>
                </a:solidFill>
                <a:latin typeface="Constantia" pitchFamily="18" charset="0"/>
              </a:rPr>
              <a:t>Підготовка до ЗНО</a:t>
            </a:r>
          </a:p>
        </p:txBody>
      </p:sp>
      <p:pic>
        <p:nvPicPr>
          <p:cNvPr id="66564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62600"/>
          </a:xfrm>
        </p:spPr>
      </p:pic>
      <p:sp>
        <p:nvSpPr>
          <p:cNvPr id="4" name="Овал 3"/>
          <p:cNvSpPr/>
          <p:nvPr/>
        </p:nvSpPr>
        <p:spPr>
          <a:xfrm>
            <a:off x="152400" y="3352800"/>
            <a:ext cx="2286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2400" y="4800600"/>
            <a:ext cx="2514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449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6" name="Овал 5"/>
          <p:cNvSpPr/>
          <p:nvPr/>
        </p:nvSpPr>
        <p:spPr>
          <a:xfrm>
            <a:off x="5105400" y="3733800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67589" name="Заголовок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 smtClean="0">
                <a:solidFill>
                  <a:schemeClr val="bg1"/>
                </a:solidFill>
              </a:rPr>
              <a:t>Підготовка до ЗНО</a:t>
            </a:r>
          </a:p>
        </p:txBody>
      </p:sp>
    </p:spTree>
    <p:extLst>
      <p:ext uri="{BB962C8B-B14F-4D97-AF65-F5344CB8AC3E}">
        <p14:creationId xmlns:p14="http://schemas.microsoft.com/office/powerpoint/2010/main" xmlns="" val="4051360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3929066"/>
            <a:ext cx="6135687" cy="1633538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chemeClr val="bg2">
                    <a:lumMod val="90000"/>
                  </a:schemeClr>
                </a:solidFill>
              </a:rPr>
              <a:t>ДЯКУЮ ЗА УВАГУ!</a:t>
            </a:r>
            <a:endParaRPr lang="uk-UA" sz="8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737"/>
            <a:ext cx="3456384" cy="233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771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="" xmlns:a16="http://schemas.microsoft.com/office/drawing/2014/main" id="{AB723215-EF00-4488-8D2A-30001B4692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7744" y="188640"/>
            <a:ext cx="4103687" cy="628650"/>
          </a:xfrm>
        </p:spPr>
        <p:txBody>
          <a:bodyPr tIns="13335" rtlCol="0"/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600" b="1" u="sng" spc="145" dirty="0">
                <a:solidFill>
                  <a:schemeClr val="bg2">
                    <a:lumMod val="25000"/>
                  </a:schemeClr>
                </a:solidFill>
                <a:cs typeface="Arial"/>
              </a:rPr>
              <a:t>ЗНО–</a:t>
            </a:r>
            <a:r>
              <a:rPr sz="3600" b="1" u="sng" spc="145" dirty="0">
                <a:solidFill>
                  <a:schemeClr val="bg2">
                    <a:lumMod val="25000"/>
                  </a:schemeClr>
                </a:solidFill>
              </a:rPr>
              <a:t>202</a:t>
            </a:r>
            <a:r>
              <a:rPr lang="uk-UA" sz="3600" b="1" u="sng" spc="145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sz="3600" b="1" u="sng" spc="145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604" name="object 24">
            <a:extLst>
              <a:ext uri="{FF2B5EF4-FFF2-40B4-BE49-F238E27FC236}">
                <a16:creationId xmlns="" xmlns:a16="http://schemas.microsoft.com/office/drawing/2014/main" id="{85A4F346-D2E0-4F0F-8F8C-A5AF17F6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80728"/>
            <a:ext cx="7838761" cy="412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4000" b="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Основна</a:t>
            </a:r>
            <a:r>
              <a:rPr lang="ru-RU" altLang="ru-RU" sz="4000" b="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altLang="ru-RU" sz="4000" b="0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сесія</a:t>
            </a:r>
            <a:r>
              <a:rPr lang="ru-RU" altLang="ru-RU" sz="4000" b="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</a:t>
            </a:r>
            <a:endParaRPr lang="ru-RU" altLang="ru-RU" sz="4000" b="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725"/>
              </a:spcBef>
            </a:pPr>
            <a:r>
              <a:rPr lang="ru-RU" altLang="ru-RU" sz="6600" i="1" spc="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21.05 -15.06.2021</a:t>
            </a:r>
          </a:p>
          <a:p>
            <a:pPr eaLnBrk="1" hangingPunct="1">
              <a:spcBef>
                <a:spcPts val="25"/>
              </a:spcBef>
            </a:pPr>
            <a:endParaRPr lang="ru-RU" altLang="ru-RU" sz="3700" dirty="0">
              <a:solidFill>
                <a:srgbClr val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600" b="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Додаткова</a:t>
            </a:r>
            <a:r>
              <a:rPr lang="ru-RU" altLang="ru-RU" sz="3600" b="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altLang="ru-RU" sz="3600" b="0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сесія</a:t>
            </a:r>
            <a:r>
              <a:rPr lang="ru-RU" altLang="ru-RU" sz="3600" b="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</a:t>
            </a:r>
            <a:endParaRPr lang="ru-RU" altLang="ru-RU" sz="3600" b="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725"/>
              </a:spcBef>
            </a:pPr>
            <a:r>
              <a:rPr lang="ru-RU" altLang="ru-RU" sz="6000" i="1" spc="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29.06 -16.07.2020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935658" cy="133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Новації ЗНО 2021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Випускники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(</a:t>
            </a:r>
            <a:r>
              <a:rPr lang="ru-RU" dirty="0" err="1" smtClean="0"/>
              <a:t>слухачі</a:t>
            </a:r>
            <a:r>
              <a:rPr lang="ru-RU" dirty="0" smtClean="0"/>
              <a:t>, </a:t>
            </a:r>
            <a:r>
              <a:rPr lang="ru-RU" dirty="0" err="1" smtClean="0"/>
              <a:t>студенти</a:t>
            </a:r>
            <a:r>
              <a:rPr lang="ru-RU" dirty="0" smtClean="0"/>
              <a:t>)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(</a:t>
            </a:r>
            <a:r>
              <a:rPr lang="ru-RU" dirty="0" err="1" smtClean="0"/>
              <a:t>професійно-технічної</a:t>
            </a:r>
            <a:r>
              <a:rPr lang="ru-RU" dirty="0" smtClean="0"/>
              <a:t>),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2021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здобудуть</a:t>
            </a:r>
            <a:r>
              <a:rPr lang="ru-RU" dirty="0" smtClean="0"/>
              <a:t>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обрати </a:t>
            </a:r>
            <a:r>
              <a:rPr lang="ru-RU" dirty="0" err="1" smtClean="0"/>
              <a:t>хімію</a:t>
            </a:r>
            <a:r>
              <a:rPr lang="ru-RU" dirty="0" smtClean="0"/>
              <a:t> для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підсумкової</a:t>
            </a:r>
            <a:r>
              <a:rPr lang="ru-RU" dirty="0" smtClean="0"/>
              <a:t> </a:t>
            </a:r>
            <a:r>
              <a:rPr lang="ru-RU" dirty="0" err="1" smtClean="0"/>
              <a:t>атестації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 smtClean="0"/>
              <a:t>Реєстрація для участі у ЗНО 2021 відбудеться з 01.02.2021 – 05.03.2021</a:t>
            </a:r>
          </a:p>
          <a:p>
            <a:r>
              <a:rPr lang="uk-UA" dirty="0" smtClean="0"/>
              <a:t>ЗНО з хімії відбудеться 21.05.2021</a:t>
            </a:r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до 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Умов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прийому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навчання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  для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здобуття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вищої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освіти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/>
              <a:t>2021 року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вступу</a:t>
            </a:r>
            <a:r>
              <a:rPr lang="ru-RU" dirty="0" smtClean="0"/>
              <a:t> до вишу </a:t>
            </a:r>
            <a:r>
              <a:rPr lang="ru-RU" dirty="0" err="1" smtClean="0"/>
              <a:t>зараховуватимуть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2018-2021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буде </a:t>
            </a:r>
            <a:r>
              <a:rPr lang="ru-RU" dirty="0" err="1" smtClean="0"/>
              <a:t>оголошено</a:t>
            </a:r>
            <a:r>
              <a:rPr lang="ru-RU" dirty="0" smtClean="0"/>
              <a:t> до 4 </a:t>
            </a:r>
            <a:r>
              <a:rPr lang="ru-RU" dirty="0" err="1" smtClean="0"/>
              <a:t>червня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999553" cy="9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3731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57" y="3651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ДЕРЖАВНА ПІДСУМКОВА АТЕСТАЦІЯ У ФОРМІ ЗОВНІШНЬОГО НЕЗАЛЕЖНОГО ОЦІНЮВАННЯ</a:t>
            </a:r>
            <a:b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825680" cy="43204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err="1" smtClean="0"/>
              <a:t>Результати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зовнішнього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оцінювання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чотирьох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зараховуються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результати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підсумкової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атестації</a:t>
            </a:r>
            <a:r>
              <a:rPr lang="ru-RU" sz="2800" dirty="0" smtClean="0"/>
              <a:t> (за шкалою 1–12 </a:t>
            </a:r>
            <a:r>
              <a:rPr lang="ru-RU" sz="2800" dirty="0" err="1" smtClean="0"/>
              <a:t>балів</a:t>
            </a:r>
            <a:r>
              <a:rPr lang="ru-RU" sz="2800" dirty="0" smtClean="0"/>
              <a:t>) за </a:t>
            </a:r>
            <a:r>
              <a:rPr lang="ru-RU" sz="2800" dirty="0" err="1" smtClean="0"/>
              <a:t>освітній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  для </a:t>
            </a:r>
            <a:r>
              <a:rPr lang="ru-RU" sz="2800" dirty="0" err="1" smtClean="0"/>
              <a:t>учнів</a:t>
            </a:r>
            <a:r>
              <a:rPr lang="ru-RU" sz="2800" dirty="0" smtClean="0"/>
              <a:t> (</a:t>
            </a:r>
            <a:r>
              <a:rPr lang="ru-RU" sz="2800" dirty="0" err="1" smtClean="0"/>
              <a:t>слухачів</a:t>
            </a:r>
            <a:r>
              <a:rPr lang="ru-RU" sz="2800" dirty="0" smtClean="0"/>
              <a:t>, </a:t>
            </a:r>
            <a:r>
              <a:rPr lang="ru-RU" sz="2800" dirty="0" err="1" smtClean="0"/>
              <a:t>студентів</a:t>
            </a:r>
            <a:r>
              <a:rPr lang="ru-RU" sz="2800" dirty="0" smtClean="0"/>
              <a:t>) </a:t>
            </a:r>
            <a:r>
              <a:rPr lang="ru-RU" sz="2800" dirty="0" err="1" smtClean="0"/>
              <a:t>закладів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професійної</a:t>
            </a:r>
            <a:r>
              <a:rPr lang="ru-RU" sz="2800" dirty="0" smtClean="0"/>
              <a:t> (</a:t>
            </a:r>
            <a:r>
              <a:rPr lang="ru-RU" sz="2800" dirty="0" err="1" smtClean="0"/>
              <a:t>професійно-технічної</a:t>
            </a:r>
            <a:r>
              <a:rPr lang="ru-RU" sz="2800" dirty="0" smtClean="0"/>
              <a:t>), </a:t>
            </a:r>
            <a:r>
              <a:rPr lang="ru-RU" sz="2800" dirty="0" err="1" smtClean="0"/>
              <a:t>вищої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в 2021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завершують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здобуття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142" y="5013176"/>
            <a:ext cx="214312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9864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730" y="402998"/>
            <a:ext cx="83863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0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uk-UA" sz="28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сертифікаційної роботи з хімії 2021 року визначено </a:t>
            </a:r>
            <a:r>
              <a:rPr lang="uk-UA" sz="2800" b="0" i="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uk-UA" sz="28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оцінювання з хімії, затвердженою наказом Міністерством освіти і науки України. Програму розроблено на основі чинних навчальних програм з хімії для загальноосвітніх навчальних закладів</a:t>
            </a:r>
            <a:r>
              <a:rPr lang="ru-RU" sz="2800" b="0" i="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608" t="14352" r="4436" b="2778"/>
          <a:stretch/>
        </p:blipFill>
        <p:spPr>
          <a:xfrm>
            <a:off x="125731" y="3080654"/>
            <a:ext cx="8262693" cy="27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828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Об'єкт 1">
            <a:extLst>
              <a:ext uri="{FF2B5EF4-FFF2-40B4-BE49-F238E27FC236}">
                <a16:creationId xmlns="" xmlns:a16="http://schemas.microsoft.com/office/drawing/2014/main" id="{FFD0DF42-9095-4381-B241-FD4FC4953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6632" name="Acrobat Document" r:id="rId3" imgW="8019720" imgH="5672160" progId="">
              <p:embed/>
            </p:oleObj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8029</TotalTime>
  <Words>1805</Words>
  <Application>Microsoft Office PowerPoint</Application>
  <PresentationFormat>Экран (4:3)</PresentationFormat>
  <Paragraphs>233</Paragraphs>
  <Slides>46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Соседство</vt:lpstr>
      <vt:lpstr>Acrobat Document</vt:lpstr>
      <vt:lpstr>Слайд 1</vt:lpstr>
      <vt:lpstr>Новації ЗНО 2021</vt:lpstr>
      <vt:lpstr>ЗНО – необхідна умова майбутнього</vt:lpstr>
      <vt:lpstr>Нормативно-правові документи</vt:lpstr>
      <vt:lpstr>ЗНО–2021</vt:lpstr>
      <vt:lpstr>Новації ЗНО 2021</vt:lpstr>
      <vt:lpstr>ДЕРЖАВНА ПІДСУМКОВА АТЕСТАЦІЯ У ФОРМІ ЗОВНІШНЬОГО НЕЗАЛЕЖНОГО ОЦІНЮВАННЯ </vt:lpstr>
      <vt:lpstr>Слайд 8</vt:lpstr>
      <vt:lpstr>Слайд 9</vt:lpstr>
      <vt:lpstr>Система визначення результатів ЗНО</vt:lpstr>
      <vt:lpstr>Слайд 11</vt:lpstr>
      <vt:lpstr>Слайд 12</vt:lpstr>
      <vt:lpstr>Слайд 13</vt:lpstr>
      <vt:lpstr>Проведення пробного зовнішнього незалежного оцінювання в 2021 році</vt:lpstr>
      <vt:lpstr>Пробне ЗНО – 2021 з ХІМІЇ</vt:lpstr>
      <vt:lpstr>Слайд 16</vt:lpstr>
      <vt:lpstr>Самостійна підготовка учнів до ЗНО з хімії</vt:lpstr>
      <vt:lpstr>Слайд 18</vt:lpstr>
      <vt:lpstr>Слайд 19</vt:lpstr>
      <vt:lpstr>   Розподіл завдань за формами в сертифікаційній роботі  2020 року </vt:lpstr>
      <vt:lpstr>Аналіз тестових завдань    </vt:lpstr>
      <vt:lpstr>Приклади  дуже складних  тестових  завдань  (відсоток виконання  менше 20%)</vt:lpstr>
      <vt:lpstr>Приклади складних тестових завдань  (відсоток виконання 20-39%)</vt:lpstr>
      <vt:lpstr>Приклади  оптимальних  тестових завдань  (відсоток виконання 40-59%) </vt:lpstr>
      <vt:lpstr>Приклади легкого тестового завдання  (відсоток виконання 60-79%)</vt:lpstr>
      <vt:lpstr>Слайд 26</vt:lpstr>
      <vt:lpstr>Загальні висновки щодо результатів виконання завдань сертифікаційної роботи з хімії 2020 року</vt:lpstr>
      <vt:lpstr>Слайд 28</vt:lpstr>
      <vt:lpstr>Слайд 29</vt:lpstr>
      <vt:lpstr>Слайд 30</vt:lpstr>
      <vt:lpstr>Особливості проходження ЗНО з хімії  у 2021 році</vt:lpstr>
      <vt:lpstr>Особливості проходження ЗНО з хімії  у 2021 році</vt:lpstr>
      <vt:lpstr>Особливості проходження ЗНО з хімії  у 2021 році</vt:lpstr>
      <vt:lpstr>Характеристика сертифікаційної роботи з хімії</vt:lpstr>
      <vt:lpstr>ЗНО з хімії: особливості тесту 2021 року</vt:lpstr>
      <vt:lpstr>Типи завдань сертифікаційної роботи та схеми нарахування балів за виконання завдань</vt:lpstr>
      <vt:lpstr>Типи завдань сертифікаційної роботи та схеми нарахування балів за виконання завдань</vt:lpstr>
      <vt:lpstr>Типи завдань сертифікаційної роботи та схеми нарахування балів за виконання завдань</vt:lpstr>
      <vt:lpstr>Як знайти інформацію про ЗНО  з ХІМІЇ</vt:lpstr>
      <vt:lpstr>Як знайти інформацію про ЗНО  з ХІМІЇ</vt:lpstr>
      <vt:lpstr>Персональна сторінка навчального закладу на сайті УЦОЯО (testportal.gov.ua)</vt:lpstr>
      <vt:lpstr>Інформація про успішність проходження ЗНО випускниками закладу</vt:lpstr>
      <vt:lpstr>Інформація про успішність проходження ЗНО випускниками закладу</vt:lpstr>
      <vt:lpstr>Підготовка до ЗНО</vt:lpstr>
      <vt:lpstr>Підготовка до ЗНО</vt:lpstr>
      <vt:lpstr>Слайд 46</vt:lpstr>
    </vt:vector>
  </TitlesOfParts>
  <Company>RCOI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Berta</dc:creator>
  <cp:lastModifiedBy>polhovskaLubof</cp:lastModifiedBy>
  <cp:revision>696</cp:revision>
  <dcterms:created xsi:type="dcterms:W3CDTF">2009-02-04T09:17:34Z</dcterms:created>
  <dcterms:modified xsi:type="dcterms:W3CDTF">2021-03-25T07:22:29Z</dcterms:modified>
</cp:coreProperties>
</file>