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26" r:id="rId2"/>
    <p:sldMasterId id="2147483838" r:id="rId3"/>
  </p:sldMasterIdLst>
  <p:notesMasterIdLst>
    <p:notesMasterId r:id="rId40"/>
  </p:notesMasterIdLst>
  <p:sldIdLst>
    <p:sldId id="520" r:id="rId4"/>
    <p:sldId id="517" r:id="rId5"/>
    <p:sldId id="405" r:id="rId6"/>
    <p:sldId id="362" r:id="rId7"/>
    <p:sldId id="364" r:id="rId8"/>
    <p:sldId id="411" r:id="rId9"/>
    <p:sldId id="421" r:id="rId10"/>
    <p:sldId id="538" r:id="rId11"/>
    <p:sldId id="539" r:id="rId12"/>
    <p:sldId id="540" r:id="rId13"/>
    <p:sldId id="370" r:id="rId14"/>
    <p:sldId id="366" r:id="rId15"/>
    <p:sldId id="406" r:id="rId16"/>
    <p:sldId id="386" r:id="rId17"/>
    <p:sldId id="522" r:id="rId18"/>
    <p:sldId id="523" r:id="rId19"/>
    <p:sldId id="530" r:id="rId20"/>
    <p:sldId id="524" r:id="rId21"/>
    <p:sldId id="531" r:id="rId22"/>
    <p:sldId id="541" r:id="rId23"/>
    <p:sldId id="542" r:id="rId24"/>
    <p:sldId id="543" r:id="rId25"/>
    <p:sldId id="544" r:id="rId26"/>
    <p:sldId id="545" r:id="rId27"/>
    <p:sldId id="532" r:id="rId28"/>
    <p:sldId id="533" r:id="rId29"/>
    <p:sldId id="534" r:id="rId30"/>
    <p:sldId id="535" r:id="rId31"/>
    <p:sldId id="536" r:id="rId32"/>
    <p:sldId id="537" r:id="rId33"/>
    <p:sldId id="525" r:id="rId34"/>
    <p:sldId id="528" r:id="rId35"/>
    <p:sldId id="526" r:id="rId36"/>
    <p:sldId id="527" r:id="rId37"/>
    <p:sldId id="529" r:id="rId38"/>
    <p:sldId id="546" r:id="rId39"/>
  </p:sldIdLst>
  <p:sldSz cx="9144000" cy="6858000" type="screen4x3"/>
  <p:notesSz cx="6858000" cy="9144000"/>
  <p:custDataLst>
    <p:tags r:id="rId4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9900"/>
    <a:srgbClr val="0000FF"/>
    <a:srgbClr val="C0DBB3"/>
    <a:srgbClr val="C0EEFC"/>
    <a:srgbClr val="EBF49A"/>
    <a:srgbClr val="660066"/>
    <a:srgbClr val="990033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418" autoAdjust="0"/>
  </p:normalViewPr>
  <p:slideViewPr>
    <p:cSldViewPr>
      <p:cViewPr>
        <p:scale>
          <a:sx n="100" d="100"/>
          <a:sy n="100" d="100"/>
        </p:scale>
        <p:origin x="-29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4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9665487-26FB-4F67-88A4-1807C718D7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5691889-6300-402D-8153-C514922C72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AB749D-2D26-4270-9A39-992025BD8D8F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4EA4FA1E-7CA2-4E84-8776-4AF4144E51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1DAC0A18-1C2B-4E62-9DA1-E588E0901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D65DF5-12D3-4205-A31F-FC1F75A1A7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34426D-06A1-471D-AF2D-890428FE7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FBCDA1-0A9A-4CDF-9C33-49DD4A714ED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4133730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DA1-0A9A-4CDF-9C33-49DD4A714EDF}" type="slidenum">
              <a:rPr lang="ru-RU" altLang="uk-UA" smtClean="0"/>
              <a:pPr/>
              <a:t>1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DA1-0A9A-4CDF-9C33-49DD4A714EDF}" type="slidenum">
              <a:rPr lang="ru-RU" altLang="uk-UA" smtClean="0"/>
              <a:pPr/>
              <a:t>17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                                       СТРУКТУРА  СЕРТИФІКАЦІЙНОЇ    РОБОТИ</a:t>
            </a:r>
          </a:p>
          <a:p>
            <a:r>
              <a:rPr lang="uk-UA" baseline="0" dirty="0" smtClean="0"/>
              <a:t>  Сертифікаційна робота з географії містила 54 завдання чотирьох форм,а саме:  Завдання 1 – 36 – </a:t>
            </a:r>
            <a:r>
              <a:rPr lang="uk-UA" baseline="0" dirty="0" err="1" smtClean="0"/>
              <a:t>завдання</a:t>
            </a:r>
            <a:r>
              <a:rPr lang="uk-UA" baseline="0" dirty="0" smtClean="0"/>
              <a:t> з вибором однієї правильної відповіді. Кожна з них складалася з умови та чотирьох варіантів відповіді, з яких правильним був лише один. За правильне виконання завдання цієї форми учасник отримував 1 бал. Якщо  ж він надавав неправильну відповідь – 0 балів. Завдання 37 – 42 – </a:t>
            </a:r>
            <a:r>
              <a:rPr lang="uk-UA" baseline="0" dirty="0" err="1" smtClean="0"/>
              <a:t>завдання</a:t>
            </a:r>
            <a:r>
              <a:rPr lang="uk-UA" baseline="0" dirty="0" smtClean="0"/>
              <a:t> на встановлення відповідності ( логічні пари ). До кожного завдання цієї форми у двох колонках наведено інформацію , позначену цифрами (ліворуч) і літерами ( праворуч). Під час виконання учасник мав установити відповідність інформації позначеної цифрами й літерами</a:t>
            </a:r>
            <a:r>
              <a:rPr lang="uk-UA" baseline="0" dirty="0" smtClean="0"/>
              <a:t>.</a:t>
            </a:r>
          </a:p>
          <a:p>
            <a:r>
              <a:rPr lang="uk-UA" baseline="0" dirty="0" smtClean="0"/>
              <a:t>Завдання 43-48 –  </a:t>
            </a:r>
            <a:r>
              <a:rPr lang="uk-UA" baseline="0" dirty="0" err="1" smtClean="0"/>
              <a:t>завдання</a:t>
            </a:r>
            <a:r>
              <a:rPr lang="uk-UA" baseline="0" dirty="0" smtClean="0"/>
              <a:t> у яких потрібно зробити певні обчислення , скориставшись топографічною картою і записати правильну відповідь.   Завдання 49-54 – </a:t>
            </a:r>
            <a:r>
              <a:rPr lang="uk-UA" baseline="0" dirty="0" err="1" smtClean="0"/>
              <a:t>завдання</a:t>
            </a:r>
            <a:r>
              <a:rPr lang="uk-UA" baseline="0" dirty="0" smtClean="0"/>
              <a:t> множинного вибору. До кожного завдання цієї форми наведено сім варіантів відповідей , з яких лише 3 правильні. За виконання завдань цієї форми можна отримати від 1 до 3 балів.     </a:t>
            </a:r>
            <a:r>
              <a:rPr lang="uk-UA" baseline="0" smtClean="0"/>
              <a:t>АНАЛІЗ  ПО </a:t>
            </a:r>
            <a:r>
              <a:rPr lang="uk-UA" baseline="0" dirty="0" smtClean="0"/>
              <a:t>РАЙОНІ </a:t>
            </a:r>
            <a:r>
              <a:rPr lang="uk-UA" baseline="0" smtClean="0"/>
              <a:t>ТА ОТГ.</a:t>
            </a:r>
            <a:endParaRPr lang="uk-UA" baseline="0" dirty="0" smtClean="0"/>
          </a:p>
          <a:p>
            <a:r>
              <a:rPr lang="uk-UA" baseline="0" dirty="0" smtClean="0"/>
              <a:t> </a:t>
            </a:r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DA1-0A9A-4CDF-9C33-49DD4A714EDF}" type="slidenum">
              <a:rPr lang="ru-RU" altLang="uk-UA" smtClean="0"/>
              <a:pPr/>
              <a:t>18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0BFF4-CD6E-488B-B078-6761E69FCC4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33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ЗНО-одна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найефективніших</a:t>
            </a:r>
            <a:r>
              <a:rPr lang="ru-RU" dirty="0" smtClean="0"/>
              <a:t> та </a:t>
            </a:r>
            <a:r>
              <a:rPr lang="ru-RU" dirty="0" err="1" smtClean="0"/>
              <a:t>найпоширеніших</a:t>
            </a:r>
            <a:r>
              <a:rPr lang="ru-RU" baseline="0" dirty="0" smtClean="0"/>
              <a:t> систем </a:t>
            </a:r>
            <a:r>
              <a:rPr lang="ru-RU" baseline="0" dirty="0" err="1" smtClean="0"/>
              <a:t>оцінювання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навчальних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досягнень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учнів,яка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дозволяє</a:t>
            </a:r>
            <a:r>
              <a:rPr lang="ru-RU" baseline="0" dirty="0" smtClean="0"/>
              <a:t> провести як </a:t>
            </a:r>
            <a:r>
              <a:rPr lang="ru-RU" baseline="0" dirty="0" err="1" smtClean="0"/>
              <a:t>державно-підсумкову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атестацію,так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відбір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абітурієнтів</a:t>
            </a:r>
            <a:r>
              <a:rPr lang="ru-RU" baseline="0" dirty="0" smtClean="0"/>
              <a:t> до </a:t>
            </a:r>
            <a:r>
              <a:rPr lang="ru-RU" baseline="0" dirty="0" err="1" smtClean="0"/>
              <a:t>закладів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вищої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освіти</a:t>
            </a:r>
            <a:r>
              <a:rPr lang="ru-RU" baseline="0" dirty="0" smtClean="0"/>
              <a:t>.</a:t>
            </a:r>
            <a:r>
              <a:rPr lang="ru-RU" dirty="0" smtClean="0"/>
              <a:t> </a:t>
            </a:r>
          </a:p>
          <a:p>
            <a:r>
              <a:rPr lang="uk-UA" dirty="0" smtClean="0"/>
              <a:t> Система ЗНО в Україні на сьогодні:</a:t>
            </a:r>
          </a:p>
          <a:p>
            <a:r>
              <a:rPr lang="uk-UA" dirty="0" smtClean="0"/>
              <a:t> -</a:t>
            </a:r>
            <a:r>
              <a:rPr lang="uk-UA" baseline="0" dirty="0" smtClean="0"/>
              <a:t> демонструє переваги і недоліки української системи освіти;</a:t>
            </a:r>
          </a:p>
          <a:p>
            <a:r>
              <a:rPr lang="uk-UA" baseline="0" dirty="0" smtClean="0"/>
              <a:t> - дає можливість оперативно реагувати і своєчасно реформувати систему освіти в Україні;</a:t>
            </a:r>
          </a:p>
          <a:p>
            <a:r>
              <a:rPr lang="uk-UA" baseline="0" dirty="0" smtClean="0"/>
              <a:t> - є однією з найбільш стабільних систем,яка злагоджено функціонує з метою оцінювання навчальних досягнень випускників закладів освіти;</a:t>
            </a:r>
          </a:p>
          <a:p>
            <a:r>
              <a:rPr lang="uk-UA" baseline="0" dirty="0" smtClean="0"/>
              <a:t> - є необхідною умовою отримання документа про освіту;</a:t>
            </a:r>
          </a:p>
          <a:p>
            <a:r>
              <a:rPr lang="uk-UA" baseline="0" dirty="0" smtClean="0"/>
              <a:t> - є умовою вступу до закладу вищої освіти.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DA1-0A9A-4CDF-9C33-49DD4A714EDF}" type="slidenum">
              <a:rPr lang="ru-RU" altLang="uk-UA" smtClean="0"/>
              <a:pPr/>
              <a:t>2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                       НОРМАТИВНІ ДОКУМЕНТИ ЗНО З ГЕОГРАФІЇ</a:t>
            </a:r>
          </a:p>
          <a:p>
            <a:r>
              <a:rPr lang="uk-UA" dirty="0" smtClean="0"/>
              <a:t>  -  Наказ УЦОЯО № 169</a:t>
            </a:r>
            <a:r>
              <a:rPr lang="uk-UA" baseline="0" dirty="0" smtClean="0"/>
              <a:t> від 15.10.2020 року “ Про затвердження схем нарахування балів за виконання завдань сертифікаційних робіт ЗНО  2021 </a:t>
            </a:r>
            <a:r>
              <a:rPr lang="uk-UA" baseline="0" dirty="0" err="1" smtClean="0"/>
              <a:t>року”</a:t>
            </a:r>
            <a:r>
              <a:rPr lang="uk-UA" baseline="0" dirty="0" smtClean="0"/>
              <a:t>;</a:t>
            </a:r>
          </a:p>
          <a:p>
            <a:r>
              <a:rPr lang="uk-UA" baseline="0" dirty="0" smtClean="0"/>
              <a:t>  - Наказ УЦОЯО № 170 від 15.10.2020 року “ Про затвердження критеріїв оцінювання завдань відкритої  форми сертифікаційних робіт ЗНО 2021 </a:t>
            </a:r>
            <a:r>
              <a:rPr lang="uk-UA" baseline="0" dirty="0" err="1" smtClean="0"/>
              <a:t>року”</a:t>
            </a:r>
            <a:r>
              <a:rPr lang="uk-UA" baseline="0" dirty="0" smtClean="0"/>
              <a:t>;</a:t>
            </a:r>
          </a:p>
          <a:p>
            <a:r>
              <a:rPr lang="uk-UA" baseline="0" dirty="0" smtClean="0"/>
              <a:t>  - Наказ УЦОЯО № 171 від16.10.2020 року  “ Про затвердження загальних характеристик сертифікаційних робіт ЗНО 2021 </a:t>
            </a:r>
            <a:r>
              <a:rPr lang="uk-UA" baseline="0" dirty="0" err="1" smtClean="0"/>
              <a:t>року”</a:t>
            </a:r>
            <a:r>
              <a:rPr lang="uk-UA" baseline="0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DA1-0A9A-4CDF-9C33-49DD4A714EDF}" type="slidenum">
              <a:rPr lang="ru-RU" altLang="uk-UA" smtClean="0"/>
              <a:pPr/>
              <a:t>4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uk-UA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CCDFED-9935-4F05-9156-89192B3CC694}" type="slidenum">
              <a:rPr lang="en-US" altLang="uk-UA" smtClean="0">
                <a:latin typeface="Calibri" panose="020F0502020204030204" pitchFamily="34" charset="0"/>
              </a:rPr>
              <a:pPr/>
              <a:t>9</a:t>
            </a:fld>
            <a:endParaRPr lang="en-US" altLang="uk-UA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67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Реєстрація  ЗНО 2021 року триватиме з 01 лютого до</a:t>
            </a:r>
            <a:r>
              <a:rPr lang="uk-UA" baseline="0" dirty="0" smtClean="0"/>
              <a:t> 05 березня включно. Щоб зареєструватися для участі в ЗНО потрібно правильно обрати категорію, створити і заповнити реєстраційну картку , бланк якої формується із використанням спеціального сервісу </a:t>
            </a:r>
            <a:r>
              <a:rPr lang="uk-UA" baseline="0" dirty="0" err="1" smtClean="0"/>
              <a:t>“Зареєструватися</a:t>
            </a:r>
            <a:r>
              <a:rPr lang="uk-UA" baseline="0" dirty="0" smtClean="0"/>
              <a:t> ” розміщеного на </a:t>
            </a:r>
            <a:r>
              <a:rPr lang="uk-UA" baseline="0" dirty="0" err="1" smtClean="0"/>
              <a:t>веб-сайті</a:t>
            </a:r>
            <a:r>
              <a:rPr lang="uk-UA" baseline="0" dirty="0" smtClean="0"/>
              <a:t> УЦОЯО у рубриці  “ЗНО/ДПА”, підготувати комплект реєстраційних документів і подати його особі , відповідальній  за реєстрацію в закладі освіти.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DA1-0A9A-4CDF-9C33-49DD4A714EDF}" type="slidenum">
              <a:rPr lang="ru-RU" altLang="uk-UA" smtClean="0"/>
              <a:pPr/>
              <a:t>11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                        ОСОБЛИВОСТІ ПІДГОТОВКИ УЧНІВ ДО ЗНО З ГЕОГРАФІЇ У 2021</a:t>
            </a:r>
            <a:r>
              <a:rPr lang="uk-UA" baseline="0" dirty="0" smtClean="0"/>
              <a:t> РОЦІ</a:t>
            </a:r>
          </a:p>
          <a:p>
            <a:pPr>
              <a:buFontTx/>
              <a:buChar char="-"/>
            </a:pPr>
            <a:r>
              <a:rPr lang="uk-UA" baseline="0" dirty="0" smtClean="0"/>
              <a:t> Ознайомити із Програмою ЗНО з географії, Характеристикою та критеріями оцінювання сертифікаційної роботи.</a:t>
            </a:r>
          </a:p>
          <a:p>
            <a:pPr>
              <a:buFontTx/>
              <a:buChar char="-"/>
            </a:pPr>
            <a:r>
              <a:rPr lang="uk-UA" baseline="0" dirty="0" smtClean="0"/>
              <a:t> Навчити користуватися довідковими матеріалами, опрацювати тести минулих років</a:t>
            </a:r>
          </a:p>
          <a:p>
            <a:pPr>
              <a:buFontTx/>
              <a:buChar char="-"/>
            </a:pPr>
            <a:r>
              <a:rPr lang="uk-UA" baseline="0" dirty="0" smtClean="0"/>
              <a:t> Забезпечити участь у пробному ЗНО – 2021 році.</a:t>
            </a:r>
          </a:p>
          <a:p>
            <a:pPr>
              <a:buFontTx/>
              <a:buChar char="-"/>
            </a:pPr>
            <a:r>
              <a:rPr lang="uk-UA" baseline="0" dirty="0" smtClean="0"/>
              <a:t> Ознайомити з умовами вступу до закладів вищої освіти.</a:t>
            </a:r>
          </a:p>
          <a:p>
            <a:pPr>
              <a:buFontTx/>
              <a:buChar char="-"/>
            </a:pPr>
            <a:r>
              <a:rPr lang="uk-UA" baseline="0" dirty="0" smtClean="0"/>
              <a:t> Користуватися посібниками , підручниками , затвердженими </a:t>
            </a:r>
            <a:r>
              <a:rPr lang="uk-UA" baseline="0" dirty="0" err="1" smtClean="0"/>
              <a:t>МОНУкраїни</a:t>
            </a:r>
            <a:r>
              <a:rPr lang="uk-UA" baseline="0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DA1-0A9A-4CDF-9C33-49DD4A714EDF}" type="slidenum">
              <a:rPr lang="ru-RU" altLang="uk-UA" smtClean="0"/>
              <a:pPr/>
              <a:t>12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                                           СИСТЕМА  ВИЗНАЧЕННЯ РЕЗУЛЬТАТІВ ЗНО</a:t>
            </a:r>
          </a:p>
          <a:p>
            <a:r>
              <a:rPr lang="uk-UA" dirty="0" smtClean="0"/>
              <a:t>  - з кожного предмета</a:t>
            </a:r>
            <a:r>
              <a:rPr lang="uk-UA" baseline="0" dirty="0" smtClean="0"/>
              <a:t> буде встановлений  “ </a:t>
            </a:r>
            <a:r>
              <a:rPr lang="uk-UA" baseline="0" dirty="0" err="1" smtClean="0"/>
              <a:t>пороговий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бал”</a:t>
            </a:r>
            <a:r>
              <a:rPr lang="uk-UA" baseline="0" dirty="0" smtClean="0"/>
              <a:t>, тобто мінімальна  кількість (сума) тестових балів ЗНО з певного предмета, отримання яких надає абітурієнту право участі у конкурсному випробуванні при вступі до ВНЗ України ;</a:t>
            </a:r>
          </a:p>
          <a:p>
            <a:r>
              <a:rPr lang="uk-UA" baseline="0" dirty="0" smtClean="0"/>
              <a:t>  - для сертифікаційних робіт з різних предметів поріг </a:t>
            </a:r>
            <a:r>
              <a:rPr lang="uk-UA" baseline="0" dirty="0" err="1" smtClean="0"/>
              <a:t>“склав</a:t>
            </a:r>
            <a:r>
              <a:rPr lang="uk-UA" baseline="0" dirty="0" smtClean="0"/>
              <a:t>/не </a:t>
            </a:r>
            <a:r>
              <a:rPr lang="uk-UA" baseline="0" dirty="0" err="1" smtClean="0"/>
              <a:t>склав”</a:t>
            </a:r>
            <a:r>
              <a:rPr lang="uk-UA" baseline="0" dirty="0" smtClean="0"/>
              <a:t> буде різний;</a:t>
            </a:r>
          </a:p>
          <a:p>
            <a:r>
              <a:rPr lang="uk-UA" baseline="0" dirty="0" smtClean="0"/>
              <a:t>  - учасники , які не набрали </a:t>
            </a:r>
            <a:r>
              <a:rPr lang="uk-UA" baseline="0" dirty="0" err="1" smtClean="0"/>
              <a:t>“порогового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бала”</a:t>
            </a:r>
            <a:r>
              <a:rPr lang="uk-UA" baseline="0" dirty="0" smtClean="0"/>
              <a:t> ( категорія </a:t>
            </a:r>
            <a:r>
              <a:rPr lang="uk-UA" baseline="0" dirty="0" err="1" smtClean="0"/>
              <a:t>“не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склав”</a:t>
            </a:r>
            <a:r>
              <a:rPr lang="uk-UA" baseline="0" dirty="0" smtClean="0"/>
              <a:t>), не мають права використати результат ЗНО з відповідного предмета для участі у конкурсному вступі до ВНЗ;</a:t>
            </a:r>
          </a:p>
          <a:p>
            <a:r>
              <a:rPr lang="uk-UA" baseline="0" dirty="0" smtClean="0"/>
              <a:t>  - результати учасників , які отримали </a:t>
            </a:r>
            <a:r>
              <a:rPr lang="uk-UA" baseline="0" dirty="0" err="1" smtClean="0"/>
              <a:t>“пороговий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бал”</a:t>
            </a:r>
            <a:r>
              <a:rPr lang="uk-UA" baseline="0" dirty="0" smtClean="0"/>
              <a:t> (категорія </a:t>
            </a:r>
            <a:r>
              <a:rPr lang="uk-UA" baseline="0" dirty="0" err="1" smtClean="0"/>
              <a:t>“склав”</a:t>
            </a:r>
            <a:r>
              <a:rPr lang="uk-UA" baseline="0" dirty="0" smtClean="0"/>
              <a:t>, дають право брати участь у конкурсному вступі до ВНЗ і </a:t>
            </a:r>
            <a:r>
              <a:rPr lang="uk-UA" baseline="0" dirty="0" err="1" smtClean="0"/>
              <a:t>шкалюються</a:t>
            </a:r>
            <a:r>
              <a:rPr lang="uk-UA" baseline="0" dirty="0" smtClean="0"/>
              <a:t> від 100 до 200 балів.</a:t>
            </a:r>
            <a:r>
              <a:rPr lang="uk-UA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DA1-0A9A-4CDF-9C33-49DD4A714EDF}" type="slidenum">
              <a:rPr lang="ru-RU" altLang="uk-UA" smtClean="0"/>
              <a:pPr/>
              <a:t>13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="" xmlns:a16="http://schemas.microsoft.com/office/drawing/2014/main" id="{C51F7A6B-DCCA-4463-AEAE-7CF77696BE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92538" y="9371013"/>
            <a:ext cx="289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9" rIns="94597" bIns="47299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1100" indent="-2333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763" indent="-2381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5663" indent="-2333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2863" indent="-2333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0063" indent="-2333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7263" indent="-2333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4463" indent="-23336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1B5A38-7D46-4A0C-B049-4CBF9E752268}" type="slidenum">
              <a:rPr lang="ru-RU" altLang="ru-RU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300">
              <a:latin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="" xmlns:a16="http://schemas.microsoft.com/office/drawing/2014/main" id="{957366FF-1433-4D10-91FB-C522A8121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1063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>
            <a:extLst>
              <a:ext uri="{FF2B5EF4-FFF2-40B4-BE49-F238E27FC236}">
                <a16:creationId xmlns="" xmlns:a16="http://schemas.microsoft.com/office/drawing/2014/main" id="{E0CF4A47-8943-41F1-8A9F-47D98517B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4689475"/>
            <a:ext cx="5349875" cy="44386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7" tIns="47299" rIns="94597" bIns="4729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altLang="ru-RU" dirty="0" smtClean="0">
                <a:latin typeface="Arial" panose="020B0604020202020204" pitchFamily="34" charset="0"/>
              </a:rPr>
              <a:t> НАКАЗ УЦОЯО від 08.10. 2020року № 163 “ Про проведення пробного ЗНО в 2021 році ”.</a:t>
            </a:r>
          </a:p>
          <a:p>
            <a:pPr eaLnBrk="1" hangingPunct="1"/>
            <a:r>
              <a:rPr lang="uk-UA" altLang="ru-RU" dirty="0" smtClean="0">
                <a:latin typeface="Arial" panose="020B0604020202020204" pitchFamily="34" charset="0"/>
              </a:rPr>
              <a:t> 10 КВІТНЯ  2021року</a:t>
            </a:r>
            <a:r>
              <a:rPr lang="uk-UA" altLang="ru-RU" baseline="0" dirty="0" smtClean="0">
                <a:latin typeface="Arial" panose="020B0604020202020204" pitchFamily="34" charset="0"/>
              </a:rPr>
              <a:t> – дата пробного ЗНО з предметів </a:t>
            </a:r>
          </a:p>
          <a:p>
            <a:pPr eaLnBrk="1" hangingPunct="1"/>
            <a:r>
              <a:rPr lang="uk-UA" altLang="ru-RU" baseline="0" dirty="0" smtClean="0">
                <a:latin typeface="Arial" panose="020B0604020202020204" pitchFamily="34" charset="0"/>
              </a:rPr>
              <a:t>УЧАСНИК ЗМОЖЕ ВИБРАТИ ЛИШЕ ОДИН ПРЕДМЕТ ДЛЯ ПРОХОДЖЕННЯ ПРОБНОГО ЗНО З ПЕРЕЛІКУ  ВСІХ НАВЧАЛЬНИХ ПРЕДМЕТІВ.</a:t>
            </a:r>
          </a:p>
          <a:p>
            <a:pPr eaLnBrk="1" hangingPunct="1"/>
            <a:r>
              <a:rPr lang="uk-UA" altLang="ru-RU" baseline="0" dirty="0" smtClean="0">
                <a:latin typeface="Arial" panose="020B0604020202020204" pitchFamily="34" charset="0"/>
              </a:rPr>
              <a:t>Результати пробного ЗНО – 2021 для осіб, які введуть свої відповіді на спеціальному сервісі , буде  </a:t>
            </a:r>
            <a:r>
              <a:rPr lang="uk-UA" altLang="ru-RU" baseline="0" dirty="0" err="1" smtClean="0">
                <a:latin typeface="Arial" panose="020B0604020202020204" pitchFamily="34" charset="0"/>
              </a:rPr>
              <a:t>оприлюднено</a:t>
            </a:r>
            <a:r>
              <a:rPr lang="uk-UA" altLang="ru-RU" baseline="0" dirty="0" smtClean="0">
                <a:latin typeface="Arial" panose="020B0604020202020204" pitchFamily="34" charset="0"/>
              </a:rPr>
              <a:t>  на їхніх інформаційних сторінках 16 квітня 2021 року.</a:t>
            </a:r>
          </a:p>
          <a:p>
            <a:pPr eaLnBrk="1" hangingPunct="1"/>
            <a:r>
              <a:rPr lang="uk-UA" altLang="ru-RU" baseline="0" dirty="0" smtClean="0">
                <a:latin typeface="Arial" panose="020B0604020202020204" pitchFamily="34" charset="0"/>
              </a:rPr>
              <a:t>Окрім участі у пробному ЗНО з одного з навчальних предметів, кожний зареєстрований учасник/учасниця зможе додатково завантажити тестові зошити з усіх навчальних предметів з переліку предметів ЗНО – 2021, пройти тестування вдома, після чого внести свої відповіді на спеціальний сервіс визначення результатів. </a:t>
            </a:r>
            <a:endParaRPr lang="uk-UA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 2021 </a:t>
            </a:r>
            <a:r>
              <a:rPr lang="ru-RU" sz="1800" dirty="0" err="1" smtClean="0"/>
              <a:t>році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зовнішнє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незалежне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оцінювання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з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географії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проводитиметься</a:t>
            </a:r>
            <a:r>
              <a:rPr lang="ru-RU" sz="1800" baseline="0" dirty="0" smtClean="0"/>
              <a:t> за </a:t>
            </a:r>
            <a:r>
              <a:rPr lang="ru-RU" sz="1800" baseline="0" dirty="0" err="1" smtClean="0"/>
              <a:t>програмою</a:t>
            </a:r>
            <a:r>
              <a:rPr lang="ru-RU" sz="1800" baseline="0" dirty="0" smtClean="0"/>
              <a:t>  </a:t>
            </a:r>
            <a:r>
              <a:rPr lang="ru-RU" sz="1800" baseline="0" dirty="0" err="1" smtClean="0"/>
              <a:t>затвердженою</a:t>
            </a:r>
            <a:r>
              <a:rPr lang="ru-RU" sz="1800" baseline="0" dirty="0" smtClean="0"/>
              <a:t> наказом </a:t>
            </a:r>
            <a:r>
              <a:rPr lang="ru-RU" sz="1800" baseline="0" dirty="0" err="1" smtClean="0"/>
              <a:t>Міністерства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освіти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і</a:t>
            </a:r>
            <a:r>
              <a:rPr lang="ru-RU" sz="1800" baseline="0" dirty="0" smtClean="0"/>
              <a:t> науки </a:t>
            </a:r>
            <a:r>
              <a:rPr lang="ru-RU" sz="1800" baseline="0" dirty="0" err="1" smtClean="0"/>
              <a:t>України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від</a:t>
            </a:r>
            <a:r>
              <a:rPr lang="ru-RU" sz="1800" baseline="0" dirty="0" smtClean="0"/>
              <a:t> 26.06.2018 року № 696</a:t>
            </a:r>
            <a:r>
              <a:rPr lang="ru-RU" baseline="0" dirty="0" smtClean="0"/>
              <a:t>. На </a:t>
            </a:r>
            <a:r>
              <a:rPr lang="ru-RU" baseline="0" dirty="0" err="1" smtClean="0"/>
              <a:t>підставі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затвердженої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програми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укладаються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тестові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завдання</a:t>
            </a:r>
            <a:r>
              <a:rPr lang="ru-RU" baseline="0" dirty="0" smtClean="0"/>
              <a:t> для </a:t>
            </a:r>
            <a:r>
              <a:rPr lang="ru-RU" baseline="0" dirty="0" err="1" smtClean="0"/>
              <a:t>проведення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зовнішнього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незалежного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оцінювання</a:t>
            </a:r>
            <a:r>
              <a:rPr lang="ru-RU" baseline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DA1-0A9A-4CDF-9C33-49DD4A714EDF}" type="slidenum">
              <a:rPr lang="ru-RU" altLang="uk-UA" smtClean="0"/>
              <a:pPr/>
              <a:t>15</a:t>
            </a:fld>
            <a:endParaRPr lang="ru-RU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6EA81E-C373-46F7-9670-EC86B3DB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59CA-25AC-46CF-BD98-C5E157F5120B}" type="datetimeFigureOut">
              <a:rPr lang="uk-UA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704889-0A73-4508-A648-4C9F90AB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9CCA74-BFFD-46E4-8290-AE9E4B16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0ADC2-2CBE-48EF-A1EE-F06127034445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="" xmlns:p14="http://schemas.microsoft.com/office/powerpoint/2010/main" val="344675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B18D1C-B35A-44A9-BE3D-1495950B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E763-C7BD-4409-84D0-AB35D6BA0914}" type="datetimeFigureOut">
              <a:rPr lang="uk-UA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F98C66-C295-43E8-B279-712E86C3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A7F68E-DED7-4D51-8C5F-28B1EEFE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2023-FA81-4325-9526-FF6A69A1CE6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="" xmlns:p14="http://schemas.microsoft.com/office/powerpoint/2010/main" val="45379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073260-9760-4261-BD89-27B1C3CF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7DA4-F4D9-4968-9AD0-316E77741C45}" type="datetimeFigureOut">
              <a:rPr lang="uk-UA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3F90E4-25F5-462C-930F-C8C9E819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F8B8C6-C1D7-4080-BB70-6A64C0D3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9253F-AFCB-4E76-B8A1-E26A9A676287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="" xmlns:p14="http://schemas.microsoft.com/office/powerpoint/2010/main" val="364038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943C6D9B-46AD-4633-B87A-7CC9EF31E42B}" type="datetimeFigureOut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9194C09-1574-46DE-85AB-6C10AEADDC2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E72E3-4569-4BF8-8749-037A38E53392}" type="datetimeFigureOut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2D44-0490-4566-BA97-7D4BE8D7B7B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D2323-9BE3-4F3C-9FC8-A3CEB88E5BBA}" type="datetimeFigureOut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98A3-43B8-4147-8B4E-D507DD46B13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A66E4A-C39C-451C-9DF6-59E335EAD222}" type="datetimeFigureOut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56AD-8ED4-4C81-B629-3CE74C5E5AD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AA56991-75AC-492B-85F6-527D95989ED7}" type="datetimeFigureOut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197E10-AD61-4D83-ACFD-9402E2DC83D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34ACAED6-87CA-4CB1-BA0F-7F2241DF015D}" type="datetimeFigureOut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6A37A63-0445-4FA1-9A3A-6EA7E179046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5AAE7-4D11-4DF3-8B99-FFBF67E8699D}" type="datetimeFigureOut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461A-2F26-4C13-AD41-478EA4EE70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5B45B-AD35-4C33-B5D7-F58B2898BC85}" type="datetimeFigureOut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54EB-16DB-4607-A50D-2CF262FA338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2DCAC1-9D7B-4BF6-8871-59B9BAC0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06805-DA2E-4867-B316-A6D9CB5E20BA}" type="datetimeFigureOut">
              <a:rPr lang="uk-UA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25EED0-B939-43F5-ABE2-0798B1BF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4783862-264E-4EF6-B384-AE16CA4A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87B9F-355F-4D21-B86E-CB2F12BA15D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="" xmlns:p14="http://schemas.microsoft.com/office/powerpoint/2010/main" val="1389093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912CB-F0AE-4C9E-910F-B37BCEA8E2B1}" type="datetimeFigureOut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0A6-6DF2-45D9-9B70-D17AFB3AD36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AF267-D0AA-4A90-8744-797FD169D7F1}" type="datetimeFigureOut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A744-17F8-4A25-AF6D-739E9344F4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CA2A8-C5ED-48B0-8459-E8CF0731C4AE}" type="datetimeFigureOut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3DA7-03AD-4463-AC26-FB291F7ED2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6845C6CF-5A4C-41DC-BD9F-72BEEB716E78}" type="datetimeFigureOut">
              <a:rPr lang="en-US" smtClean="0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3492A08-4175-43E8-8F56-6799DAFA4B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45C6CF-5A4C-41DC-BD9F-72BEEB716E78}" type="datetimeFigureOut">
              <a:rPr lang="en-US" smtClean="0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2A08-4175-43E8-8F56-6799DAFA4B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45C6CF-5A4C-41DC-BD9F-72BEEB716E78}" type="datetimeFigureOut">
              <a:rPr lang="en-US" smtClean="0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2A08-4175-43E8-8F56-6799DAFA4B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45C6CF-5A4C-41DC-BD9F-72BEEB716E78}" type="datetimeFigureOut">
              <a:rPr lang="en-US" smtClean="0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2A08-4175-43E8-8F56-6799DAFA4B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845C6CF-5A4C-41DC-BD9F-72BEEB716E78}" type="datetimeFigureOut">
              <a:rPr lang="en-US" smtClean="0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492A08-4175-43E8-8F56-6799DAFA4B40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6845C6CF-5A4C-41DC-BD9F-72BEEB716E78}" type="datetimeFigureOut">
              <a:rPr lang="en-US" smtClean="0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492A08-4175-43E8-8F56-6799DAFA4B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45C6CF-5A4C-41DC-BD9F-72BEEB716E78}" type="datetimeFigureOut">
              <a:rPr lang="en-US" smtClean="0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2A08-4175-43E8-8F56-6799DAFA4B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9F1512-4DF9-48DD-9024-E6F2FB1A3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0CA14-A9EC-4B05-8FC1-93351AA603A5}" type="datetimeFigureOut">
              <a:rPr lang="uk-UA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430FD4-E49F-41F4-A905-37EF0034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22BDB2-D945-40B2-8B1B-EF470D5B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D3182-0A79-4604-A159-0D723839063E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="" xmlns:p14="http://schemas.microsoft.com/office/powerpoint/2010/main" val="1652388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45C6CF-5A4C-41DC-BD9F-72BEEB716E78}" type="datetimeFigureOut">
              <a:rPr lang="en-US" smtClean="0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2A08-4175-43E8-8F56-6799DAFA4B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45C6CF-5A4C-41DC-BD9F-72BEEB716E78}" type="datetimeFigureOut">
              <a:rPr lang="en-US" smtClean="0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2A08-4175-43E8-8F56-6799DAFA4B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45C6CF-5A4C-41DC-BD9F-72BEEB716E78}" type="datetimeFigureOut">
              <a:rPr lang="en-US" smtClean="0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2A08-4175-43E8-8F56-6799DAFA4B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45C6CF-5A4C-41DC-BD9F-72BEEB716E78}" type="datetimeFigureOut">
              <a:rPr lang="en-US" smtClean="0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2A08-4175-43E8-8F56-6799DAFA4B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C4C50BCD-B164-497A-869B-D915382D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EE4C-C855-4362-B405-7E86AFB3AE43}" type="datetimeFigureOut">
              <a:rPr lang="uk-UA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EAC8AAE8-5B2C-4565-A235-3ADD5DB9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EB03DA7-A4B5-458E-958D-1A0D932C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3086F-4324-47AE-9D30-4ECE415C156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="" xmlns:p14="http://schemas.microsoft.com/office/powerpoint/2010/main" val="144607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BF1DAE0E-8A20-47D0-AF05-8274C8C4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9CA7-CC4A-4A22-A302-37EEC32E1DF4}" type="datetimeFigureOut">
              <a:rPr lang="uk-UA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DD6CEC7D-2C33-428E-84B5-7395D224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5840A808-9812-4A45-9F63-DF08AFD2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1B472-D89F-441C-967B-A93C5AEE8E96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="" xmlns:p14="http://schemas.microsoft.com/office/powerpoint/2010/main" val="49199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BE8532C0-4483-4315-B4F5-E9D21738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4F8E-063D-47BD-A668-B6C7D9A702D3}" type="datetimeFigureOut">
              <a:rPr lang="uk-UA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DC1983E5-3ABC-4A5F-984B-433155DB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40207A2C-90DF-46F3-A84A-6DFA7F03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4188-8CFA-4C80-9C6A-11CB7E8F6B35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="" xmlns:p14="http://schemas.microsoft.com/office/powerpoint/2010/main" val="306190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EAEFABC8-04F7-4F4D-9214-54CC34EB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FE9B-B3D2-4F8E-B186-E326392FF852}" type="datetimeFigureOut">
              <a:rPr lang="uk-UA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D4245AB2-1B63-47C8-A1C5-EFE60BF5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6593665C-A1B1-4EE1-8315-3E753A95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C6768-8355-4C76-B402-3AADCDBA15D5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="" xmlns:p14="http://schemas.microsoft.com/office/powerpoint/2010/main" val="301741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1B2E5AE-3EC3-4845-BB83-6DCDC81D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F329-C261-436B-B60D-1390620595AD}" type="datetimeFigureOut">
              <a:rPr lang="uk-UA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8851E97-EB2F-402B-B8A6-90F8C04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6A1F0014-A2C8-4C7F-B416-F5F45020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7E112-F163-4C2E-93FA-F9917040FA87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="" xmlns:p14="http://schemas.microsoft.com/office/powerpoint/2010/main" val="129943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AC5AE894-F675-4D7C-BB9F-54F454AB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A2DF-7B19-4507-A328-69299968DBFF}" type="datetimeFigureOut">
              <a:rPr lang="uk-UA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8B159B36-3A65-4AAA-BFDD-CFD0581E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30222F7-7E9B-443B-96ED-1DE3EE43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ACEE6-AFC8-4307-AE7F-8317EC0E9EE1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="" xmlns:p14="http://schemas.microsoft.com/office/powerpoint/2010/main" val="57724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>
            <a:extLst>
              <a:ext uri="{FF2B5EF4-FFF2-40B4-BE49-F238E27FC236}">
                <a16:creationId xmlns="" xmlns:a16="http://schemas.microsoft.com/office/drawing/2014/main" id="{F2AB1061-CAF3-4C76-87B1-5C7D97E9F0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>
            <a:extLst>
              <a:ext uri="{FF2B5EF4-FFF2-40B4-BE49-F238E27FC236}">
                <a16:creationId xmlns="" xmlns:a16="http://schemas.microsoft.com/office/drawing/2014/main" id="{74A11E30-4944-4DCF-B4D5-94508D39FD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uk-UA" altLang="ru-RU"/>
          </a:p>
        </p:txBody>
      </p:sp>
      <p:sp>
        <p:nvSpPr>
          <p:cNvPr id="2052" name="Текст 2">
            <a:extLst>
              <a:ext uri="{FF2B5EF4-FFF2-40B4-BE49-F238E27FC236}">
                <a16:creationId xmlns="" xmlns:a16="http://schemas.microsoft.com/office/drawing/2014/main" id="{426A9960-DE1F-4442-889C-A259DEC5AC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uk-UA" alt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92A898-E81C-438C-8998-23AF21F28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D67CA64-6C3B-4C8B-A94E-C7D1626DBB52}" type="datetimeFigureOut">
              <a:rPr lang="uk-UA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E437D7-8954-4B2A-9F19-3F4709FDC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CA4E04-8311-4055-809B-E591CFD9A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4263158-61EA-4442-9CD7-CA3BE713861E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D67CA64-6C3B-4C8B-A94E-C7D1626DBB52}" type="datetimeFigureOut">
              <a:rPr lang="uk-UA" smtClean="0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4263158-61EA-4442-9CD7-CA3BE713861E}" type="slidenum">
              <a:rPr lang="uk-UA" altLang="ru-RU" smtClean="0"/>
              <a:pPr/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D67CA64-6C3B-4C8B-A94E-C7D1626DBB52}" type="datetimeFigureOut">
              <a:rPr lang="uk-UA" smtClean="0"/>
              <a:pPr>
                <a:defRPr/>
              </a:pPr>
              <a:t>11.03.2021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4263158-61EA-4442-9CD7-CA3BE713861E}" type="slidenum">
              <a:rPr lang="uk-UA" altLang="ru-RU" smtClean="0"/>
              <a:pPr/>
              <a:t>‹#›</a:t>
            </a:fld>
            <a:endParaRPr lang="uk-UA" altLang="ru-RU"/>
          </a:p>
        </p:txBody>
      </p:sp>
      <p:pic>
        <p:nvPicPr>
          <p:cNvPr id="20" name="Рисунок 6">
            <a:extLst>
              <a:ext uri="{FF2B5EF4-FFF2-40B4-BE49-F238E27FC236}">
                <a16:creationId xmlns="" xmlns:a16="http://schemas.microsoft.com/office/drawing/2014/main" id="{ACC31B13-CA14-49A2-BD39-AE8B8D5AAB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progge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712968" cy="2406129"/>
          </a:xfrm>
        </p:spPr>
        <p:txBody>
          <a:bodyPr/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  </a:t>
            </a:r>
            <a:br>
              <a:rPr lang="ru-RU" sz="2800" dirty="0"/>
            </a:br>
            <a:endParaRPr lang="uk-UA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i="1" u="sng" dirty="0" err="1">
                <a:solidFill>
                  <a:schemeClr val="bg1"/>
                </a:solidFill>
              </a:rPr>
              <a:t>Любов</a:t>
            </a:r>
            <a:r>
              <a:rPr lang="ru-RU" sz="2400" i="1" u="sng" dirty="0">
                <a:solidFill>
                  <a:schemeClr val="bg1"/>
                </a:solidFill>
              </a:rPr>
              <a:t> </a:t>
            </a:r>
            <a:r>
              <a:rPr lang="ru-RU" sz="2400" i="1" u="sng" dirty="0" err="1">
                <a:solidFill>
                  <a:schemeClr val="bg1"/>
                </a:solidFill>
              </a:rPr>
              <a:t>Полховська</a:t>
            </a:r>
            <a:r>
              <a:rPr lang="ru-RU" sz="2400" i="1" u="sng" dirty="0">
                <a:solidFill>
                  <a:schemeClr val="bg1"/>
                </a:solidFill>
              </a:rPr>
              <a:t>, консультант </a:t>
            </a:r>
          </a:p>
          <a:p>
            <a:r>
              <a:rPr lang="ru-RU" sz="2400" i="1" u="sng" dirty="0">
                <a:solidFill>
                  <a:schemeClr val="bg1"/>
                </a:solidFill>
              </a:rPr>
              <a:t>              КУ “ </a:t>
            </a:r>
            <a:r>
              <a:rPr lang="ru-RU" sz="2400" i="1" u="sng" dirty="0" err="1">
                <a:solidFill>
                  <a:schemeClr val="bg1"/>
                </a:solidFill>
              </a:rPr>
              <a:t>Зарічненський</a:t>
            </a:r>
            <a:r>
              <a:rPr lang="ru-RU" sz="2400" i="1" u="sng" dirty="0">
                <a:solidFill>
                  <a:schemeClr val="bg1"/>
                </a:solidFill>
              </a:rPr>
              <a:t> центр </a:t>
            </a:r>
            <a:r>
              <a:rPr lang="ru-RU" sz="2400" i="1" u="sng" dirty="0" err="1">
                <a:solidFill>
                  <a:schemeClr val="bg1"/>
                </a:solidFill>
              </a:rPr>
              <a:t>професійного</a:t>
            </a:r>
            <a:r>
              <a:rPr lang="ru-RU" sz="2400" i="1" u="sng" dirty="0">
                <a:solidFill>
                  <a:schemeClr val="bg1"/>
                </a:solidFill>
              </a:rPr>
              <a:t>           </a:t>
            </a:r>
          </a:p>
          <a:p>
            <a:r>
              <a:rPr lang="ru-RU" sz="2400" i="1" u="sng" dirty="0">
                <a:solidFill>
                  <a:schemeClr val="bg1"/>
                </a:solidFill>
              </a:rPr>
              <a:t>              </a:t>
            </a:r>
            <a:r>
              <a:rPr lang="ru-RU" sz="2400" i="1" u="sng" dirty="0" err="1">
                <a:solidFill>
                  <a:schemeClr val="bg1"/>
                </a:solidFill>
              </a:rPr>
              <a:t>розвитку</a:t>
            </a:r>
            <a:r>
              <a:rPr lang="ru-RU" sz="2400" i="1" u="sng" dirty="0">
                <a:solidFill>
                  <a:schemeClr val="bg1"/>
                </a:solidFill>
              </a:rPr>
              <a:t>  </a:t>
            </a:r>
            <a:r>
              <a:rPr lang="ru-RU" sz="2400" i="1" u="sng" dirty="0" err="1">
                <a:solidFill>
                  <a:schemeClr val="bg1"/>
                </a:solidFill>
              </a:rPr>
              <a:t>педагогічних</a:t>
            </a:r>
            <a:r>
              <a:rPr lang="ru-RU" sz="2400" i="1" u="sng" dirty="0">
                <a:solidFill>
                  <a:schemeClr val="bg1"/>
                </a:solidFill>
              </a:rPr>
              <a:t> </a:t>
            </a:r>
            <a:r>
              <a:rPr lang="ru-RU" sz="2400" i="1" u="sng" dirty="0" err="1">
                <a:solidFill>
                  <a:schemeClr val="bg1"/>
                </a:solidFill>
              </a:rPr>
              <a:t>працівників</a:t>
            </a:r>
            <a:r>
              <a:rPr lang="ru-RU" sz="2400" i="1" u="sng" dirty="0">
                <a:solidFill>
                  <a:schemeClr val="bg1"/>
                </a:solidFill>
              </a:rPr>
              <a:t> </a:t>
            </a:r>
            <a:endParaRPr lang="uk-UA" sz="2400" i="1" u="sng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002574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ПІДГОТОВКА ВЧИТЕЛІВ ТА УЧНІВ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ДО ЗОВНІШНЬОГО НЕЗАЛЕЖНОГО ОЦІНЮВАННЯ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З ГЕОГРАФІЇ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У 2020-2021 </a:t>
            </a:r>
            <a:r>
              <a:rPr lang="ru-RU" sz="2400" b="1" dirty="0" smtClean="0">
                <a:solidFill>
                  <a:schemeClr val="bg1"/>
                </a:solidFill>
              </a:rPr>
              <a:t>НАВЧАЛЬНОМУ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РОЦІ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600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2521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</p:spPr>
      </p:pic>
      <p:sp>
        <p:nvSpPr>
          <p:cNvPr id="66564" name="TextBox 3"/>
          <p:cNvSpPr>
            <a:spLocks noGrp="1" noChangeArrowheads="1"/>
          </p:cNvSpPr>
          <p:nvPr>
            <p:ph type="title" idx="4294967295"/>
          </p:nvPr>
        </p:nvSpPr>
        <p:spPr>
          <a:xfrm>
            <a:off x="473075" y="39688"/>
            <a:ext cx="8199438" cy="94615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Персональна сторінка навчального закладу на сайті УЦОЯО </a:t>
            </a:r>
            <a:endParaRPr lang="ru-RU" altLang="ru-RU" sz="28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753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="" xmlns:a16="http://schemas.microsoft.com/office/drawing/2014/main" id="{95FE7C79-2E71-4804-8FF6-B18B6F13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82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altLang="ru-RU" b="1" dirty="0">
                <a:solidFill>
                  <a:schemeClr val="folHlink"/>
                </a:solidFill>
              </a:rPr>
              <a:t>       </a:t>
            </a:r>
            <a:r>
              <a:rPr lang="ru-RU" altLang="ru-RU" sz="3600" b="1" dirty="0">
                <a:solidFill>
                  <a:schemeClr val="tx1"/>
                </a:solidFill>
              </a:rPr>
              <a:t>ТЕРМІНИ РЕЄСТРАЦІЇ ДЛЯ    </a:t>
            </a:r>
            <a:br>
              <a:rPr lang="ru-RU" altLang="ru-RU" sz="3600" b="1" dirty="0">
                <a:solidFill>
                  <a:schemeClr val="tx1"/>
                </a:solidFill>
              </a:rPr>
            </a:br>
            <a:r>
              <a:rPr lang="ru-RU" altLang="ru-RU" sz="3600" b="1" dirty="0">
                <a:solidFill>
                  <a:schemeClr val="tx1"/>
                </a:solidFill>
              </a:rPr>
              <a:t>             УЧАСТІ В ЗНО-2021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="" xmlns:a16="http://schemas.microsoft.com/office/drawing/2014/main" id="{2197E2C0-40C2-4AEA-AF8C-C742B92EE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5263"/>
            <a:ext cx="9144000" cy="53927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uk-UA" altLang="ru-RU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uk-UA" altLang="ru-RU" b="1" dirty="0">
                <a:latin typeface="Times New Roman" panose="02020603050405020304" pitchFamily="18" charset="0"/>
              </a:rPr>
              <a:t>Звертаємо увагу на те, що додаткового періоду для перереєстрації учасників ЗНО-2021 не передбачено. Тож змінювати реєстраційні дані можна буде тільки </a:t>
            </a:r>
            <a:r>
              <a:rPr lang="uk-UA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до 05.03.2021 року.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3" y="4149080"/>
            <a:ext cx="4075137" cy="243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2F128410-66CA-44ED-A306-6025A03D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" y="548680"/>
            <a:ext cx="9144000" cy="11196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Times New Roman" panose="02020603050405020304" pitchFamily="18" charset="0"/>
              </a:rPr>
              <a:t>         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Календар основної сесії</a:t>
            </a:r>
            <a:b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        ЗНО-2021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21.05.-15.06.2021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="" xmlns:a16="http://schemas.microsoft.com/office/drawing/2014/main" id="{0C0E9A03-4552-4C67-B4F3-123AE286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5" y="2276872"/>
            <a:ext cx="9144000" cy="2539801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A5002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uk-UA" altLang="ru-RU" sz="4000" b="1" dirty="0" smtClean="0">
                <a:latin typeface="Times New Roman" panose="02020603050405020304" pitchFamily="18" charset="0"/>
              </a:rPr>
              <a:t>        </a:t>
            </a:r>
            <a:endParaRPr lang="uk-UA" altLang="ru-RU" sz="40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uk-UA" altLang="ru-RU" sz="40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ГЕОГРАФІЯ 15.06.2021</a:t>
            </a:r>
          </a:p>
          <a:p>
            <a:pPr marL="109728" indent="0">
              <a:buNone/>
            </a:pPr>
            <a:r>
              <a:rPr lang="uk-UA" altLang="ru-RU" sz="4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ОГОЛОШЕННЯ РЕЗУЛЬТАТІВ ДО 30.06.2021 року</a:t>
            </a:r>
            <a:endParaRPr lang="uk-UA" altLang="ru-RU" sz="40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7BA9A935-1C73-4282-B546-3D674B0683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713"/>
            <a:ext cx="8940188" cy="539750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ОСОБЛИВОСТІ ПРОВЕДЕННЯ  ЗНО – </a:t>
            </a:r>
            <a:r>
              <a:rPr lang="uk-UA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2021</a:t>
            </a:r>
            <a:r>
              <a:rPr lang="uk-UA" alt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ru-RU" altLang="ru-RU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DE8FCAE0-0976-4D3A-B391-641472F5F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052513"/>
            <a:ext cx="5256213" cy="194468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k-UA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 зареєстрований учасник ЗНО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k-UA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право скласти тести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k-UA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більш</a:t>
            </a:r>
            <a:r>
              <a:rPr lang="uk-UA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k-UA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із </a:t>
            </a:r>
            <a:r>
              <a:rPr lang="uk-UA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alt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k-UA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 предметів </a:t>
            </a:r>
            <a:endParaRPr lang="uk-UA" alt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9AA7A22-6C0F-42A9-B81A-CDE9F0CA7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860800"/>
            <a:ext cx="5292725" cy="2536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</a:pPr>
            <a:endParaRPr lang="uk-UA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до0 4.06.21 </a:t>
            </a: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хімія </a:t>
            </a:r>
            <a:endParaRPr lang="uk-UA" altLang="ru-RU" sz="1600" b="1" dirty="0">
              <a:solidFill>
                <a:schemeClr val="bg2">
                  <a:lumMod val="10000"/>
                </a:schemeClr>
              </a:solidFill>
              <a:latin typeface="SimSun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до 18.06.21 – іноземні мови</a:t>
            </a:r>
            <a:endParaRPr lang="uk-UA" altLang="ru-RU" sz="1600" b="1" dirty="0">
              <a:solidFill>
                <a:schemeClr val="bg2">
                  <a:lumMod val="10000"/>
                </a:schemeClr>
              </a:solidFill>
              <a:latin typeface="SimSun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до 22.06.21 – математика, фізика</a:t>
            </a:r>
            <a:endParaRPr lang="uk-UA" altLang="ru-RU" sz="1600" b="1" dirty="0">
              <a:solidFill>
                <a:schemeClr val="bg2">
                  <a:lumMod val="10000"/>
                </a:schemeClr>
              </a:solidFill>
              <a:latin typeface="SimSun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до 25.06.21 – українська мова,</a:t>
            </a:r>
            <a:endParaRPr lang="uk-UA" altLang="ru-RU" sz="1600" b="1" dirty="0">
              <a:solidFill>
                <a:schemeClr val="bg2">
                  <a:lumMod val="10000"/>
                </a:schemeClr>
              </a:solidFill>
              <a:latin typeface="SimSun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українська мова і  література,</a:t>
            </a:r>
            <a:endParaRPr lang="uk-UA" altLang="ru-RU" sz="1600" b="1" dirty="0">
              <a:solidFill>
                <a:schemeClr val="bg2">
                  <a:lumMod val="10000"/>
                </a:schemeClr>
              </a:solidFill>
              <a:latin typeface="SimSun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історія України,</a:t>
            </a:r>
            <a:endParaRPr lang="uk-UA" altLang="ru-RU" sz="1600" b="1" dirty="0">
              <a:solidFill>
                <a:schemeClr val="bg2">
                  <a:lumMod val="10000"/>
                </a:schemeClr>
              </a:solidFill>
              <a:latin typeface="SimSun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біологія </a:t>
            </a:r>
            <a:endParaRPr lang="uk-UA" altLang="ru-RU" sz="1600" b="1" dirty="0">
              <a:solidFill>
                <a:schemeClr val="bg2">
                  <a:lumMod val="10000"/>
                </a:schemeClr>
              </a:solidFill>
              <a:latin typeface="SimSun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30.06.21 – географія </a:t>
            </a:r>
            <a:endParaRPr lang="uk-UA" altLang="ru-RU" sz="1600" b="1" dirty="0">
              <a:solidFill>
                <a:schemeClr val="bg2">
                  <a:lumMod val="10000"/>
                </a:schemeClr>
              </a:solidFill>
              <a:latin typeface="SimSun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E3F559FE-8F20-4A59-ACA5-ECF1692BD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593" y="3146426"/>
            <a:ext cx="2486025" cy="85883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FFE0C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uk-UA" altLang="ru-RU" u="sng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Оголошення результатів ЗНО</a:t>
            </a:r>
            <a:endParaRPr lang="ru-RU" altLang="ru-RU" sz="1100" u="sng" dirty="0">
              <a:solidFill>
                <a:srgbClr val="FF0000"/>
              </a:solidFill>
              <a:latin typeface="SimSun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362510BA-6DF8-4D5C-A9D4-34FB91F5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3206750" cy="296703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uk-UA" alt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ЗНО</a:t>
            </a:r>
          </a:p>
          <a:p>
            <a:pPr algn="ctr"/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буде </a:t>
            </a:r>
          </a:p>
          <a:p>
            <a:pPr algn="ctr"/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відбуватися з </a:t>
            </a:r>
          </a:p>
          <a:p>
            <a:pPr algn="ctr"/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 травня </a:t>
            </a:r>
          </a:p>
          <a:p>
            <a:pPr algn="ctr"/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 </a:t>
            </a:r>
          </a:p>
          <a:p>
            <a:pPr algn="ctr"/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16 липня </a:t>
            </a:r>
          </a:p>
          <a:p>
            <a:pPr algn="ctr"/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2021 року </a:t>
            </a:r>
          </a:p>
        </p:txBody>
      </p:sp>
      <p:sp>
        <p:nvSpPr>
          <p:cNvPr id="25" name="Блок-схема: документ 24">
            <a:extLst>
              <a:ext uri="{FF2B5EF4-FFF2-40B4-BE49-F238E27FC236}">
                <a16:creationId xmlns="" xmlns:a16="http://schemas.microsoft.com/office/drawing/2014/main" id="{3D736659-CB8F-45B2-B3FA-D5FFB1E6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3798888" cy="232886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srgbClr val="000000">
                <a:alpha val="39999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Реєстрація </a:t>
            </a:r>
            <a:r>
              <a:rPr lang="uk-UA" altLang="ru-RU" sz="2400" b="1">
                <a:solidFill>
                  <a:srgbClr val="0099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ЗНО</a:t>
            </a: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триватиме </a:t>
            </a:r>
          </a:p>
          <a:p>
            <a:pPr algn="ctr"/>
            <a:r>
              <a:rPr lang="uk-UA" altLang="ru-RU" sz="24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 01.02</a:t>
            </a: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до </a:t>
            </a:r>
            <a:r>
              <a:rPr lang="uk-UA" altLang="ru-RU" sz="24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05.03 2021</a:t>
            </a: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року</a:t>
            </a: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3">
            <a:extLst>
              <a:ext uri="{FF2B5EF4-FFF2-40B4-BE49-F238E27FC236}">
                <a16:creationId xmlns="" xmlns:a16="http://schemas.microsoft.com/office/drawing/2014/main" id="{F2E6AC52-3589-48BE-884B-81A2693476D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340768"/>
            <a:ext cx="9144000" cy="4360863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5782" tIns="47891" rIns="95782" bIns="47891"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uk-UA" alt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Пробне ЗНО дає можливість</a:t>
            </a:r>
            <a:r>
              <a:rPr lang="uk-UA" alt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alt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ознайомитися з процедурою проведення ЗНО;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ознайомитись із стандартизованими тестами, що відповідають вимогам </a:t>
            </a:r>
            <a:r>
              <a:rPr lang="uk-UA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Програмам, </a:t>
            </a:r>
            <a:r>
              <a:rPr lang="uk-UA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характеристикам і структурі сертифікаційних робіт ЗНО-2021;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психологічно налаштуватися на проходження ЗНО;</a:t>
            </a:r>
            <a:endParaRPr lang="en-US" alt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навчитися ефективно розподіляти час на виконання частин сертифікаційної роботи;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попрактикуватися в заповненні бланків відповідей;</a:t>
            </a:r>
            <a:endParaRPr lang="en-US" alt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отримати результат пробного ЗНО за допомогою спеціального сервісу (за бажанням);</a:t>
            </a:r>
          </a:p>
          <a:p>
            <a:pPr>
              <a:spcBef>
                <a:spcPct val="0"/>
              </a:spcBef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оцінити свій рівень навчальних досягнень.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020EE38C-9D3D-4FED-8872-28B69984E917}"/>
              </a:ext>
            </a:extLst>
          </p:cNvPr>
          <p:cNvSpPr txBox="1">
            <a:spLocks/>
          </p:cNvSpPr>
          <p:nvPr/>
        </p:nvSpPr>
        <p:spPr bwMode="auto">
          <a:xfrm>
            <a:off x="1043608" y="120650"/>
            <a:ext cx="73787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CB9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3600" b="1" i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SimSun" panose="02010600030101010101" pitchFamily="2" charset="-122"/>
              </a:rPr>
              <a:t>Пробне ЗНО – </a:t>
            </a:r>
            <a:r>
              <a:rPr lang="uk-UA" altLang="ru-RU" sz="36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2021</a:t>
            </a:r>
            <a:r>
              <a:rPr lang="uk-UA" altLang="ru-RU" sz="36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altLang="ru-RU" sz="36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73003"/>
            <a:ext cx="3283051" cy="198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5126"/>
            <a:ext cx="835429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1</a:t>
            </a:r>
            <a:r>
              <a:rPr lang="en-GB" sz="3200" b="1" dirty="0" smtClean="0">
                <a:latin typeface="Arial Narrow" panose="020B0606020202030204" pitchFamily="34" charset="0"/>
              </a:rPr>
              <a:t>5</a:t>
            </a:r>
            <a:r>
              <a:rPr lang="ru-RU" sz="3200" b="1" dirty="0" smtClean="0">
                <a:latin typeface="Arial Narrow" panose="020B0606020202030204" pitchFamily="34" charset="0"/>
              </a:rPr>
              <a:t> </a:t>
            </a:r>
            <a:r>
              <a:rPr lang="ru-RU" sz="3200" b="1" dirty="0" err="1">
                <a:latin typeface="Arial Narrow" panose="020B0606020202030204" pitchFamily="34" charset="0"/>
              </a:rPr>
              <a:t>червня</a:t>
            </a:r>
            <a:r>
              <a:rPr lang="ru-RU" sz="3200" b="1" dirty="0"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latin typeface="Arial Narrow" panose="020B0606020202030204" pitchFamily="34" charset="0"/>
              </a:rPr>
              <a:t>202</a:t>
            </a:r>
            <a:r>
              <a:rPr lang="en-GB" sz="3200" b="1" dirty="0" smtClean="0">
                <a:latin typeface="Arial Narrow" panose="020B0606020202030204" pitchFamily="34" charset="0"/>
              </a:rPr>
              <a:t>1</a:t>
            </a:r>
            <a:r>
              <a:rPr lang="ru-RU" sz="3200" b="1" dirty="0" smtClean="0">
                <a:latin typeface="Arial Narrow" panose="020B0606020202030204" pitchFamily="34" charset="0"/>
              </a:rPr>
              <a:t> </a:t>
            </a:r>
            <a:r>
              <a:rPr lang="ru-RU" sz="3200" b="1" dirty="0">
                <a:latin typeface="Arial Narrow" panose="020B0606020202030204" pitchFamily="34" charset="0"/>
              </a:rPr>
              <a:t>року </a:t>
            </a:r>
            <a:r>
              <a:rPr lang="ru-RU" sz="3200" b="1" dirty="0" err="1">
                <a:latin typeface="Arial Narrow" panose="020B0606020202030204" pitchFamily="34" charset="0"/>
              </a:rPr>
              <a:t>відбудеться</a:t>
            </a:r>
            <a:r>
              <a:rPr lang="ru-RU" sz="3200" b="1" dirty="0">
                <a:latin typeface="Arial Narrow" panose="020B0606020202030204" pitchFamily="34" charset="0"/>
              </a:rPr>
              <a:t> </a:t>
            </a:r>
            <a:r>
              <a:rPr lang="en-GB" sz="3200" b="1" dirty="0" smtClean="0">
                <a:latin typeface="Arial Narrow" panose="020B0606020202030204" pitchFamily="34" charset="0"/>
              </a:rPr>
              <a:t/>
            </a:r>
            <a:br>
              <a:rPr lang="en-GB" sz="3200" b="1" dirty="0" smtClean="0">
                <a:latin typeface="Arial Narrow" panose="020B0606020202030204" pitchFamily="34" charset="0"/>
              </a:rPr>
            </a:br>
            <a:r>
              <a:rPr lang="ru-RU" sz="3200" b="1" dirty="0" err="1" smtClean="0">
                <a:latin typeface="Arial Narrow" panose="020B0606020202030204" pitchFamily="34" charset="0"/>
              </a:rPr>
              <a:t>зовнішнє</a:t>
            </a:r>
            <a:r>
              <a:rPr lang="ru-RU" sz="3200" b="1" dirty="0" smtClean="0">
                <a:latin typeface="Arial Narrow" panose="020B0606020202030204" pitchFamily="34" charset="0"/>
              </a:rPr>
              <a:t> </a:t>
            </a:r>
            <a:r>
              <a:rPr lang="ru-RU" sz="3200" b="1" dirty="0" err="1">
                <a:latin typeface="Arial Narrow" panose="020B0606020202030204" pitchFamily="34" charset="0"/>
              </a:rPr>
              <a:t>незалежне</a:t>
            </a:r>
            <a:r>
              <a:rPr lang="ru-RU" sz="3200" b="1" dirty="0">
                <a:latin typeface="Arial Narrow" panose="020B0606020202030204" pitchFamily="34" charset="0"/>
              </a:rPr>
              <a:t> </a:t>
            </a:r>
            <a:r>
              <a:rPr lang="ru-RU" sz="3200" b="1" dirty="0" err="1">
                <a:latin typeface="Arial Narrow" panose="020B0606020202030204" pitchFamily="34" charset="0"/>
              </a:rPr>
              <a:t>оцінювання</a:t>
            </a:r>
            <a:r>
              <a:rPr lang="ru-RU" sz="3200" b="1" dirty="0">
                <a:latin typeface="Arial Narrow" panose="020B0606020202030204" pitchFamily="34" charset="0"/>
              </a:rPr>
              <a:t> з </a:t>
            </a:r>
            <a:r>
              <a:rPr lang="ru-RU" sz="3200" b="1" dirty="0" err="1" smtClean="0">
                <a:latin typeface="Arial Narrow" panose="020B0606020202030204" pitchFamily="34" charset="0"/>
              </a:rPr>
              <a:t>географії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216727"/>
            <a:ext cx="9144000" cy="4139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Програмою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короткою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48A0F-2350-45BC-BF37-1544DFC265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349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" y="3946358"/>
            <a:ext cx="9143999" cy="27842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" y="188640"/>
            <a:ext cx="9136356" cy="3592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8918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Объект 2"/>
          <p:cNvSpPr>
            <a:spLocks noGrp="1"/>
          </p:cNvSpPr>
          <p:nvPr>
            <p:ph idx="4294967295"/>
          </p:nvPr>
        </p:nvSpPr>
        <p:spPr>
          <a:xfrm>
            <a:off x="127363" y="1188721"/>
            <a:ext cx="8856617" cy="535577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uk-UA" altLang="ru-RU" dirty="0" smtClean="0"/>
              <a:t>Організувати підготовку та самостійну роботу учнів.</a:t>
            </a:r>
            <a:r>
              <a:rPr lang="ru-RU" altLang="ru-RU" dirty="0" smtClean="0"/>
              <a:t> </a:t>
            </a:r>
            <a:endParaRPr lang="uk-UA" altLang="ru-RU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uk-UA" altLang="ru-RU" dirty="0" smtClean="0"/>
              <a:t>Посилити практичну спрямованість </a:t>
            </a:r>
            <a:r>
              <a:rPr lang="uk-UA" altLang="ru-RU" dirty="0"/>
              <a:t>навчання географії (рішення географічних задач, робота з картами, таблицями, графіками тощо</a:t>
            </a:r>
            <a:r>
              <a:rPr lang="uk-UA" altLang="ru-RU" dirty="0" smtClean="0"/>
              <a:t>).</a:t>
            </a:r>
            <a:endParaRPr lang="uk-UA" altLang="ru-RU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uk-UA" altLang="ru-RU" dirty="0" smtClean="0"/>
              <a:t>Широке </a:t>
            </a:r>
            <a:r>
              <a:rPr lang="uk-UA" altLang="ru-RU" dirty="0"/>
              <a:t>застосування тестових завдань на усіх етапах навчання географії та в контролі навчальних досягнень </a:t>
            </a:r>
            <a:r>
              <a:rPr lang="uk-UA" altLang="ru-RU" dirty="0" smtClean="0"/>
              <a:t>учнів.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uk-UA" altLang="ru-RU" dirty="0" smtClean="0"/>
              <a:t>Учитель географії має порадити учням найбільш придатну для ефективного повторення навчальну літературу, алгоритмізувати їх навчання, забезпечити планами описів, схемами розв’язування й оформлення географічних задач, стимулювати до самостійного пошуку інформації та складання на її основі тестових завдань.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uk-UA" altLang="ru-RU" dirty="0" smtClean="0"/>
              <a:t>Важливо привчати учнів виконувати завдання не лише правильно, але й швидко, щоб максимально наблизити їх до умов, у яких випускники працюватимуть під час зовнішнього оцінювання.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uk-UA" altLang="ru-RU" dirty="0" smtClean="0"/>
              <a:t>Слід навчати учнів алгоритмів виконання тестових завдань різних форм, аналізувати результати тестування, виявляти типові помилки й визначати шляхи їх усунення.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uk-UA" altLang="ru-RU" dirty="0" smtClean="0"/>
              <a:t>Доцільно давати учневі конкретні інструкції, як виправити виявлені помилки.</a:t>
            </a:r>
            <a:endParaRPr lang="ru-RU" altLang="ru-RU" dirty="0" smtClean="0"/>
          </a:p>
          <a:p>
            <a:pPr algn="just"/>
            <a:endParaRPr lang="uk-UA" altLang="ru-RU" sz="3200" dirty="0" smtClean="0"/>
          </a:p>
          <a:p>
            <a:pPr algn="just"/>
            <a:endParaRPr lang="ru-RU" altLang="ru-RU" sz="3200" dirty="0" smtClean="0"/>
          </a:p>
          <a:p>
            <a:pPr algn="just"/>
            <a:endParaRPr lang="uk-UA" alt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554" y="39011"/>
            <a:ext cx="8863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Організація</a:t>
            </a: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ru-RU" sz="24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роботи</a:t>
            </a: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alibri"/>
                <a:cs typeface="+mn-cs"/>
              </a:rPr>
              <a:t>вчителя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ru-RU" sz="24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стосовно</a:t>
            </a: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ru-RU" sz="24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підготовки</a:t>
            </a: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ru-RU" sz="24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учнів</a:t>
            </a: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 до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ЗНО з </a:t>
            </a:r>
            <a:r>
              <a:rPr kumimoji="0" lang="ru-RU" sz="2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географії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– 2021, </a:t>
            </a:r>
            <a:r>
              <a:rPr kumimoji="0" lang="ru-RU" sz="24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проведення</a:t>
            </a: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ru-RU" sz="24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тренувального</a:t>
            </a: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ru-RU" sz="24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тестування</a:t>
            </a: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 в </a:t>
            </a:r>
            <a:r>
              <a:rPr kumimoji="0" lang="ru-RU" sz="24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умовах</a:t>
            </a: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ru-RU" sz="24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змішаного</a:t>
            </a: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ru-RU" sz="24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навчання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548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ЗНО-2020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ru-RU" sz="2700" dirty="0"/>
              <a:t>Структура та </a:t>
            </a:r>
            <a:r>
              <a:rPr lang="ru-RU" sz="2700" dirty="0" err="1"/>
              <a:t>зміст</a:t>
            </a:r>
            <a:r>
              <a:rPr lang="ru-RU" sz="2700" dirty="0"/>
              <a:t> </a:t>
            </a:r>
            <a:r>
              <a:rPr lang="ru-RU" sz="2700" dirty="0" err="1"/>
              <a:t>сертифікаційної</a:t>
            </a:r>
            <a:r>
              <a:rPr lang="ru-RU" sz="2700" dirty="0"/>
              <a:t> </a:t>
            </a:r>
            <a:r>
              <a:rPr lang="ru-RU" sz="2700" dirty="0" err="1"/>
              <a:t>роботи</a:t>
            </a:r>
            <a:r>
              <a:rPr lang="ru-RU" sz="2700" dirty="0"/>
              <a:t> </a:t>
            </a:r>
            <a:endParaRPr lang="uk-UA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8884020" cy="45259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06" y="0"/>
            <a:ext cx="342706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9513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95362" cy="1512168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Розподіл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тестових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завдань</a:t>
            </a:r>
            <a:r>
              <a:rPr lang="ru-RU" sz="2800" b="1" dirty="0">
                <a:solidFill>
                  <a:srgbClr val="FF0000"/>
                </a:solidFill>
              </a:rPr>
              <a:t> з </a:t>
            </a:r>
            <a:r>
              <a:rPr lang="ru-RU" sz="2800" b="1" dirty="0" err="1">
                <a:solidFill>
                  <a:srgbClr val="FF0000"/>
                </a:solidFill>
              </a:rPr>
              <a:t>географії</a:t>
            </a:r>
            <a:r>
              <a:rPr lang="ru-RU" sz="2800" b="1" dirty="0">
                <a:solidFill>
                  <a:srgbClr val="FF0000"/>
                </a:solidFill>
              </a:rPr>
              <a:t> за </a:t>
            </a:r>
            <a:r>
              <a:rPr lang="ru-RU" sz="2800" b="1" dirty="0" err="1">
                <a:solidFill>
                  <a:srgbClr val="FF0000"/>
                </a:solidFill>
              </a:rPr>
              <a:t>розподільною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здатністю</a:t>
            </a:r>
            <a:r>
              <a:rPr lang="ru-RU" sz="2800" b="1" dirty="0" smtClean="0">
                <a:solidFill>
                  <a:srgbClr val="FF0000"/>
                </a:solidFill>
              </a:rPr>
              <a:t> у 2019 </a:t>
            </a:r>
            <a:r>
              <a:rPr lang="uk-UA" sz="2800" b="1" dirty="0" smtClean="0">
                <a:solidFill>
                  <a:srgbClr val="FF0000"/>
                </a:solidFill>
              </a:rPr>
              <a:t>та </a:t>
            </a:r>
            <a:r>
              <a:rPr lang="ru-RU" sz="2800" b="1" dirty="0" smtClean="0">
                <a:solidFill>
                  <a:srgbClr val="FF0000"/>
                </a:solidFill>
              </a:rPr>
              <a:t> 2020 роках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28" t="25248" r="14638" b="6305"/>
          <a:stretch/>
        </p:blipFill>
        <p:spPr>
          <a:xfrm>
            <a:off x="4526803" y="2329128"/>
            <a:ext cx="4592085" cy="364945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srgbClr val="ACCBF9">
                  <a:lumMod val="50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1" y="2329128"/>
            <a:ext cx="4257258" cy="3673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671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="" xmlns:a16="http://schemas.microsoft.com/office/drawing/2014/main" id="{5A544DF9-2D71-4CD3-BF6B-D1A31275748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24744"/>
            <a:ext cx="9144000" cy="460930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alt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Відповідно </a:t>
            </a:r>
            <a:r>
              <a:rPr lang="uk-UA" alt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до ст.17 Закону України «Про повну загальну середню </a:t>
            </a:r>
            <a:r>
              <a:rPr lang="uk-UA" alt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освіту» кож</a:t>
            </a:r>
            <a:r>
              <a:rPr lang="uk-UA" alt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ен учень має право на справедливе, неупереджене, об’єктивне оцінювання результатів його навчання незалежно від виду та форми здобуття ним освіти.</a:t>
            </a:r>
          </a:p>
          <a:p>
            <a:pPr marL="109728" indent="0">
              <a:buNone/>
            </a:pPr>
            <a:r>
              <a:rPr lang="uk-UA" alt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Основними </a:t>
            </a:r>
            <a:r>
              <a:rPr lang="uk-UA" alt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видами оцінювання результатів навчання учнів є </a:t>
            </a:r>
            <a:r>
              <a:rPr lang="uk-UA" alt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державна підсумкова атестація, зовнішнє незалежне оцінювання</a:t>
            </a:r>
            <a:r>
              <a:rPr lang="ru-RU" altLang="ru-RU" sz="3200" dirty="0">
                <a:solidFill>
                  <a:srgbClr val="990033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3200" dirty="0"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83926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395536" y="62068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uk-UA" altLang="uk-UA" sz="3600" b="1" i="1" dirty="0" smtClean="0">
                <a:ln>
                  <a:noFill/>
                </a:ln>
              </a:rPr>
              <a:t>Приклад дуже складного завдання</a:t>
            </a:r>
          </a:p>
        </p:txBody>
      </p:sp>
    </p:spTree>
    <p:extLst>
      <p:ext uri="{BB962C8B-B14F-4D97-AF65-F5344CB8AC3E}">
        <p14:creationId xmlns="" xmlns:p14="http://schemas.microsoft.com/office/powerpoint/2010/main" val="66777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547664" y="0"/>
            <a:ext cx="711519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uk-UA" altLang="uk-UA" sz="3200" b="1" i="1" dirty="0" smtClean="0">
                <a:ln>
                  <a:noFill/>
                </a:ln>
              </a:rPr>
              <a:t>Приклад дуже складного завдання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589240"/>
            <a:ext cx="7395519" cy="1165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836712"/>
            <a:ext cx="4670783" cy="4752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3885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772816"/>
            <a:ext cx="8712968" cy="446449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/>
          <a:lstStyle/>
          <a:p>
            <a:r>
              <a:rPr lang="uk-UA" altLang="uk-UA" sz="3600" b="1" i="1" dirty="0" smtClean="0">
                <a:ln>
                  <a:noFill/>
                </a:ln>
              </a:rPr>
              <a:t>Приклади  легкого завдання</a:t>
            </a:r>
          </a:p>
        </p:txBody>
      </p:sp>
    </p:spTree>
    <p:extLst>
      <p:ext uri="{BB962C8B-B14F-4D97-AF65-F5344CB8AC3E}">
        <p14:creationId xmlns="" xmlns:p14="http://schemas.microsoft.com/office/powerpoint/2010/main" val="2842091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381642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 b="1" i="1" dirty="0" smtClean="0">
                <a:ln>
                  <a:noFill/>
                </a:ln>
              </a:rPr>
              <a:t>Приклад  легкого завдання</a:t>
            </a:r>
          </a:p>
        </p:txBody>
      </p:sp>
    </p:spTree>
    <p:extLst>
      <p:ext uri="{BB962C8B-B14F-4D97-AF65-F5344CB8AC3E}">
        <p14:creationId xmlns="" xmlns:p14="http://schemas.microsoft.com/office/powerpoint/2010/main" val="1350902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04864"/>
            <a:ext cx="9144000" cy="36004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 b="1" i="1" dirty="0" smtClean="0">
                <a:ln>
                  <a:noFill/>
                </a:ln>
              </a:rPr>
              <a:t>Приклад  легкого завдання</a:t>
            </a:r>
          </a:p>
        </p:txBody>
      </p:sp>
    </p:spTree>
    <p:extLst>
      <p:ext uri="{BB962C8B-B14F-4D97-AF65-F5344CB8AC3E}">
        <p14:creationId xmlns="" xmlns:p14="http://schemas.microsoft.com/office/powerpoint/2010/main" val="1704495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589" y="860290"/>
            <a:ext cx="7344816" cy="708337"/>
          </a:xfrm>
        </p:spPr>
        <p:txBody>
          <a:bodyPr>
            <a:normAutofit/>
          </a:bodyPr>
          <a:lstStyle/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784976" cy="5400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Більшість учасників тестування знали </a:t>
            </a:r>
            <a:r>
              <a:rPr lang="uk-UA" dirty="0"/>
              <a:t>розташування </a:t>
            </a:r>
            <a:r>
              <a:rPr lang="uk-UA" dirty="0" smtClean="0"/>
              <a:t>основних географічних </a:t>
            </a:r>
            <a:r>
              <a:rPr lang="uk-UA" dirty="0"/>
              <a:t>об’єктів (географічне положення України й Азовського моря</a:t>
            </a:r>
            <a:r>
              <a:rPr lang="uk-UA" dirty="0" smtClean="0"/>
              <a:t>, розташування </a:t>
            </a:r>
            <a:r>
              <a:rPr lang="uk-UA" dirty="0"/>
              <a:t>Бразилії на політичній карті світу, місцезнаходження долини Дніпра </a:t>
            </a:r>
            <a:r>
              <a:rPr lang="uk-UA" dirty="0" smtClean="0"/>
              <a:t>на профілі </a:t>
            </a:r>
            <a:r>
              <a:rPr lang="uk-UA" dirty="0"/>
              <a:t>місцевості, склад групи країн-лідерів за обсягом видобування </a:t>
            </a:r>
            <a:r>
              <a:rPr lang="uk-UA" dirty="0" smtClean="0"/>
              <a:t>природного газу </a:t>
            </a:r>
            <a:r>
              <a:rPr lang="uk-UA" dirty="0"/>
              <a:t>тощо), розуміли закономірності географічної оболонки, формування рельєфу</a:t>
            </a:r>
            <a:r>
              <a:rPr lang="uk-UA" dirty="0" smtClean="0"/>
              <a:t>, нагрівання </a:t>
            </a:r>
            <a:r>
              <a:rPr lang="uk-UA" dirty="0"/>
              <a:t>земної поверхні, особливості демографічних показників у світі й в Україні</a:t>
            </a:r>
            <a:r>
              <a:rPr lang="uk-UA" dirty="0" smtClean="0"/>
              <a:t>, місце </a:t>
            </a:r>
            <a:r>
              <a:rPr lang="uk-UA" dirty="0"/>
              <a:t>країн в глобальних ланцюгах доданої вартості, характерні </a:t>
            </a:r>
            <a:r>
              <a:rPr lang="uk-UA" dirty="0" smtClean="0"/>
              <a:t>риси високорозвиненої </a:t>
            </a:r>
            <a:r>
              <a:rPr lang="uk-UA" dirty="0"/>
              <a:t>країни, причини концентрування виробництва автомобілів </a:t>
            </a:r>
            <a:r>
              <a:rPr lang="uk-UA" dirty="0" smtClean="0"/>
              <a:t>в Азійському </a:t>
            </a:r>
            <a:r>
              <a:rPr lang="uk-UA" dirty="0"/>
              <a:t>регіоні тощо</a:t>
            </a:r>
            <a:r>
              <a:rPr lang="uk-UA" dirty="0" smtClean="0"/>
              <a:t>. </a:t>
            </a:r>
            <a:endParaRPr lang="uk-UA" dirty="0"/>
          </a:p>
          <a:p>
            <a:pPr algn="just"/>
            <a:r>
              <a:rPr lang="uk-UA" dirty="0"/>
              <a:t>Складнішими для учасників тестування були завдання, у яких </a:t>
            </a:r>
            <a:r>
              <a:rPr lang="uk-UA" dirty="0" smtClean="0"/>
              <a:t>потрібно розпізнати </a:t>
            </a:r>
            <a:r>
              <a:rPr lang="uk-UA" dirty="0"/>
              <a:t>окремі об’єкти, що є предметом вивчення лише на одному </a:t>
            </a:r>
            <a:r>
              <a:rPr lang="uk-UA" dirty="0" err="1"/>
              <a:t>уроці</a:t>
            </a:r>
            <a:r>
              <a:rPr lang="uk-UA" dirty="0"/>
              <a:t> (</a:t>
            </a:r>
            <a:r>
              <a:rPr lang="uk-UA" dirty="0" smtClean="0"/>
              <a:t>центри виробництва </a:t>
            </a:r>
            <a:r>
              <a:rPr lang="uk-UA" dirty="0"/>
              <a:t>цементу, характеристики розселення населення в регіонах світу), </a:t>
            </a:r>
            <a:r>
              <a:rPr lang="uk-UA" dirty="0" smtClean="0"/>
              <a:t>або поняття</a:t>
            </a:r>
            <a:r>
              <a:rPr lang="uk-UA" dirty="0"/>
              <a:t>, включені в нову навчальну програму з географії (курси 9-, 10-, 11-го класів</a:t>
            </a:r>
            <a:r>
              <a:rPr lang="uk-UA" dirty="0" smtClean="0"/>
              <a:t>), </a:t>
            </a:r>
            <a:r>
              <a:rPr lang="uk-UA" dirty="0" err="1" smtClean="0"/>
              <a:t>аутсорсинг</a:t>
            </a:r>
            <a:r>
              <a:rPr lang="uk-UA" dirty="0"/>
              <a:t>, міжнародна виробнича кооперація, секторальна структура економіки</a:t>
            </a:r>
            <a:r>
              <a:rPr lang="uk-UA" dirty="0" smtClean="0"/>
              <a:t>, форми </a:t>
            </a:r>
            <a:r>
              <a:rPr lang="uk-UA" dirty="0"/>
              <a:t>просторової організації економіки тощо.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 rot="10800000" flipV="1">
            <a:off x="-324544" y="0"/>
            <a:ext cx="9145016" cy="980728"/>
          </a:xfrm>
        </p:spPr>
        <p:txBody>
          <a:bodyPr/>
          <a:lstStyle/>
          <a:p>
            <a:r>
              <a:rPr lang="ru-RU" sz="3600" dirty="0" err="1" smtClean="0">
                <a:solidFill>
                  <a:srgbClr val="ACCBF9">
                    <a:lumMod val="50000"/>
                  </a:srgbClr>
                </a:solidFill>
              </a:rPr>
              <a:t>Підсумки</a:t>
            </a:r>
            <a:r>
              <a:rPr lang="ru-RU" sz="3600" dirty="0" smtClean="0">
                <a:solidFill>
                  <a:srgbClr val="ACCBF9">
                    <a:lumMod val="50000"/>
                  </a:srgbClr>
                </a:solidFill>
              </a:rPr>
              <a:t> ЗНО-2020</a:t>
            </a:r>
            <a:endParaRPr lang="ru-RU" sz="3600" dirty="0">
              <a:solidFill>
                <a:srgbClr val="ACCBF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608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44816" cy="83896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Підсумки ЗНО-2020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383137" cy="4353635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/>
              <a:t>Результати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тестових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</a:t>
            </a:r>
            <a:r>
              <a:rPr lang="ru-RU" sz="2400" dirty="0" err="1"/>
              <a:t>сертифікаційної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, </a:t>
            </a:r>
            <a:r>
              <a:rPr lang="ru-RU" sz="2400" dirty="0" err="1"/>
              <a:t>скерованих</a:t>
            </a:r>
            <a:r>
              <a:rPr lang="ru-RU" sz="2400" dirty="0"/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перевірку</a:t>
            </a:r>
            <a:r>
              <a:rPr lang="ru-RU" sz="2400" dirty="0" smtClean="0"/>
              <a:t> </a:t>
            </a:r>
            <a:r>
              <a:rPr lang="ru-RU" sz="2400" i="1" dirty="0" err="1"/>
              <a:t>діяльнісного</a:t>
            </a:r>
            <a:r>
              <a:rPr lang="ru-RU" sz="2400" i="1" dirty="0"/>
              <a:t> компонента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/>
              <a:t>навчально-пізнавальної</a:t>
            </a:r>
            <a:r>
              <a:rPr lang="ru-RU" sz="2400" dirty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учасників</a:t>
            </a:r>
            <a:r>
              <a:rPr lang="ru-RU" sz="2400" dirty="0" smtClean="0"/>
              <a:t> </a:t>
            </a:r>
            <a:r>
              <a:rPr lang="ru-RU" sz="2400" dirty="0" err="1"/>
              <a:t>зовнішнього</a:t>
            </a:r>
            <a:r>
              <a:rPr lang="ru-RU" sz="2400" dirty="0"/>
              <a:t> </a:t>
            </a:r>
            <a:r>
              <a:rPr lang="ru-RU" sz="2400" dirty="0" err="1"/>
              <a:t>незалежного</a:t>
            </a:r>
            <a:r>
              <a:rPr lang="ru-RU" sz="2400" dirty="0"/>
              <a:t> </a:t>
            </a:r>
            <a:r>
              <a:rPr lang="ru-RU" sz="2400" dirty="0" err="1"/>
              <a:t>оцінювання</a:t>
            </a:r>
            <a:r>
              <a:rPr lang="ru-RU" sz="2400" dirty="0"/>
              <a:t>, дали </a:t>
            </a:r>
            <a:r>
              <a:rPr lang="ru-RU" sz="2400" dirty="0" err="1"/>
              <a:t>змогу</a:t>
            </a:r>
            <a:r>
              <a:rPr lang="ru-RU" sz="2400" dirty="0"/>
              <a:t> </a:t>
            </a:r>
            <a:r>
              <a:rPr lang="ru-RU" sz="2400" dirty="0" err="1"/>
              <a:t>констатувати</a:t>
            </a:r>
            <a:r>
              <a:rPr lang="ru-RU" sz="2400" dirty="0"/>
              <a:t> </a:t>
            </a:r>
            <a:r>
              <a:rPr lang="ru-RU" sz="2400" dirty="0" err="1" smtClean="0"/>
              <a:t>позитивні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зрушення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шкільної</a:t>
            </a:r>
            <a:r>
              <a:rPr lang="ru-RU" sz="2400" dirty="0"/>
              <a:t> </a:t>
            </a:r>
            <a:r>
              <a:rPr lang="ru-RU" sz="2400" dirty="0" err="1"/>
              <a:t>географічної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/>
              <a:t>тестованих</a:t>
            </a:r>
            <a:r>
              <a:rPr lang="ru-RU" sz="2400" dirty="0"/>
              <a:t> </a:t>
            </a:r>
            <a:r>
              <a:rPr lang="ru-RU" sz="2400" dirty="0" err="1" smtClean="0"/>
              <a:t>успішно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проаналізували</a:t>
            </a:r>
            <a:r>
              <a:rPr lang="ru-RU" sz="2400" i="1" dirty="0" smtClean="0"/>
              <a:t> </a:t>
            </a:r>
            <a:r>
              <a:rPr lang="ru-RU" sz="2400" dirty="0" err="1" smtClean="0"/>
              <a:t>статистичну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інформацію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зробили</a:t>
            </a:r>
            <a:r>
              <a:rPr lang="ru-RU" sz="2400" dirty="0"/>
              <a:t> </a:t>
            </a:r>
            <a:r>
              <a:rPr lang="ru-RU" sz="2400" dirty="0" err="1"/>
              <a:t>правильні</a:t>
            </a:r>
            <a:r>
              <a:rPr lang="ru-RU" sz="2400" dirty="0"/>
              <a:t> </a:t>
            </a:r>
            <a:r>
              <a:rPr lang="ru-RU" sz="2400" dirty="0" err="1"/>
              <a:t>висновки</a:t>
            </a:r>
            <a:r>
              <a:rPr lang="ru-RU" sz="2400" dirty="0"/>
              <a:t> в </a:t>
            </a:r>
            <a:r>
              <a:rPr lang="ru-RU" sz="2400" dirty="0" err="1"/>
              <a:t>завданнях</a:t>
            </a:r>
            <a:r>
              <a:rPr lang="ru-RU" sz="2400" dirty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</a:t>
            </a:r>
            <a:r>
              <a:rPr lang="ru-RU" sz="2400" dirty="0" err="1"/>
              <a:t>географії</a:t>
            </a:r>
            <a:r>
              <a:rPr lang="ru-RU" sz="2400" dirty="0"/>
              <a:t>: </a:t>
            </a:r>
            <a:r>
              <a:rPr lang="ru-RU" sz="2400" dirty="0" err="1"/>
              <a:t>уміло</a:t>
            </a:r>
            <a:r>
              <a:rPr lang="ru-RU" sz="2400" dirty="0"/>
              <a:t> </a:t>
            </a:r>
            <a:r>
              <a:rPr lang="ru-RU" sz="2400" dirty="0" err="1"/>
              <a:t>порівняли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 за величиною природного й </a:t>
            </a:r>
            <a:r>
              <a:rPr lang="ru-RU" sz="2400" dirty="0" err="1" smtClean="0"/>
              <a:t>механічного</a:t>
            </a:r>
            <a:r>
              <a:rPr lang="ru-RU" sz="2400" dirty="0" smtClean="0"/>
              <a:t> приросту </a:t>
            </a:r>
            <a:r>
              <a:rPr lang="ru-RU" sz="2400" dirty="0" err="1"/>
              <a:t>населення</a:t>
            </a:r>
            <a:r>
              <a:rPr lang="ru-RU" sz="2400" dirty="0"/>
              <a:t>, </a:t>
            </a:r>
            <a:r>
              <a:rPr lang="ru-RU" sz="2400" dirty="0" err="1"/>
              <a:t>визначили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економічної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за </a:t>
            </a:r>
            <a:r>
              <a:rPr lang="ru-RU" sz="2400" dirty="0" err="1"/>
              <a:t>часткою</a:t>
            </a:r>
            <a:r>
              <a:rPr lang="ru-RU" sz="2400" dirty="0"/>
              <a:t> </a:t>
            </a:r>
            <a:r>
              <a:rPr lang="ru-RU" sz="2400" dirty="0" err="1"/>
              <a:t>працюючих</a:t>
            </a:r>
            <a:r>
              <a:rPr lang="ru-RU" sz="2400" dirty="0"/>
              <a:t> </a:t>
            </a:r>
            <a:r>
              <a:rPr lang="ru-RU" sz="2400" dirty="0" smtClean="0"/>
              <a:t>у </a:t>
            </a:r>
            <a:r>
              <a:rPr lang="ru-RU" sz="2400" dirty="0" err="1" smtClean="0"/>
              <a:t>шкідливих</a:t>
            </a: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здоров’я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 в </a:t>
            </a:r>
            <a:r>
              <a:rPr lang="ru-RU" sz="2400" dirty="0" err="1"/>
              <a:t>регіонах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оцінили</a:t>
            </a:r>
            <a:r>
              <a:rPr lang="ru-RU" sz="2400" dirty="0"/>
              <a:t> роль </a:t>
            </a:r>
            <a:r>
              <a:rPr lang="ru-RU" sz="2400" dirty="0" err="1"/>
              <a:t>металургії</a:t>
            </a:r>
            <a:r>
              <a:rPr lang="ru-RU" sz="2400" dirty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економіці</a:t>
            </a:r>
            <a:r>
              <a:rPr lang="ru-RU" sz="2400" dirty="0" smtClean="0"/>
              <a:t>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умовних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100610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385"/>
            <a:ext cx="7344816" cy="8128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Підсумки ЗНО-2020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4392488"/>
          </a:xfrm>
        </p:spPr>
        <p:txBody>
          <a:bodyPr>
            <a:noAutofit/>
          </a:bodyPr>
          <a:lstStyle/>
          <a:p>
            <a:r>
              <a:rPr lang="uk-UA" sz="1600" b="1" dirty="0"/>
              <a:t>Основною проблемою для </a:t>
            </a:r>
            <a:r>
              <a:rPr lang="uk-UA" sz="1600" b="1" dirty="0" err="1"/>
              <a:t>тестованих</a:t>
            </a:r>
            <a:r>
              <a:rPr lang="uk-UA" sz="1600" b="1" dirty="0"/>
              <a:t> залишилися завдання, пов’язані </a:t>
            </a:r>
            <a:r>
              <a:rPr lang="uk-UA" sz="1600" b="1" dirty="0" smtClean="0"/>
              <a:t>з вимірюванням </a:t>
            </a:r>
            <a:r>
              <a:rPr lang="uk-UA" sz="1600" b="1" dirty="0"/>
              <a:t>та обчисленням за топографічною картою. </a:t>
            </a:r>
            <a:endParaRPr lang="uk-UA" sz="1600" b="1" dirty="0" smtClean="0"/>
          </a:p>
          <a:p>
            <a:r>
              <a:rPr lang="uk-UA" sz="1600" b="1" dirty="0" smtClean="0"/>
              <a:t>У </a:t>
            </a:r>
            <a:r>
              <a:rPr lang="uk-UA" sz="1600" b="1" dirty="0"/>
              <a:t>2020 році </a:t>
            </a:r>
            <a:r>
              <a:rPr lang="uk-UA" sz="1600" b="1" dirty="0" smtClean="0"/>
              <a:t>складними виявилися </a:t>
            </a:r>
            <a:r>
              <a:rPr lang="uk-UA" sz="1600" b="1" dirty="0"/>
              <a:t>завдання з визначення відносної висоти точки (складність 33,7 %), </a:t>
            </a:r>
            <a:r>
              <a:rPr lang="uk-UA" sz="1600" b="1" dirty="0" smtClean="0"/>
              <a:t>відстані на </a:t>
            </a:r>
            <a:r>
              <a:rPr lang="uk-UA" sz="1600" b="1" dirty="0"/>
              <a:t>місцевості за числовим масштабом (29,5 %), азимуту руху (складність 21,5 %).</a:t>
            </a:r>
          </a:p>
          <a:p>
            <a:r>
              <a:rPr lang="uk-UA" sz="1600" b="1" dirty="0" smtClean="0"/>
              <a:t>Дуже </a:t>
            </a:r>
            <a:r>
              <a:rPr lang="uk-UA" sz="1600" b="1" dirty="0"/>
              <a:t>складними є включені у 2020 р. завдання з </a:t>
            </a:r>
            <a:r>
              <a:rPr lang="uk-UA" sz="1600" b="1" dirty="0" smtClean="0"/>
              <a:t>використанням прямокутних </a:t>
            </a:r>
            <a:r>
              <a:rPr lang="uk-UA" sz="1600" b="1" dirty="0"/>
              <a:t>координат (лише 10 % </a:t>
            </a:r>
            <a:r>
              <a:rPr lang="uk-UA" sz="1600" b="1" dirty="0" err="1"/>
              <a:t>тестованих</a:t>
            </a:r>
            <a:r>
              <a:rPr lang="uk-UA" sz="1600" b="1" dirty="0"/>
              <a:t> уміють визначати відстань </a:t>
            </a:r>
            <a:r>
              <a:rPr lang="uk-UA" sz="1600" b="1" dirty="0" smtClean="0"/>
              <a:t>за кілометровою </a:t>
            </a:r>
            <a:r>
              <a:rPr lang="uk-UA" sz="1600" b="1" dirty="0"/>
              <a:t>сіткою</a:t>
            </a:r>
            <a:r>
              <a:rPr lang="uk-UA" sz="1600" b="1" dirty="0" smtClean="0"/>
              <a:t>).</a:t>
            </a:r>
          </a:p>
          <a:p>
            <a:r>
              <a:rPr lang="ru-RU" sz="1600" b="1" dirty="0" err="1" smtClean="0"/>
              <a:t>Учасникам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тестування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було</a:t>
            </a:r>
            <a:r>
              <a:rPr lang="ru-RU" sz="1600" b="1" dirty="0" smtClean="0"/>
              <a:t> складно </a:t>
            </a:r>
            <a:r>
              <a:rPr lang="ru-RU" sz="1600" b="1" dirty="0" err="1" smtClean="0"/>
              <a:t>спрогнозувати</a:t>
            </a:r>
            <a:r>
              <a:rPr lang="ru-RU" sz="1600" b="1" dirty="0" smtClean="0"/>
              <a:t> </a:t>
            </a:r>
            <a:r>
              <a:rPr lang="ru-RU" sz="1600" b="1" dirty="0" err="1"/>
              <a:t>розвиток</a:t>
            </a:r>
            <a:r>
              <a:rPr lang="ru-RU" sz="1600" b="1" dirty="0"/>
              <a:t> </a:t>
            </a:r>
            <a:r>
              <a:rPr lang="ru-RU" sz="1600" b="1" dirty="0" err="1"/>
              <a:t>природних</a:t>
            </a:r>
            <a:r>
              <a:rPr lang="ru-RU" sz="1600" b="1" dirty="0"/>
              <a:t> </a:t>
            </a:r>
            <a:r>
              <a:rPr lang="ru-RU" sz="1600" b="1" dirty="0" smtClean="0"/>
              <a:t>і </a:t>
            </a:r>
            <a:r>
              <a:rPr lang="ru-RU" sz="1600" b="1" dirty="0" err="1" smtClean="0"/>
              <a:t>суспільних</a:t>
            </a:r>
            <a:r>
              <a:rPr lang="ru-RU" sz="1600" b="1" dirty="0" smtClean="0"/>
              <a:t> </a:t>
            </a:r>
            <a:r>
              <a:rPr lang="ru-RU" sz="1600" b="1" dirty="0" err="1"/>
              <a:t>процесів</a:t>
            </a:r>
            <a:r>
              <a:rPr lang="ru-RU" sz="1600" b="1" dirty="0"/>
              <a:t>, </a:t>
            </a:r>
            <a:r>
              <a:rPr lang="ru-RU" sz="1600" b="1" dirty="0" err="1"/>
              <a:t>спроєктувати</a:t>
            </a:r>
            <a:r>
              <a:rPr lang="ru-RU" sz="1600" b="1" dirty="0"/>
              <a:t> </a:t>
            </a:r>
            <a:r>
              <a:rPr lang="ru-RU" sz="1600" b="1" dirty="0" err="1"/>
              <a:t>вплив</a:t>
            </a:r>
            <a:r>
              <a:rPr lang="ru-RU" sz="1600" b="1" dirty="0"/>
              <a:t> на </a:t>
            </a:r>
            <a:r>
              <a:rPr lang="ru-RU" sz="1600" b="1" dirty="0" err="1"/>
              <a:t>здоров’я</a:t>
            </a:r>
            <a:r>
              <a:rPr lang="ru-RU" sz="1600" b="1" dirty="0"/>
              <a:t> </a:t>
            </a:r>
            <a:r>
              <a:rPr lang="ru-RU" sz="1600" b="1" dirty="0" err="1"/>
              <a:t>людини</a:t>
            </a:r>
            <a:r>
              <a:rPr lang="ru-RU" sz="1600" b="1" dirty="0"/>
              <a:t>, </a:t>
            </a:r>
            <a:r>
              <a:rPr lang="ru-RU" sz="1600" b="1" dirty="0" err="1"/>
              <a:t>екологічний</a:t>
            </a:r>
            <a:r>
              <a:rPr lang="ru-RU" sz="1600" b="1" dirty="0"/>
              <a:t> </a:t>
            </a:r>
            <a:r>
              <a:rPr lang="ru-RU" sz="1600" b="1" dirty="0" smtClean="0"/>
              <a:t>стан </a:t>
            </a:r>
            <a:r>
              <a:rPr lang="ru-RU" sz="1600" b="1" dirty="0" err="1" smtClean="0"/>
              <a:t>місцевості</a:t>
            </a:r>
            <a:r>
              <a:rPr lang="ru-RU" sz="1600" b="1" dirty="0"/>
              <a:t>, </a:t>
            </a:r>
            <a:r>
              <a:rPr lang="ru-RU" sz="1600" b="1" dirty="0" err="1"/>
              <a:t>ефективність</a:t>
            </a:r>
            <a:r>
              <a:rPr lang="ru-RU" sz="1600" b="1" dirty="0"/>
              <a:t> </a:t>
            </a:r>
            <a:r>
              <a:rPr lang="ru-RU" sz="1600" b="1" dirty="0" err="1"/>
              <a:t>господарської</a:t>
            </a:r>
            <a:r>
              <a:rPr lang="ru-RU" sz="1600" b="1" dirty="0"/>
              <a:t> </a:t>
            </a:r>
            <a:r>
              <a:rPr lang="ru-RU" sz="1600" b="1" dirty="0" err="1" smtClean="0"/>
              <a:t>діяльності</a:t>
            </a:r>
            <a:r>
              <a:rPr lang="ru-RU" sz="1600" b="1" dirty="0" smtClean="0"/>
              <a:t>.</a:t>
            </a:r>
          </a:p>
          <a:p>
            <a:r>
              <a:rPr lang="ru-RU" sz="1600" b="1" dirty="0" err="1" smtClean="0"/>
              <a:t>Наприклад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виконати</a:t>
            </a:r>
            <a:r>
              <a:rPr lang="ru-RU" sz="1600" b="1" dirty="0" smtClean="0"/>
              <a:t> </a:t>
            </a:r>
            <a:r>
              <a:rPr lang="ru-RU" sz="1600" b="1" dirty="0"/>
              <a:t>правильно </a:t>
            </a:r>
            <a:r>
              <a:rPr lang="ru-RU" sz="1600" b="1" dirty="0" err="1"/>
              <a:t>завдання</a:t>
            </a:r>
            <a:r>
              <a:rPr lang="ru-RU" sz="1600" b="1" dirty="0"/>
              <a:t> 27, де </a:t>
            </a:r>
            <a:r>
              <a:rPr lang="ru-RU" sz="1600" b="1" dirty="0" err="1"/>
              <a:t>потрібно</a:t>
            </a:r>
            <a:r>
              <a:rPr lang="ru-RU" sz="1600" b="1" dirty="0"/>
              <a:t> </a:t>
            </a:r>
            <a:r>
              <a:rPr lang="ru-RU" sz="1600" b="1" dirty="0" err="1"/>
              <a:t>проаналізувати</a:t>
            </a:r>
            <a:r>
              <a:rPr lang="ru-RU" sz="1600" b="1" dirty="0"/>
              <a:t> </a:t>
            </a:r>
            <a:r>
              <a:rPr lang="ru-RU" sz="1600" b="1" dirty="0" err="1"/>
              <a:t>статево-вікову</a:t>
            </a:r>
            <a:r>
              <a:rPr lang="ru-RU" sz="1600" b="1" dirty="0"/>
              <a:t> </a:t>
            </a:r>
            <a:r>
              <a:rPr lang="ru-RU" sz="1600" b="1" dirty="0" err="1" smtClean="0"/>
              <a:t>піраміду</a:t>
            </a:r>
            <a:r>
              <a:rPr lang="ru-RU" sz="1600" b="1" dirty="0" smtClean="0"/>
              <a:t> й </a:t>
            </a:r>
            <a:r>
              <a:rPr lang="ru-RU" sz="1600" b="1" dirty="0" err="1"/>
              <a:t>спрогнозувати</a:t>
            </a:r>
            <a:r>
              <a:rPr lang="ru-RU" sz="1600" b="1" dirty="0"/>
              <a:t> </a:t>
            </a:r>
            <a:r>
              <a:rPr lang="ru-RU" sz="1600" b="1" dirty="0" err="1"/>
              <a:t>вплив</a:t>
            </a:r>
            <a:r>
              <a:rPr lang="ru-RU" sz="1600" b="1" dirty="0"/>
              <a:t> </a:t>
            </a:r>
            <a:r>
              <a:rPr lang="ru-RU" sz="1600" b="1" dirty="0" err="1"/>
              <a:t>виявлених</a:t>
            </a:r>
            <a:r>
              <a:rPr lang="ru-RU" sz="1600" b="1" dirty="0"/>
              <a:t> </a:t>
            </a:r>
            <a:r>
              <a:rPr lang="ru-RU" sz="1600" b="1" dirty="0" err="1"/>
              <a:t>демографічних</a:t>
            </a:r>
            <a:r>
              <a:rPr lang="ru-RU" sz="1600" b="1" dirty="0"/>
              <a:t> </a:t>
            </a:r>
            <a:r>
              <a:rPr lang="ru-RU" sz="1600" b="1" dirty="0" err="1"/>
              <a:t>процесів</a:t>
            </a:r>
            <a:r>
              <a:rPr lang="ru-RU" sz="1600" b="1" dirty="0"/>
              <a:t> на </a:t>
            </a:r>
            <a:r>
              <a:rPr lang="ru-RU" sz="1600" b="1" dirty="0" err="1"/>
              <a:t>розвиток</a:t>
            </a:r>
            <a:r>
              <a:rPr lang="ru-RU" sz="1600" b="1" dirty="0"/>
              <a:t> </a:t>
            </a:r>
            <a:r>
              <a:rPr lang="ru-RU" sz="1600" b="1" dirty="0" err="1" smtClean="0"/>
              <a:t>виробництв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вторинного</a:t>
            </a:r>
            <a:r>
              <a:rPr lang="ru-RU" sz="1600" b="1" dirty="0" smtClean="0"/>
              <a:t> </a:t>
            </a:r>
            <a:r>
              <a:rPr lang="ru-RU" sz="1600" b="1" dirty="0"/>
              <a:t>сектора </a:t>
            </a:r>
            <a:r>
              <a:rPr lang="ru-RU" sz="1600" b="1" dirty="0" err="1"/>
              <a:t>економіки</a:t>
            </a:r>
            <a:r>
              <a:rPr lang="ru-RU" sz="1600" b="1" dirty="0"/>
              <a:t> </a:t>
            </a:r>
            <a:r>
              <a:rPr lang="ru-RU" sz="1600" b="1" dirty="0" err="1"/>
              <a:t>змогли</a:t>
            </a:r>
            <a:r>
              <a:rPr lang="ru-RU" sz="1600" b="1" dirty="0"/>
              <a:t> </a:t>
            </a:r>
            <a:r>
              <a:rPr lang="ru-RU" sz="1600" b="1" dirty="0" err="1"/>
              <a:t>лише</a:t>
            </a:r>
            <a:r>
              <a:rPr lang="ru-RU" sz="1600" b="1" dirty="0"/>
              <a:t> 19 % </a:t>
            </a:r>
            <a:r>
              <a:rPr lang="ru-RU" sz="1600" b="1" dirty="0" err="1"/>
              <a:t>учасників</a:t>
            </a:r>
            <a:r>
              <a:rPr lang="ru-RU" sz="1600" b="1" dirty="0"/>
              <a:t> ЗНО. </a:t>
            </a:r>
            <a:endParaRPr lang="ru-RU" sz="1600" b="1" dirty="0" smtClean="0"/>
          </a:p>
          <a:p>
            <a:r>
              <a:rPr lang="ru-RU" sz="1600" b="1" dirty="0" err="1" smtClean="0"/>
              <a:t>Визначити</a:t>
            </a:r>
            <a:r>
              <a:rPr lang="ru-RU" sz="1600" b="1" dirty="0" smtClean="0"/>
              <a:t> три прояви </a:t>
            </a:r>
            <a:r>
              <a:rPr lang="ru-RU" sz="1600" b="1" dirty="0" err="1"/>
              <a:t>стихійного</a:t>
            </a:r>
            <a:r>
              <a:rPr lang="ru-RU" sz="1600" b="1" dirty="0"/>
              <a:t> лиха, </a:t>
            </a:r>
            <a:r>
              <a:rPr lang="ru-RU" sz="1600" b="1" dirty="0" err="1"/>
              <a:t>що</a:t>
            </a:r>
            <a:r>
              <a:rPr lang="ru-RU" sz="1600" b="1" dirty="0"/>
              <a:t> </a:t>
            </a:r>
            <a:r>
              <a:rPr lang="ru-RU" sz="1600" b="1" dirty="0" err="1"/>
              <a:t>впливатимуть</a:t>
            </a:r>
            <a:r>
              <a:rPr lang="ru-RU" sz="1600" b="1" dirty="0"/>
              <a:t> на </a:t>
            </a:r>
            <a:r>
              <a:rPr lang="ru-RU" sz="1600" b="1" dirty="0" err="1"/>
              <a:t>ціну</a:t>
            </a:r>
            <a:r>
              <a:rPr lang="ru-RU" sz="1600" b="1" dirty="0"/>
              <a:t> </a:t>
            </a:r>
            <a:r>
              <a:rPr lang="ru-RU" sz="1600" b="1" dirty="0" err="1"/>
              <a:t>садиби</a:t>
            </a:r>
            <a:r>
              <a:rPr lang="ru-RU" sz="1600" b="1" dirty="0"/>
              <a:t> з </a:t>
            </a:r>
            <a:r>
              <a:rPr lang="ru-RU" sz="1600" b="1" dirty="0" err="1"/>
              <a:t>будинком</a:t>
            </a:r>
            <a:r>
              <a:rPr lang="ru-RU" sz="1600" b="1" dirty="0"/>
              <a:t> у Карпатах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можуть</a:t>
            </a:r>
            <a:r>
              <a:rPr lang="ru-RU" sz="1600" b="1" dirty="0" smtClean="0"/>
              <a:t> </a:t>
            </a:r>
            <a:r>
              <a:rPr lang="ru-RU" sz="1600" b="1" dirty="0"/>
              <a:t>23,7 % </a:t>
            </a:r>
            <a:r>
              <a:rPr lang="ru-RU" sz="1600" b="1" dirty="0" err="1"/>
              <a:t>тестованих</a:t>
            </a:r>
            <a:r>
              <a:rPr lang="ru-RU" sz="1600" b="1" dirty="0"/>
              <a:t>, </a:t>
            </a:r>
            <a:r>
              <a:rPr lang="ru-RU" sz="1600" b="1" dirty="0" err="1"/>
              <a:t>причому</a:t>
            </a:r>
            <a:r>
              <a:rPr lang="ru-RU" sz="1600" b="1" dirty="0"/>
              <a:t> у </a:t>
            </a:r>
            <a:r>
              <a:rPr lang="ru-RU" sz="1600" b="1" dirty="0" err="1"/>
              <a:t>групі</a:t>
            </a:r>
            <a:r>
              <a:rPr lang="ru-RU" sz="1600" b="1" dirty="0"/>
              <a:t> тих, </a:t>
            </a:r>
            <a:r>
              <a:rPr lang="ru-RU" sz="1600" b="1" dirty="0" err="1"/>
              <a:t>хто</a:t>
            </a:r>
            <a:r>
              <a:rPr lang="ru-RU" sz="1600" b="1" dirty="0"/>
              <a:t> </a:t>
            </a:r>
            <a:r>
              <a:rPr lang="ru-RU" sz="1600" b="1" dirty="0" err="1"/>
              <a:t>має</a:t>
            </a:r>
            <a:r>
              <a:rPr lang="ru-RU" sz="1600" b="1" dirty="0"/>
              <a:t> </a:t>
            </a:r>
            <a:r>
              <a:rPr lang="ru-RU" sz="1600" b="1" dirty="0" err="1"/>
              <a:t>високий</a:t>
            </a:r>
            <a:r>
              <a:rPr lang="ru-RU" sz="1600" b="1" dirty="0"/>
              <a:t> </a:t>
            </a:r>
            <a:r>
              <a:rPr lang="ru-RU" sz="1600" b="1" dirty="0" err="1"/>
              <a:t>рівень</a:t>
            </a:r>
            <a:r>
              <a:rPr lang="ru-RU" sz="1600" b="1" dirty="0"/>
              <a:t> </a:t>
            </a:r>
            <a:r>
              <a:rPr lang="ru-RU" sz="1600" b="1" dirty="0" err="1" smtClean="0"/>
              <a:t>навчальних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досягнень</a:t>
            </a:r>
            <a:r>
              <a:rPr lang="ru-RU" sz="1600" b="1" dirty="0" smtClean="0"/>
              <a:t> </a:t>
            </a:r>
            <a:r>
              <a:rPr lang="ru-RU" sz="1600" b="1" dirty="0"/>
              <a:t>за результатами ЗНО, </a:t>
            </a:r>
            <a:r>
              <a:rPr lang="ru-RU" sz="1600" b="1" dirty="0" err="1"/>
              <a:t>частка</a:t>
            </a:r>
            <a:r>
              <a:rPr lang="ru-RU" sz="1600" b="1" dirty="0"/>
              <a:t> таких </a:t>
            </a:r>
            <a:r>
              <a:rPr lang="ru-RU" sz="1600" b="1" dirty="0" err="1"/>
              <a:t>учасників</a:t>
            </a:r>
            <a:r>
              <a:rPr lang="ru-RU" sz="1600" b="1" dirty="0"/>
              <a:t> </a:t>
            </a:r>
            <a:r>
              <a:rPr lang="ru-RU" sz="1600" b="1" dirty="0" err="1"/>
              <a:t>менше</a:t>
            </a:r>
            <a:r>
              <a:rPr lang="ru-RU" sz="1600" b="1" dirty="0"/>
              <a:t> 45 %.</a:t>
            </a:r>
            <a:endParaRPr lang="uk-UA" sz="1600" b="1" dirty="0"/>
          </a:p>
        </p:txBody>
      </p:sp>
    </p:spTree>
    <p:extLst>
      <p:ext uri="{BB962C8B-B14F-4D97-AF65-F5344CB8AC3E}">
        <p14:creationId xmlns="" xmlns:p14="http://schemas.microsoft.com/office/powerpoint/2010/main" val="993892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Підсумки ЗНО-2020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640960" cy="4680520"/>
          </a:xfrm>
        </p:spPr>
        <p:txBody>
          <a:bodyPr>
            <a:normAutofit/>
          </a:bodyPr>
          <a:lstStyle/>
          <a:p>
            <a:pPr algn="just"/>
            <a:r>
              <a:rPr lang="uk-UA" sz="2800" dirty="0"/>
              <a:t>Удосконалення сертифікаційної роботи вбачаємо в збільшенні частки </a:t>
            </a:r>
            <a:r>
              <a:rPr lang="uk-UA" sz="2800" dirty="0" smtClean="0"/>
              <a:t>завдань практичного </a:t>
            </a:r>
            <a:r>
              <a:rPr lang="uk-UA" sz="2800" dirty="0"/>
              <a:t>змісту, які перевіряють навички застосування знань. </a:t>
            </a:r>
            <a:endParaRPr lang="uk-UA" sz="2800" dirty="0" smtClean="0"/>
          </a:p>
          <a:p>
            <a:pPr algn="just"/>
            <a:r>
              <a:rPr lang="uk-UA" sz="2800" dirty="0" smtClean="0"/>
              <a:t>До сертифікаційної роботи </a:t>
            </a:r>
            <a:r>
              <a:rPr lang="uk-UA" sz="2800" dirty="0"/>
              <a:t>доцільно включити більше завдань вищого когнітивного рівня, </a:t>
            </a:r>
            <a:r>
              <a:rPr lang="uk-UA" sz="2800" dirty="0" smtClean="0"/>
              <a:t>розв’язування яких </a:t>
            </a:r>
            <a:r>
              <a:rPr lang="uk-UA" sz="2800" dirty="0"/>
              <a:t>ґрунтується на аналізі інформації, наведеної в різних формах; що </a:t>
            </a:r>
            <a:r>
              <a:rPr lang="uk-UA" sz="2800" dirty="0" smtClean="0"/>
              <a:t>перевірятимуть як </a:t>
            </a:r>
            <a:r>
              <a:rPr lang="uk-UA" sz="2800" dirty="0"/>
              <a:t>географічні, так і ключові компетентності.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srgbClr val="ACCBF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305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803220"/>
            <a:ext cx="6912768" cy="6054780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0"/>
            <a:ext cx="6971180" cy="908720"/>
          </a:xfrm>
        </p:spPr>
        <p:txBody>
          <a:bodyPr>
            <a:normAutofit fontScale="90000"/>
          </a:bodyPr>
          <a:lstStyle/>
          <a:p>
            <a:r>
              <a:rPr lang="uk-UA" altLang="uk-UA" sz="2800" b="1" i="1" dirty="0" smtClean="0">
                <a:ln>
                  <a:noFill/>
                </a:ln>
              </a:rPr>
              <a:t>Регіональні дані щодо вибору географії для проходження ЗНО</a:t>
            </a:r>
            <a:endParaRPr lang="ru-RU" altLang="uk-UA" sz="2800" b="1" i="1" dirty="0" smtClean="0">
              <a:ln>
                <a:noFill/>
              </a:ln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5589240"/>
            <a:ext cx="36724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27784" y="5373216"/>
            <a:ext cx="34563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83768" y="4221088"/>
            <a:ext cx="34563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928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="" xmlns:a16="http://schemas.microsoft.com/office/drawing/2014/main" id="{7B9AC3B1-13AA-4D12-ABEB-7E4DF4E6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82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altLang="ru-RU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         </a:t>
            </a:r>
            <a:r>
              <a:rPr lang="ru-RU" altLang="ru-RU" sz="36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МЕТА:</a:t>
            </a:r>
            <a:endParaRPr lang="ru-RU" altLang="ru-RU" dirty="0"/>
          </a:p>
        </p:txBody>
      </p:sp>
      <p:sp>
        <p:nvSpPr>
          <p:cNvPr id="121859" name="Rectangle 3">
            <a:extLst>
              <a:ext uri="{FF2B5EF4-FFF2-40B4-BE49-F238E27FC236}">
                <a16:creationId xmlns="" xmlns:a16="http://schemas.microsoft.com/office/drawing/2014/main" id="{A7950293-00D9-4224-88B2-127AA9D56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5263"/>
            <a:ext cx="9144000" cy="47117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uk-UA" altLang="ru-RU" b="1" dirty="0">
                <a:latin typeface="Times New Roman" panose="02020603050405020304" pitchFamily="18" charset="0"/>
              </a:rPr>
              <a:t>Зовнішнє незалежне оцінювання проводиться з метою підвищення рівня освіти населення України та забезпечення реалізації конституційних прав громадян на рівний доступ до якісної освіти, здійснення контролю за дотриманням Державного стандарту базової та повної середньої освіти й аналізу стану системи освіти, прогнозування її </a:t>
            </a:r>
            <a:r>
              <a:rPr lang="uk-UA" altLang="ru-RU" b="1" dirty="0" smtClean="0">
                <a:latin typeface="Times New Roman" panose="02020603050405020304" pitchFamily="18" charset="0"/>
              </a:rPr>
              <a:t>розвитку. Результати ЗНО зараховуються як результати ДПА та як результати вступних іспитів до закладів вищої освіти. </a:t>
            </a:r>
            <a:endParaRPr lang="uk-UA" altLang="ru-RU" b="1" dirty="0">
              <a:latin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68" y="116632"/>
            <a:ext cx="2219845" cy="112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052736"/>
            <a:ext cx="7632848" cy="580526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11266"/>
            <a:ext cx="7572396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Регіональні дані розподілу результатів </a:t>
            </a:r>
            <a:r>
              <a:rPr lang="uk-UA" altLang="uk-UA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ЗНО </a:t>
            </a:r>
            <a:r>
              <a:rPr lang="uk-UA" altLang="uk-UA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 рівнем навчальних досягнень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27784" y="1484784"/>
            <a:ext cx="41044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83768" y="2276872"/>
            <a:ext cx="4248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83768" y="5445224"/>
            <a:ext cx="4248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710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60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altLang="uk-UA" i="1" dirty="0">
                <a:solidFill>
                  <a:srgbClr val="FF0000"/>
                </a:solidFill>
              </a:rPr>
              <a:t>Кількісний розподіл завдань за </a:t>
            </a:r>
            <a:r>
              <a:rPr lang="uk-UA" altLang="uk-UA" i="1" dirty="0" smtClean="0">
                <a:solidFill>
                  <a:srgbClr val="FF0000"/>
                </a:solidFill>
              </a:rPr>
              <a:t>розділами </a:t>
            </a:r>
            <a:r>
              <a:rPr lang="uk-UA" altLang="uk-UA" i="1" dirty="0">
                <a:solidFill>
                  <a:srgbClr val="FF0000"/>
                </a:solidFill>
              </a:rPr>
              <a:t>програми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3" y="1844824"/>
            <a:ext cx="9031192" cy="334280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17404"/>
            <a:ext cx="2109781" cy="146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7553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698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Кількісний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розподіл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завдань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сертифікаційної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роботи</a:t>
            </a:r>
            <a:r>
              <a:rPr lang="ru-RU" dirty="0">
                <a:solidFill>
                  <a:srgbClr val="FF0000"/>
                </a:solidFill>
              </a:rPr>
              <a:t> за формами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7" y="1681380"/>
            <a:ext cx="8897162" cy="5078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4960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3999" cy="922114"/>
          </a:xfrm>
        </p:spPr>
        <p:txBody>
          <a:bodyPr>
            <a:normAutofit fontScale="90000"/>
          </a:bodyPr>
          <a:lstStyle/>
          <a:p>
            <a:r>
              <a:rPr lang="uk-UA" sz="2700" b="1" u="sng" dirty="0">
                <a:solidFill>
                  <a:srgbClr val="FF0000"/>
                </a:solidFill>
              </a:rPr>
              <a:t>Відповідно  до  Програми  зовнішнього  незалежного  оцінювання  з  географії </a:t>
            </a:r>
            <a:br>
              <a:rPr lang="uk-UA" sz="2700" b="1" u="sng" dirty="0">
                <a:solidFill>
                  <a:srgbClr val="FF0000"/>
                </a:solidFill>
              </a:rPr>
            </a:br>
            <a:r>
              <a:rPr lang="uk-UA" sz="2700" b="1" u="sng" dirty="0">
                <a:solidFill>
                  <a:srgbClr val="FF0000"/>
                </a:solidFill>
              </a:rPr>
              <a:t>перевірці підлягали такі складники географічної підготовки: 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50739"/>
            <a:ext cx="8739265" cy="542643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 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географічних понять та термінів; розташування географічних об’єктів;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  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географічної  карти;  процесів  і  явищ,  що  відбуваються  в  географічній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оболонці;  характеристик  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  комплексів;  просторових 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закономірностей природних  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 суспільних  процесів  і  явищ,  чинників  розміщення  населення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господарства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 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 за  описом  належність  географічного  об’єкта  до  певного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  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(країни);  явищ  і  процесів –  до  певної  геосфери,  системи  розселення,  виду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  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діяльності,  країни  чи  регіону;  виділяти  головне  (характерні  риси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 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комплексу,  особливості  природи  материків  й  океанів,  місце  в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  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поділі  праці  України,  країн  і  регіонів  світу);  групувати,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систематизувати  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географічну  інформацію  за  вказаною  ознакою; 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установлювати взаємозв’язки  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 процесами  в  географічній  оболонці;  аналізувати  та  оцінювати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й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798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16977" cy="534831"/>
          </a:xfrm>
        </p:spPr>
        <p:txBody>
          <a:bodyPr>
            <a:noAutofit/>
          </a:bodyPr>
          <a:lstStyle/>
          <a:p>
            <a:r>
              <a:rPr lang="uk-UA" sz="2000" b="1" u="sng" dirty="0">
                <a:solidFill>
                  <a:srgbClr val="FF0000"/>
                </a:solidFill>
              </a:rPr>
              <a:t>Відповідно  до  Програми  зовнішнього  незалежного  оцінювання  з  географії </a:t>
            </a:r>
            <a:br>
              <a:rPr lang="uk-UA" sz="2000" b="1" u="sng" dirty="0">
                <a:solidFill>
                  <a:srgbClr val="FF0000"/>
                </a:solidFill>
              </a:rPr>
            </a:br>
            <a:r>
              <a:rPr lang="uk-UA" sz="2000" b="1" u="sng" dirty="0">
                <a:solidFill>
                  <a:srgbClr val="FF0000"/>
                </a:solidFill>
              </a:rPr>
              <a:t>перевірці підлягали такі складники географічної підготовки: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901" y="959370"/>
            <a:ext cx="8889167" cy="5651292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 компетентності з географії: здобувати інформацію з географічних і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топографічних 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 і  картосхем,  картограм  і  картодіаграм,  таблиць  статистичних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даних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графіків, діаграм різних видів та аналізувати її; застосовувати набуті знання і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нових умовах, робити висновки, оцінювати наслідки, прогнозувати розвиток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суспільних процесів тощо;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 компетентності:  уміння  раціонально  користуватися  природними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 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рамках  сталого  розвитку  (екологічна  грамотність  і  здорове  життя);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упереджувати негативний вплив стихійних природних і техногенних явищ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процесів)  на  життя  і  здоров’я  своє  і  свого  оточення;  спроможність  брати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конструктивну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громадському житті (громадянські компетентності);  уміння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генерувати 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нові  ідеї,  ініціативи  та  втілювати  їх  з  метою  підвищення  як  власного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так  і  розвитку  суспільства  й  держави  (підприємливість);   здатність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  </a:t>
            </a:r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мовними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засобами  на  природні,  соціальні,  економічні  явища  й  процеси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 державною (і рідною в разі відмінності) мовами), уміння застосовувати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(числові) методи для розв’язування завдань з курсу суспільної географії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грамотність). </a:t>
            </a:r>
          </a:p>
        </p:txBody>
      </p:sp>
    </p:spTree>
    <p:extLst>
      <p:ext uri="{BB962C8B-B14F-4D97-AF65-F5344CB8AC3E}">
        <p14:creationId xmlns="" xmlns:p14="http://schemas.microsoft.com/office/powerpoint/2010/main" val="2270286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7015"/>
          </a:xfrm>
        </p:spPr>
        <p:txBody>
          <a:bodyPr/>
          <a:lstStyle/>
          <a:p>
            <a:pPr algn="l"/>
            <a:r>
              <a:rPr lang="uk-UA" b="1" u="sng" dirty="0">
                <a:solidFill>
                  <a:srgbClr val="FF0000"/>
                </a:solidFill>
              </a:rPr>
              <a:t>Якість освіти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92141"/>
            <a:ext cx="9144000" cy="12639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Якість </a:t>
            </a:r>
            <a:r>
              <a:rPr lang="uk-UA" dirty="0"/>
              <a:t>географічної освіти визначається підсумковим рівнем навчальних досягнень учнів як результатом організації освітнього процесу.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49" y="2717704"/>
            <a:ext cx="494744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Автономія вчителя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419435"/>
            <a:ext cx="903649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Має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бути забезпечена академічною свободою, включно зі свободою викладання, свободою від втручання в педагогічну, науково-педагогічну та наукову діяльність, вільним вибором форм, методів і засобів навчання, що відповідають освітній програмі, розробленням та впровадженням авторських навчальних програм,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проєктів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освітніх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методик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технологій, методів і засобів, насамперед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методик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компетентнісного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навчання.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73364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9440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720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="" xmlns:a16="http://schemas.microsoft.com/office/drawing/2014/main" id="{F56B8B06-BBBB-407D-977E-C300221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66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altLang="ru-RU" sz="3600" b="1">
                <a:solidFill>
                  <a:schemeClr val="folHlink"/>
                </a:solidFill>
              </a:rPr>
              <a:t>           ОСНОВНІ </a:t>
            </a:r>
            <a:r>
              <a:rPr lang="ru-RU" altLang="ru-RU" sz="3600" b="1">
                <a:solidFill>
                  <a:srgbClr val="0000FF"/>
                </a:solidFill>
              </a:rPr>
              <a:t>НОРМАТИВНО-   </a:t>
            </a:r>
            <a:br>
              <a:rPr lang="ru-RU" altLang="ru-RU" sz="3600" b="1">
                <a:solidFill>
                  <a:srgbClr val="0000FF"/>
                </a:solidFill>
              </a:rPr>
            </a:br>
            <a:r>
              <a:rPr lang="ru-RU" altLang="ru-RU" sz="3600" b="1">
                <a:solidFill>
                  <a:srgbClr val="0000FF"/>
                </a:solidFill>
              </a:rPr>
              <a:t>              ПРАВОВІ</a:t>
            </a:r>
            <a:r>
              <a:rPr lang="ru-RU" altLang="ru-RU" sz="3600" b="1">
                <a:solidFill>
                  <a:schemeClr val="folHlink"/>
                </a:solidFill>
              </a:rPr>
              <a:t> ДОКУМЕНТИ</a:t>
            </a:r>
            <a:endParaRPr lang="ru-RU" altLang="ru-RU" sz="3600"/>
          </a:p>
        </p:txBody>
      </p:sp>
      <p:sp>
        <p:nvSpPr>
          <p:cNvPr id="62467" name="Rectangle 3">
            <a:extLst>
              <a:ext uri="{FF2B5EF4-FFF2-40B4-BE49-F238E27FC236}">
                <a16:creationId xmlns="" xmlns:a16="http://schemas.microsoft.com/office/drawing/2014/main" id="{4E16559A-C2D3-4941-AC33-1961C5542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47117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lnSpc>
                <a:spcPct val="70000"/>
              </a:lnSpc>
              <a:tabLst>
                <a:tab pos="93663" algn="l"/>
                <a:tab pos="1438275" algn="l"/>
              </a:tabLst>
            </a:pPr>
            <a:r>
              <a:rPr lang="uk-UA" altLang="ru-RU" sz="2000" b="1" dirty="0">
                <a:latin typeface="Times New Roman" panose="02020603050405020304" pitchFamily="18" charset="0"/>
              </a:rPr>
              <a:t>Порядок проведення зовнішнього незалежного оцінювання результатів навчання, здобутих на основі повної загальної середньої освіти, затверджений наказом Міністерства освіти і науки України від 10 січня 2017 № 25, зареєстрованим у Міністерстві юстиції України 27 січня 2017  за № 118/29986.</a:t>
            </a:r>
          </a:p>
          <a:p>
            <a:pPr marL="0" indent="0">
              <a:lnSpc>
                <a:spcPct val="70000"/>
              </a:lnSpc>
              <a:tabLst>
                <a:tab pos="93663" algn="l"/>
                <a:tab pos="1438275" algn="l"/>
              </a:tabLst>
            </a:pPr>
            <a:r>
              <a:rPr lang="uk-UA" altLang="ru-RU" sz="2000" b="1" dirty="0">
                <a:latin typeface="Times New Roman" panose="02020603050405020304" pitchFamily="18" charset="0"/>
              </a:rPr>
              <a:t> Наказ Міністерства освіти і науки України від 09.07.2019 № 945 «Деякі питання проведення в 2021 році зовнішнього незалежного оцінювання результатів навчання, здобутих на основі повної загальної середньої освіти».</a:t>
            </a:r>
          </a:p>
          <a:p>
            <a:pPr marL="0" indent="0">
              <a:lnSpc>
                <a:spcPct val="70000"/>
              </a:lnSpc>
              <a:tabLst>
                <a:tab pos="93663" algn="l"/>
                <a:tab pos="1438275" algn="l"/>
              </a:tabLst>
            </a:pPr>
            <a:r>
              <a:rPr lang="uk-UA" altLang="ru-RU" sz="2000" b="1" dirty="0">
                <a:latin typeface="Times New Roman" panose="02020603050405020304" pitchFamily="18" charset="0"/>
              </a:rPr>
              <a:t>Наказ УЦОЯО № 171 від 16.10 2020  “Про затвердження Загальних характеристик сертифікаційних робіт зовнішнього незалежного оцінювання 2021”</a:t>
            </a:r>
          </a:p>
          <a:p>
            <a:pPr marL="0" indent="0">
              <a:lnSpc>
                <a:spcPct val="70000"/>
              </a:lnSpc>
              <a:tabLst>
                <a:tab pos="93663" algn="l"/>
                <a:tab pos="1438275" algn="l"/>
              </a:tabLst>
            </a:pPr>
            <a:r>
              <a:rPr lang="uk-UA" altLang="ru-RU" sz="2000" b="1" dirty="0">
                <a:latin typeface="Times New Roman" panose="02020603050405020304" pitchFamily="18" charset="0"/>
              </a:rPr>
              <a:t> Календарний план підготовки та проведення у 2021 році зовнішнього незалежного оцінювання результатів навчання, здобутих на основі повної загальної середньої освіти (затверджений наказом Міністерства освіти і науки України від 30.09.2020 № 1210) оцінки (за шкалою 1-12 балів) із державної підсумкової атестації (ДПА) за курс повної загальної середньої освіти.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1719634" cy="171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="" xmlns:a16="http://schemas.microsoft.com/office/drawing/2014/main" id="{3D9E65CF-76C9-4340-B01A-B6CD10A7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Times New Roman" panose="02020603050405020304" pitchFamily="18" charset="0"/>
              </a:rPr>
              <a:t>         </a:t>
            </a:r>
            <a:r>
              <a:rPr lang="ru-RU" altLang="ru-RU" b="1" dirty="0">
                <a:solidFill>
                  <a:srgbClr val="009900"/>
                </a:solidFill>
                <a:latin typeface="Times New Roman" panose="02020603050405020304" pitchFamily="18" charset="0"/>
              </a:rPr>
              <a:t>НАЙЧИСЛЕННІШІ </a:t>
            </a:r>
            <a:r>
              <a:rPr lang="ru-RU" altLang="ru-RU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КАТЕГОРІЇ </a:t>
            </a:r>
            <a:r>
              <a:rPr lang="ru-RU" altLang="ru-RU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УЧАСНИКІВ </a:t>
            </a:r>
            <a:r>
              <a:rPr lang="ru-RU" altLang="ru-RU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ЗНО</a:t>
            </a:r>
            <a:r>
              <a:rPr lang="ru-RU" altLang="ru-RU" dirty="0">
                <a:solidFill>
                  <a:schemeClr val="hlink"/>
                </a:solidFill>
                <a:latin typeface="Times New Roman" panose="02020603050405020304" pitchFamily="18" charset="0"/>
              </a:rPr>
              <a:t>:</a:t>
            </a:r>
            <a:r>
              <a:rPr lang="ru-RU" altLang="ru-RU" dirty="0"/>
              <a:t> 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="" xmlns:a16="http://schemas.microsoft.com/office/drawing/2014/main" id="{656DF3DF-5C3E-49BC-9E77-6E95C8851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9085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altLang="ru-RU" b="1">
                <a:solidFill>
                  <a:schemeClr val="bg1"/>
                </a:solidFill>
                <a:latin typeface="Times New Roman" panose="02020603050405020304" pitchFamily="18" charset="0"/>
              </a:rPr>
              <a:t>Особи, які в 2021 році завершують здобуття повної загальної середньої освіти</a:t>
            </a:r>
            <a:r>
              <a:rPr lang="uk-UA" altLang="ru-RU">
                <a:latin typeface="Times New Roman" panose="02020603050405020304" pitchFamily="18" charset="0"/>
              </a:rPr>
              <a:t> </a:t>
            </a:r>
            <a:r>
              <a:rPr lang="uk-UA" altLang="ru-RU" b="1">
                <a:latin typeface="Times New Roman" panose="02020603050405020304" pitchFamily="18" charset="0"/>
              </a:rPr>
              <a:t>і мають отримати оцінки з </a:t>
            </a:r>
            <a:r>
              <a:rPr lang="uk-UA" altLang="ru-RU" b="1">
                <a:solidFill>
                  <a:schemeClr val="bg2"/>
                </a:solidFill>
                <a:latin typeface="Times New Roman" panose="02020603050405020304" pitchFamily="18" charset="0"/>
              </a:rPr>
              <a:t>ДПА</a:t>
            </a:r>
            <a:r>
              <a:rPr lang="uk-UA" altLang="ru-RU" b="1">
                <a:latin typeface="Times New Roman" panose="02020603050405020304" pitchFamily="18" charset="0"/>
              </a:rPr>
              <a:t> (особи, які проходять ДПА у формі ЗНО). </a:t>
            </a:r>
          </a:p>
          <a:p>
            <a:r>
              <a:rPr lang="uk-UA" altLang="ru-RU" b="1">
                <a:solidFill>
                  <a:schemeClr val="folHlink"/>
                </a:solidFill>
                <a:latin typeface="Times New Roman" panose="02020603050405020304" pitchFamily="18" charset="0"/>
              </a:rPr>
              <a:t>Випускники минулих років</a:t>
            </a:r>
            <a:r>
              <a:rPr lang="uk-UA" altLang="ru-RU">
                <a:latin typeface="Times New Roman" panose="02020603050405020304" pitchFamily="18" charset="0"/>
              </a:rPr>
              <a:t> </a:t>
            </a:r>
            <a:r>
              <a:rPr lang="uk-UA" altLang="ru-RU" b="1">
                <a:latin typeface="Times New Roman" panose="02020603050405020304" pitchFamily="18" charset="0"/>
              </a:rPr>
              <a:t>(особи, які вже отримали повну загальну середню освіту в попередні роки).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="" xmlns:a16="http://schemas.microsoft.com/office/drawing/2014/main" id="{F4BB9D74-A66E-4A6F-B9EE-4A68F9A8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0"/>
            <a:ext cx="7813675" cy="1125538"/>
          </a:xfrm>
        </p:spPr>
        <p:txBody>
          <a:bodyPr>
            <a:normAutofit fontScale="90000"/>
          </a:bodyPr>
          <a:lstStyle/>
          <a:p>
            <a:r>
              <a:rPr lang="ru-RU" altLang="ru-RU">
                <a:latin typeface="Times New Roman" panose="02020603050405020304" pitchFamily="18" charset="0"/>
              </a:rPr>
              <a:t>      </a:t>
            </a:r>
            <a:r>
              <a:rPr lang="ru-RU" altLang="ru-RU" sz="360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</a:rPr>
            </a:br>
            <a:endParaRPr lang="ru-RU" altLang="ru-RU">
              <a:solidFill>
                <a:schemeClr val="folHlink"/>
              </a:solidFill>
            </a:endParaRPr>
          </a:p>
        </p:txBody>
      </p:sp>
      <p:sp>
        <p:nvSpPr>
          <p:cNvPr id="136195" name="Rectangle 3">
            <a:extLst>
              <a:ext uri="{FF2B5EF4-FFF2-40B4-BE49-F238E27FC236}">
                <a16:creationId xmlns="" xmlns:a16="http://schemas.microsoft.com/office/drawing/2014/main" id="{09177D31-EE08-4861-8CD8-557E79BCD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84784"/>
            <a:ext cx="9144000" cy="50006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altLang="ru-RU" b="1" dirty="0">
                <a:latin typeface="Times New Roman" panose="02020603050405020304" pitchFamily="18" charset="0"/>
              </a:rPr>
              <a:t>ЗНО проводиться в пунктах зовнішнього незалежного оцінювання, що створюються на базі закладів загальної середньої, професійної (професійно-технічної), вищої освіти. </a:t>
            </a:r>
          </a:p>
          <a:p>
            <a:r>
              <a:rPr lang="uk-UA" altLang="ru-RU" b="1" dirty="0">
                <a:latin typeface="Times New Roman" panose="02020603050405020304" pitchFamily="18" charset="0"/>
              </a:rPr>
              <a:t>До 30 квітня 2021 року зареєстровані учасники зможуть завантажити зі своїх інформаційних сторінок запрошення-перепустки, де буде зазначено час і місце проведення тестувань. </a:t>
            </a:r>
          </a:p>
        </p:txBody>
      </p:sp>
      <p:sp>
        <p:nvSpPr>
          <p:cNvPr id="136206" name="AutoShape 14">
            <a:extLst>
              <a:ext uri="{FF2B5EF4-FFF2-40B4-BE49-F238E27FC236}">
                <a16:creationId xmlns="" xmlns:a16="http://schemas.microsoft.com/office/drawing/2014/main" id="{C8E94C32-2A22-401B-9450-3FB203C29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3600" b="1" dirty="0">
                <a:solidFill>
                  <a:schemeClr val="folHlink"/>
                </a:solidFill>
              </a:rPr>
              <a:t>ПУНКТИ</a:t>
            </a:r>
            <a:r>
              <a:rPr lang="ru-RU" altLang="ru-RU" sz="3600" b="1" dirty="0"/>
              <a:t> </a:t>
            </a:r>
            <a:r>
              <a:rPr lang="ru-RU" altLang="ru-RU" sz="3600" b="1" dirty="0">
                <a:solidFill>
                  <a:schemeClr val="accent2"/>
                </a:solidFill>
              </a:rPr>
              <a:t>ПРОВЕДЕННЯ</a:t>
            </a:r>
            <a:r>
              <a:rPr lang="ru-RU" altLang="ru-RU" sz="3600" b="1" dirty="0">
                <a:solidFill>
                  <a:srgbClr val="009900"/>
                </a:solidFill>
              </a:rPr>
              <a:t> </a:t>
            </a:r>
            <a:r>
              <a:rPr lang="ru-RU" altLang="ru-RU" sz="3600" b="1" dirty="0">
                <a:solidFill>
                  <a:schemeClr val="folHlink"/>
                </a:solidFill>
              </a:rPr>
              <a:t>ЗНО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03" y="5013176"/>
            <a:ext cx="2676698" cy="1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>
            <a:extLst>
              <a:ext uri="{FF2B5EF4-FFF2-40B4-BE49-F238E27FC236}">
                <a16:creationId xmlns="" xmlns:a16="http://schemas.microsoft.com/office/drawing/2014/main" id="{D64D813D-F9BC-4D00-BF05-47CE60BA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525612"/>
            <a:ext cx="9144000" cy="47117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altLang="ru-RU" sz="2400" b="1" dirty="0">
                <a:latin typeface="Book Antiqua" panose="02040602050305030304" pitchFamily="18" charset="0"/>
              </a:rPr>
              <a:t>Визначитися з тим, які предмети ЗНО потрібні для складання ДПА та/або вступу до закладу вищої освіти.</a:t>
            </a:r>
          </a:p>
          <a:p>
            <a:r>
              <a:rPr lang="uk-UA" altLang="ru-RU" sz="2400" b="1" dirty="0">
                <a:latin typeface="Book Antiqua" panose="02040602050305030304" pitchFamily="18" charset="0"/>
              </a:rPr>
              <a:t> 2. Ознайомитися з нормативними документами та підготувати комплект реєстраційних документів. </a:t>
            </a:r>
          </a:p>
          <a:p>
            <a:r>
              <a:rPr lang="uk-UA" altLang="ru-RU" sz="2400" b="1" dirty="0">
                <a:latin typeface="Book Antiqua" panose="02040602050305030304" pitchFamily="18" charset="0"/>
              </a:rPr>
              <a:t>3. Подати комплект реєстраційних документів у встановлені терміни до ЛРЦОЯО. </a:t>
            </a:r>
          </a:p>
          <a:p>
            <a:r>
              <a:rPr lang="uk-UA" altLang="ru-RU" sz="2400" b="1" dirty="0">
                <a:latin typeface="Book Antiqua" panose="02040602050305030304" pitchFamily="18" charset="0"/>
              </a:rPr>
              <a:t>4. Отримати сертифікат ЗНО-2021. </a:t>
            </a:r>
          </a:p>
          <a:p>
            <a:r>
              <a:rPr lang="uk-UA" altLang="ru-RU" sz="2400" b="1" dirty="0">
                <a:latin typeface="Book Antiqua" panose="02040602050305030304" pitchFamily="18" charset="0"/>
              </a:rPr>
              <a:t>Сертифікат ЗНО-2021 є документом, що підтверджує факт реєстрації для участі в ЗНО та надсилається учаснику поштою. </a:t>
            </a:r>
          </a:p>
        </p:txBody>
      </p:sp>
      <p:sp>
        <p:nvSpPr>
          <p:cNvPr id="149509" name="AutoShape 5">
            <a:extLst>
              <a:ext uri="{FF2B5EF4-FFF2-40B4-BE49-F238E27FC236}">
                <a16:creationId xmlns="" xmlns:a16="http://schemas.microsoft.com/office/drawing/2014/main" id="{9119A57D-C5EF-4262-8391-C7375F01E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rgbClr val="0000FF"/>
                </a:solidFill>
              </a:rPr>
              <a:t>       </a:t>
            </a:r>
            <a:r>
              <a:rPr lang="ru-RU" altLang="ru-RU" sz="3200" b="1" dirty="0" smtClean="0"/>
              <a:t> </a:t>
            </a: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/>
              <a:t>           РЕЄСТРАЦІЇ НА ЗНО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1920"/>
            <a:ext cx="8229600" cy="1066800"/>
          </a:xfrm>
        </p:spPr>
        <p:txBody>
          <a:bodyPr/>
          <a:lstStyle/>
          <a:p>
            <a:r>
              <a:rPr lang="uk-UA" dirty="0" smtClean="0"/>
              <a:t>Алгоритм</a:t>
            </a:r>
            <a:endParaRPr lang="uk-UA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Box 3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60880"/>
            <a:ext cx="9115425" cy="10668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alt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Як знайти інформацію про результати ЗНО </a:t>
            </a:r>
            <a:br>
              <a:rPr lang="uk-UA" alt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uk-UA" alt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з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географії</a:t>
            </a:r>
            <a:r>
              <a:rPr lang="ru-RU" alt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учнів</a:t>
            </a:r>
            <a:r>
              <a:rPr lang="ru-RU" alt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вашої</a:t>
            </a:r>
            <a:r>
              <a:rPr lang="ru-RU" alt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школи</a:t>
            </a:r>
            <a:endParaRPr lang="ru-RU" altLang="ru-RU" sz="32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24580" name="Объект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8" y="1297542"/>
            <a:ext cx="9129712" cy="1369457"/>
          </a:xfrm>
        </p:spPr>
      </p:pic>
      <p:pic>
        <p:nvPicPr>
          <p:cNvPr id="2458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418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28600" y="3006725"/>
            <a:ext cx="3200400" cy="20224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16477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3"/>
          <p:cNvSpPr>
            <a:spLocks noGrp="1" noChangeArrowheads="1"/>
          </p:cNvSpPr>
          <p:nvPr>
            <p:ph type="title" idx="4294967295"/>
          </p:nvPr>
        </p:nvSpPr>
        <p:spPr>
          <a:xfrm>
            <a:off x="28575" y="0"/>
            <a:ext cx="9115425" cy="10668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alt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Як знайти інформацію про результати ЗНО </a:t>
            </a:r>
            <a:br>
              <a:rPr lang="uk-UA" alt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uk-UA" alt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з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географії</a:t>
            </a:r>
            <a:r>
              <a:rPr lang="ru-RU" alt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учнів</a:t>
            </a:r>
            <a:r>
              <a:rPr lang="ru-RU" alt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вашої</a:t>
            </a:r>
            <a:r>
              <a:rPr lang="ru-RU" alt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школи</a:t>
            </a:r>
            <a:endParaRPr lang="ru-RU" altLang="ru-RU" sz="32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2560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5562600"/>
          </a:xfrm>
        </p:spPr>
      </p:pic>
      <p:sp>
        <p:nvSpPr>
          <p:cNvPr id="6" name="Овал 5"/>
          <p:cNvSpPr/>
          <p:nvPr/>
        </p:nvSpPr>
        <p:spPr>
          <a:xfrm>
            <a:off x="228600" y="3657600"/>
            <a:ext cx="2286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09600" y="38862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65507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02f719e23841a1c6b8eb9829bdf86aa6e5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Другая 9">
      <a:dk1>
        <a:srgbClr val="479249"/>
      </a:dk1>
      <a:lt1>
        <a:sysClr val="window" lastClr="FFFFFF"/>
      </a:lt1>
      <a:dk2>
        <a:srgbClr val="92D6F2"/>
      </a:dk2>
      <a:lt2>
        <a:srgbClr val="D4D4D6"/>
      </a:lt2>
      <a:accent1>
        <a:srgbClr val="FFD15D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7503</TotalTime>
  <Words>2481</Words>
  <Application>Microsoft Office PowerPoint</Application>
  <PresentationFormat>Экран (4:3)</PresentationFormat>
  <Paragraphs>171</Paragraphs>
  <Slides>36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Специальное оформление</vt:lpstr>
      <vt:lpstr>Городская</vt:lpstr>
      <vt:lpstr>1_Городская</vt:lpstr>
      <vt:lpstr>        </vt:lpstr>
      <vt:lpstr>Слайд 2</vt:lpstr>
      <vt:lpstr>          МЕТА:</vt:lpstr>
      <vt:lpstr>           ОСНОВНІ НОРМАТИВНО-                  ПРАВОВІ ДОКУМЕНТИ</vt:lpstr>
      <vt:lpstr>         НАЙЧИСЛЕННІШІ КАТЕГОРІЇ УЧАСНИКІВ ЗНО: </vt:lpstr>
      <vt:lpstr>        </vt:lpstr>
      <vt:lpstr>Алгоритм</vt:lpstr>
      <vt:lpstr>Як знайти інформацію про результати ЗНО  з географії учнів вашої школи</vt:lpstr>
      <vt:lpstr>Як знайти інформацію про результати ЗНО  з географії учнів вашої школи</vt:lpstr>
      <vt:lpstr>Персональна сторінка навчального закладу на сайті УЦОЯО </vt:lpstr>
      <vt:lpstr>       ТЕРМІНИ РЕЄСТРАЦІЇ ДЛЯ                  УЧАСТІ В ЗНО-2021 </vt:lpstr>
      <vt:lpstr>         Календар основної сесії                   ЗНО-2021   21.05.-15.06.2021</vt:lpstr>
      <vt:lpstr>ОСОБЛИВОСТІ ПРОВЕДЕННЯ  ЗНО –  2021 </vt:lpstr>
      <vt:lpstr>Слайд 14</vt:lpstr>
      <vt:lpstr>15 червня 2021 року відбудеться  зовнішнє незалежне оцінювання з географії</vt:lpstr>
      <vt:lpstr>Слайд 16</vt:lpstr>
      <vt:lpstr>Слайд 17</vt:lpstr>
      <vt:lpstr>ЗНО-2020  Структура та зміст сертифікаційної роботи </vt:lpstr>
      <vt:lpstr>Розподіл тестових завдань з географії за розподільною здатністю у 2019 та  2020 роках</vt:lpstr>
      <vt:lpstr>Приклад дуже складного завдання</vt:lpstr>
      <vt:lpstr>Приклад дуже складного завдання</vt:lpstr>
      <vt:lpstr>Приклади  легкого завдання</vt:lpstr>
      <vt:lpstr>Приклад  легкого завдання</vt:lpstr>
      <vt:lpstr>Приклад  легкого завдання</vt:lpstr>
      <vt:lpstr>Слайд 25</vt:lpstr>
      <vt:lpstr>Підсумки ЗНО-2020</vt:lpstr>
      <vt:lpstr>Підсумки ЗНО-2020</vt:lpstr>
      <vt:lpstr>Підсумки ЗНО-2020</vt:lpstr>
      <vt:lpstr>Регіональні дані щодо вибору географії для проходження ЗНО</vt:lpstr>
      <vt:lpstr>Регіональні дані розподілу результатів ЗНО за рівнем навчальних досягнень</vt:lpstr>
      <vt:lpstr>Кількісний розподіл завдань за розділами програми</vt:lpstr>
      <vt:lpstr>Кількісний розподіл завдань сертифікаційної роботи за формами</vt:lpstr>
      <vt:lpstr>Відповідно  до  Програми  зовнішнього  незалежного  оцінювання  з  географії  перевірці підлягали такі складники географічної підготовки:  </vt:lpstr>
      <vt:lpstr>Відповідно  до  Програми  зовнішнього  незалежного  оцінювання  з  географії  перевірці підлягали такі складники географічної підготовки:</vt:lpstr>
      <vt:lpstr>Якість освіти</vt:lpstr>
      <vt:lpstr>Дякую за увагу!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</dc:title>
  <dc:creator>obstinate</dc:creator>
  <cp:lastModifiedBy>polhovskaLubof</cp:lastModifiedBy>
  <cp:revision>394</cp:revision>
  <dcterms:created xsi:type="dcterms:W3CDTF">2017-10-03T10:03:42Z</dcterms:created>
  <dcterms:modified xsi:type="dcterms:W3CDTF">2021-03-11T13:00:13Z</dcterms:modified>
</cp:coreProperties>
</file>