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78" r:id="rId2"/>
    <p:sldId id="518" r:id="rId3"/>
    <p:sldId id="492" r:id="rId4"/>
    <p:sldId id="509" r:id="rId5"/>
    <p:sldId id="493" r:id="rId6"/>
    <p:sldId id="501" r:id="rId7"/>
    <p:sldId id="468" r:id="rId8"/>
    <p:sldId id="558" r:id="rId9"/>
    <p:sldId id="559" r:id="rId10"/>
    <p:sldId id="560" r:id="rId11"/>
    <p:sldId id="542" r:id="rId12"/>
    <p:sldId id="563" r:id="rId13"/>
    <p:sldId id="564" r:id="rId14"/>
    <p:sldId id="561" r:id="rId15"/>
    <p:sldId id="554" r:id="rId16"/>
    <p:sldId id="555" r:id="rId17"/>
    <p:sldId id="556" r:id="rId18"/>
    <p:sldId id="557" r:id="rId19"/>
    <p:sldId id="585" r:id="rId20"/>
    <p:sldId id="546" r:id="rId21"/>
    <p:sldId id="551" r:id="rId22"/>
    <p:sldId id="565" r:id="rId23"/>
    <p:sldId id="552" r:id="rId24"/>
    <p:sldId id="570" r:id="rId25"/>
    <p:sldId id="571" r:id="rId26"/>
    <p:sldId id="572" r:id="rId27"/>
    <p:sldId id="575" r:id="rId28"/>
    <p:sldId id="576" r:id="rId29"/>
    <p:sldId id="577" r:id="rId30"/>
    <p:sldId id="578" r:id="rId31"/>
    <p:sldId id="579" r:id="rId32"/>
    <p:sldId id="580" r:id="rId33"/>
    <p:sldId id="581" r:id="rId34"/>
    <p:sldId id="582" r:id="rId35"/>
    <p:sldId id="583" r:id="rId36"/>
    <p:sldId id="584" r:id="rId37"/>
    <p:sldId id="543" r:id="rId38"/>
    <p:sldId id="531" r:id="rId39"/>
    <p:sldId id="544" r:id="rId40"/>
    <p:sldId id="545" r:id="rId41"/>
    <p:sldId id="550" r:id="rId42"/>
    <p:sldId id="549" r:id="rId43"/>
    <p:sldId id="548" r:id="rId44"/>
    <p:sldId id="547" r:id="rId45"/>
    <p:sldId id="595" r:id="rId46"/>
    <p:sldId id="590" r:id="rId47"/>
    <p:sldId id="591" r:id="rId48"/>
    <p:sldId id="592" r:id="rId49"/>
    <p:sldId id="593" r:id="rId50"/>
    <p:sldId id="594" r:id="rId51"/>
    <p:sldId id="553" r:id="rId52"/>
    <p:sldId id="566" r:id="rId53"/>
    <p:sldId id="567" r:id="rId54"/>
    <p:sldId id="573" r:id="rId55"/>
    <p:sldId id="568" r:id="rId56"/>
    <p:sldId id="569" r:id="rId57"/>
    <p:sldId id="574" r:id="rId58"/>
    <p:sldId id="597" r:id="rId59"/>
    <p:sldId id="596" r:id="rId60"/>
    <p:sldId id="599" r:id="rId61"/>
    <p:sldId id="598" r:id="rId62"/>
    <p:sldId id="586" r:id="rId63"/>
    <p:sldId id="587" r:id="rId64"/>
    <p:sldId id="588" r:id="rId65"/>
    <p:sldId id="589" r:id="rId66"/>
    <p:sldId id="600" r:id="rId67"/>
  </p:sldIdLst>
  <p:sldSz cx="9144000" cy="5143500" type="screen16x9"/>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D65C"/>
    <a:srgbClr val="51D351"/>
    <a:srgbClr val="006600"/>
    <a:srgbClr val="FF1DB4"/>
    <a:srgbClr val="FF4BC3"/>
    <a:srgbClr val="FF66CC"/>
    <a:srgbClr val="FF3300"/>
    <a:srgbClr val="FF0066"/>
    <a:srgbClr val="F01040"/>
    <a:srgbClr val="0035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96" autoAdjust="0"/>
    <p:restoredTop sz="98387" autoAdjust="0"/>
  </p:normalViewPr>
  <p:slideViewPr>
    <p:cSldViewPr>
      <p:cViewPr varScale="1">
        <p:scale>
          <a:sx n="96" d="100"/>
          <a:sy n="96" d="100"/>
        </p:scale>
        <p:origin x="606" y="7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EC65AA18-F66A-49F5-A79E-5482503D9093}" type="datetimeFigureOut">
              <a:rPr lang="ru-RU"/>
              <a:pPr>
                <a:defRPr/>
              </a:pPr>
              <a:t>04.03.2021</a:t>
            </a:fld>
            <a:endParaRPr lang="ru-RU" dirty="0"/>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ru-RU" noProof="0"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pPr>
              <a:defRPr/>
            </a:pPr>
            <a:fld id="{66976D00-861A-4986-97A0-927A853EC163}" type="slidenum">
              <a:rPr lang="ru-RU"/>
              <a:pPr>
                <a:defRPr/>
              </a:pPr>
              <a:t>‹#›</a:t>
            </a:fld>
            <a:endParaRPr lang="ru-RU" dirty="0"/>
          </a:p>
        </p:txBody>
      </p:sp>
    </p:spTree>
    <p:extLst>
      <p:ext uri="{BB962C8B-B14F-4D97-AF65-F5344CB8AC3E}">
        <p14:creationId xmlns:p14="http://schemas.microsoft.com/office/powerpoint/2010/main" val="20257176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20"/>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9FB5BD53-6571-40E8-8E25-B6F08673F809}" type="slidenum">
              <a:rPr lang="ru-RU"/>
              <a:pPr>
                <a:defRPr/>
              </a:pPr>
              <a:t>‹#›</a:t>
            </a:fld>
            <a:endParaRPr lang="ru-RU"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7A2469E0-3F96-4EBD-9D39-C54E5E4C6DE5}" type="slidenum">
              <a:rPr lang="ru-RU"/>
              <a:pPr>
                <a:defRPr/>
              </a:pPr>
              <a:t>‹#›</a:t>
            </a:fld>
            <a:endParaRPr lang="ru-RU"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4C775B04-65D0-4325-A01D-14C637AD345D}" type="slidenum">
              <a:rPr lang="ru-RU"/>
              <a:pPr>
                <a:defRPr/>
              </a:pPr>
              <a:t>‹#›</a:t>
            </a:fld>
            <a:endParaRPr lang="ru-RU"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05979"/>
            <a:ext cx="8229600" cy="438864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Rectangle 4"/>
          <p:cNvSpPr>
            <a:spLocks noGrp="1" noChangeArrowheads="1"/>
          </p:cNvSpPr>
          <p:nvPr>
            <p:ph type="dt" sz="half" idx="10"/>
          </p:nvPr>
        </p:nvSpPr>
        <p:spPr>
          <a:ln/>
        </p:spPr>
        <p:txBody>
          <a:bodyPr/>
          <a:lstStyle>
            <a:lvl1pPr>
              <a:defRPr/>
            </a:lvl1pPr>
          </a:lstStyle>
          <a:p>
            <a:pPr>
              <a:defRPr/>
            </a:pPr>
            <a:endParaRPr lang="ru-RU" dirty="0"/>
          </a:p>
        </p:txBody>
      </p:sp>
      <p:sp>
        <p:nvSpPr>
          <p:cNvPr id="4"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5" name="Rectangle 6"/>
          <p:cNvSpPr>
            <a:spLocks noGrp="1" noChangeArrowheads="1"/>
          </p:cNvSpPr>
          <p:nvPr>
            <p:ph type="sldNum" sz="quarter" idx="12"/>
          </p:nvPr>
        </p:nvSpPr>
        <p:spPr>
          <a:ln/>
        </p:spPr>
        <p:txBody>
          <a:bodyPr/>
          <a:lstStyle>
            <a:lvl1pPr>
              <a:defRPr/>
            </a:lvl1pPr>
          </a:lstStyle>
          <a:p>
            <a:pPr>
              <a:defRPr/>
            </a:pPr>
            <a:fld id="{E74E7EA9-6AB4-480F-B10B-278FBA414DEC}" type="slidenum">
              <a:rPr lang="ru-RU"/>
              <a:pPr>
                <a:defRPr/>
              </a:pPr>
              <a:t>‹#›</a:t>
            </a:fld>
            <a:endParaRPr lang="ru-RU"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92742F95-7821-4F59-929F-9AC394FCF4D9}" type="slidenum">
              <a:rPr lang="ru-RU"/>
              <a:pPr>
                <a:defRPr/>
              </a:pPr>
              <a:t>‹#›</a:t>
            </a:fld>
            <a:endParaRPr lang="ru-RU"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158C0FC3-C2BE-4061-95DE-D606A758DFFF}" type="slidenum">
              <a:rPr lang="ru-RU"/>
              <a:pPr>
                <a:defRPr/>
              </a:pPr>
              <a:t>‹#›</a:t>
            </a:fld>
            <a:endParaRPr lang="ru-RU"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7" name="Rectangle 6"/>
          <p:cNvSpPr>
            <a:spLocks noGrp="1" noChangeArrowheads="1"/>
          </p:cNvSpPr>
          <p:nvPr>
            <p:ph type="sldNum" sz="quarter" idx="12"/>
          </p:nvPr>
        </p:nvSpPr>
        <p:spPr>
          <a:ln/>
        </p:spPr>
        <p:txBody>
          <a:bodyPr/>
          <a:lstStyle>
            <a:lvl1pPr>
              <a:defRPr/>
            </a:lvl1pPr>
          </a:lstStyle>
          <a:p>
            <a:pPr>
              <a:defRPr/>
            </a:pPr>
            <a:fld id="{C81B8ED7-5FC5-4473-9358-9BAE12C8BA9C}" type="slidenum">
              <a:rPr lang="ru-RU"/>
              <a:pPr>
                <a:defRPr/>
              </a:pPr>
              <a:t>‹#›</a:t>
            </a:fld>
            <a:endParaRPr lang="ru-RU"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a:defRPr/>
            </a:pPr>
            <a:endParaRPr lang="ru-RU" dirty="0"/>
          </a:p>
        </p:txBody>
      </p:sp>
      <p:sp>
        <p:nvSpPr>
          <p:cNvPr id="8"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9" name="Rectangle 6"/>
          <p:cNvSpPr>
            <a:spLocks noGrp="1" noChangeArrowheads="1"/>
          </p:cNvSpPr>
          <p:nvPr>
            <p:ph type="sldNum" sz="quarter" idx="12"/>
          </p:nvPr>
        </p:nvSpPr>
        <p:spPr>
          <a:ln/>
        </p:spPr>
        <p:txBody>
          <a:bodyPr/>
          <a:lstStyle>
            <a:lvl1pPr>
              <a:defRPr/>
            </a:lvl1pPr>
          </a:lstStyle>
          <a:p>
            <a:pPr>
              <a:defRPr/>
            </a:pPr>
            <a:fld id="{258A02BE-C7D9-4FC5-A4CA-A381B4D8451B}" type="slidenum">
              <a:rPr lang="ru-RU"/>
              <a:pPr>
                <a:defRPr/>
              </a:pPr>
              <a:t>‹#›</a:t>
            </a:fld>
            <a:endParaRPr lang="ru-RU"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pPr>
              <a:defRPr/>
            </a:pPr>
            <a:endParaRPr lang="ru-RU" dirty="0"/>
          </a:p>
        </p:txBody>
      </p:sp>
      <p:sp>
        <p:nvSpPr>
          <p:cNvPr id="4"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5" name="Rectangle 6"/>
          <p:cNvSpPr>
            <a:spLocks noGrp="1" noChangeArrowheads="1"/>
          </p:cNvSpPr>
          <p:nvPr>
            <p:ph type="sldNum" sz="quarter" idx="12"/>
          </p:nvPr>
        </p:nvSpPr>
        <p:spPr>
          <a:ln/>
        </p:spPr>
        <p:txBody>
          <a:bodyPr/>
          <a:lstStyle>
            <a:lvl1pPr>
              <a:defRPr/>
            </a:lvl1pPr>
          </a:lstStyle>
          <a:p>
            <a:pPr>
              <a:defRPr/>
            </a:pPr>
            <a:fld id="{134FEB7F-22B5-4CB8-BD94-005ADE7D4A56}" type="slidenum">
              <a:rPr lang="ru-RU"/>
              <a:pPr>
                <a:defRPr/>
              </a:pPr>
              <a:t>‹#›</a:t>
            </a:fld>
            <a:endParaRPr lang="ru-RU"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dirty="0"/>
          </a:p>
        </p:txBody>
      </p:sp>
      <p:sp>
        <p:nvSpPr>
          <p:cNvPr id="3"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4" name="Rectangle 6"/>
          <p:cNvSpPr>
            <a:spLocks noGrp="1" noChangeArrowheads="1"/>
          </p:cNvSpPr>
          <p:nvPr>
            <p:ph type="sldNum" sz="quarter" idx="12"/>
          </p:nvPr>
        </p:nvSpPr>
        <p:spPr>
          <a:ln/>
        </p:spPr>
        <p:txBody>
          <a:bodyPr/>
          <a:lstStyle>
            <a:lvl1pPr>
              <a:defRPr/>
            </a:lvl1pPr>
          </a:lstStyle>
          <a:p>
            <a:pPr>
              <a:defRPr/>
            </a:pPr>
            <a:fld id="{6AB03CC1-9073-4408-9C4E-68E30DABF7AF}" type="slidenum">
              <a:rPr lang="ru-RU"/>
              <a:pPr>
                <a:defRPr/>
              </a:pPr>
              <a:t>‹#›</a:t>
            </a:fld>
            <a:endParaRPr lang="ru-RU"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4787"/>
            <a:ext cx="3008313" cy="871538"/>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7" name="Rectangle 6"/>
          <p:cNvSpPr>
            <a:spLocks noGrp="1" noChangeArrowheads="1"/>
          </p:cNvSpPr>
          <p:nvPr>
            <p:ph type="sldNum" sz="quarter" idx="12"/>
          </p:nvPr>
        </p:nvSpPr>
        <p:spPr>
          <a:ln/>
        </p:spPr>
        <p:txBody>
          <a:bodyPr/>
          <a:lstStyle>
            <a:lvl1pPr>
              <a:defRPr/>
            </a:lvl1pPr>
          </a:lstStyle>
          <a:p>
            <a:pPr>
              <a:defRPr/>
            </a:pPr>
            <a:fld id="{F42F0225-2E1E-4C67-89D7-7568F09F1F60}" type="slidenum">
              <a:rPr lang="ru-RU"/>
              <a:pPr>
                <a:defRPr/>
              </a:pPr>
              <a:t>‹#›</a:t>
            </a:fld>
            <a:endParaRPr lang="ru-RU"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1"/>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7" name="Rectangle 6"/>
          <p:cNvSpPr>
            <a:spLocks noGrp="1" noChangeArrowheads="1"/>
          </p:cNvSpPr>
          <p:nvPr>
            <p:ph type="sldNum" sz="quarter" idx="12"/>
          </p:nvPr>
        </p:nvSpPr>
        <p:spPr>
          <a:ln/>
        </p:spPr>
        <p:txBody>
          <a:bodyPr/>
          <a:lstStyle>
            <a:lvl1pPr>
              <a:defRPr/>
            </a:lvl1pPr>
          </a:lstStyle>
          <a:p>
            <a:pPr>
              <a:defRPr/>
            </a:pPr>
            <a:fld id="{23CF9345-DB1B-4096-8FF7-5674C3DF3F42}" type="slidenum">
              <a:rPr lang="ru-RU"/>
              <a:pPr>
                <a:defRPr/>
              </a:pPr>
              <a:t>‹#›</a:t>
            </a:fld>
            <a:endParaRPr lang="ru-RU"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3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8"/>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ru-RU" dirty="0"/>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ru-RU" dirty="0"/>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A85E02B2-AED0-40EF-843A-1F2D1A7CBA36}"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17810" y="2901292"/>
            <a:ext cx="9161810" cy="2242208"/>
          </a:xfrm>
          <a:custGeom>
            <a:avLst/>
            <a:gdLst/>
            <a:ahLst/>
            <a:cxnLst/>
            <a:rect l="l" t="t" r="r" b="b"/>
            <a:pathLst>
              <a:path w="9144000" h="2970529">
                <a:moveTo>
                  <a:pt x="0" y="2970148"/>
                </a:moveTo>
                <a:lnTo>
                  <a:pt x="9144000" y="2970148"/>
                </a:lnTo>
                <a:lnTo>
                  <a:pt x="9144000" y="0"/>
                </a:lnTo>
                <a:lnTo>
                  <a:pt x="0" y="0"/>
                </a:lnTo>
                <a:lnTo>
                  <a:pt x="0" y="2970148"/>
                </a:lnTo>
                <a:close/>
              </a:path>
            </a:pathLst>
          </a:custGeom>
          <a:solidFill>
            <a:srgbClr val="92D050"/>
          </a:solidFill>
        </p:spPr>
        <p:txBody>
          <a:bodyPr wrap="square" lIns="0" tIns="0" rIns="0" bIns="0" rtlCol="0"/>
          <a:lstStyle/>
          <a:p>
            <a:pPr algn="ctr"/>
            <a:endParaRPr sz="2000" b="1" dirty="0"/>
          </a:p>
        </p:txBody>
      </p:sp>
      <p:sp>
        <p:nvSpPr>
          <p:cNvPr id="5" name="Скругленный прямоугольник 1">
            <a:extLst>
              <a:ext uri="{FF2B5EF4-FFF2-40B4-BE49-F238E27FC236}">
                <a16:creationId xmlns:a16="http://schemas.microsoft.com/office/drawing/2014/main" id="{E4C6E4DD-0ACE-4DAF-8BFF-4EFD6B1B88D8}"/>
              </a:ext>
            </a:extLst>
          </p:cNvPr>
          <p:cNvSpPr/>
          <p:nvPr/>
        </p:nvSpPr>
        <p:spPr>
          <a:xfrm>
            <a:off x="503548" y="149739"/>
            <a:ext cx="8136904" cy="2664296"/>
          </a:xfrm>
          <a:prstGeom prst="roundRect">
            <a:avLst/>
          </a:prstGeom>
          <a:solidFill>
            <a:schemeClr val="accent3">
              <a:lumMod val="60000"/>
              <a:lumOff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a:solidFill>
                  <a:srgbClr val="0070C0"/>
                </a:solidFill>
                <a:latin typeface="Arial" pitchFamily="34" charset="0"/>
                <a:cs typeface="Arial" pitchFamily="34" charset="0"/>
              </a:rPr>
              <a:t>Сертифікаційна робота ЗНО з англійської мови:</a:t>
            </a:r>
          </a:p>
          <a:p>
            <a:pPr algn="ctr"/>
            <a:r>
              <a:rPr lang="uk-UA" sz="2400" b="1" dirty="0">
                <a:solidFill>
                  <a:srgbClr val="0070C0"/>
                </a:solidFill>
                <a:latin typeface="Arial" pitchFamily="34" charset="0"/>
                <a:cs typeface="Arial" pitchFamily="34" charset="0"/>
              </a:rPr>
              <a:t>аналіз тестових завдань, рекомендації щодо написання власного висловлення </a:t>
            </a:r>
            <a:endParaRPr lang="uk-UA" sz="2400" dirty="0">
              <a:solidFill>
                <a:srgbClr val="0070C0"/>
              </a:solidFill>
              <a:latin typeface="Arial" pitchFamily="34" charset="0"/>
              <a:cs typeface="Arial" pitchFamily="34" charset="0"/>
            </a:endParaRPr>
          </a:p>
        </p:txBody>
      </p:sp>
      <p:sp>
        <p:nvSpPr>
          <p:cNvPr id="6" name="Прямоугольник 5">
            <a:extLst>
              <a:ext uri="{FF2B5EF4-FFF2-40B4-BE49-F238E27FC236}">
                <a16:creationId xmlns:a16="http://schemas.microsoft.com/office/drawing/2014/main" id="{80B2FD03-A523-4576-98D5-155880C85AA6}"/>
              </a:ext>
            </a:extLst>
          </p:cNvPr>
          <p:cNvSpPr/>
          <p:nvPr/>
        </p:nvSpPr>
        <p:spPr>
          <a:xfrm>
            <a:off x="6084168" y="2901292"/>
            <a:ext cx="3059832" cy="1125867"/>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200" b="1" i="1" dirty="0">
                <a:solidFill>
                  <a:srgbClr val="0070C0"/>
                </a:solidFill>
                <a:latin typeface="Arial" pitchFamily="34" charset="0"/>
                <a:cs typeface="Arial" pitchFamily="34" charset="0"/>
              </a:rPr>
              <a:t>Бабич Володимир Анатолійович,</a:t>
            </a:r>
            <a:r>
              <a:rPr lang="uk-UA" sz="1200" b="1" dirty="0">
                <a:solidFill>
                  <a:srgbClr val="0070C0"/>
                </a:solidFill>
                <a:latin typeface="Arial" pitchFamily="34" charset="0"/>
                <a:cs typeface="Arial" pitchFamily="34" charset="0"/>
              </a:rPr>
              <a:t> </a:t>
            </a:r>
            <a:r>
              <a:rPr lang="uk-UA" sz="1200" i="1" dirty="0">
                <a:solidFill>
                  <a:srgbClr val="0070C0"/>
                </a:solidFill>
                <a:latin typeface="Arial" pitchFamily="34" charset="0"/>
                <a:cs typeface="Arial" pitchFamily="34" charset="0"/>
              </a:rPr>
              <a:t>консультант комунальної установи «Зарічненський центр професійного розвитку педагогічних працівників» Зарічненської селищної ради Вараського району Рівненської області</a:t>
            </a:r>
            <a:endParaRPr lang="uk-UA" sz="1200" dirty="0">
              <a:solidFill>
                <a:srgbClr val="0070C0"/>
              </a:solidFill>
              <a:latin typeface="Arial" pitchFamily="34" charset="0"/>
              <a:cs typeface="Arial" pitchFamily="34" charset="0"/>
            </a:endParaRPr>
          </a:p>
        </p:txBody>
      </p:sp>
      <p:sp>
        <p:nvSpPr>
          <p:cNvPr id="7" name="Прямоугольник 6">
            <a:extLst>
              <a:ext uri="{FF2B5EF4-FFF2-40B4-BE49-F238E27FC236}">
                <a16:creationId xmlns:a16="http://schemas.microsoft.com/office/drawing/2014/main" id="{0B29EC28-3FA7-4303-A09C-C88C9E80AEE5}"/>
              </a:ext>
            </a:extLst>
          </p:cNvPr>
          <p:cNvSpPr/>
          <p:nvPr/>
        </p:nvSpPr>
        <p:spPr>
          <a:xfrm>
            <a:off x="1" y="2901293"/>
            <a:ext cx="3059832" cy="1125866"/>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b="1" i="1" dirty="0">
                <a:solidFill>
                  <a:srgbClr val="0070C0"/>
                </a:solidFill>
                <a:latin typeface="Arial" pitchFamily="34" charset="0"/>
                <a:cs typeface="Arial" pitchFamily="34" charset="0"/>
              </a:rPr>
              <a:t>К</a:t>
            </a:r>
            <a:r>
              <a:rPr lang="uk-UA" sz="1200" b="1" i="1" dirty="0">
                <a:solidFill>
                  <a:srgbClr val="0070C0"/>
                </a:solidFill>
                <a:latin typeface="Arial" pitchFamily="34" charset="0"/>
                <a:cs typeface="Arial" pitchFamily="34" charset="0"/>
              </a:rPr>
              <a:t>іковська Тетяна Олександрівна,</a:t>
            </a:r>
            <a:r>
              <a:rPr lang="uk-UA" sz="1200" b="1" dirty="0">
                <a:solidFill>
                  <a:srgbClr val="0070C0"/>
                </a:solidFill>
                <a:latin typeface="Arial" pitchFamily="34" charset="0"/>
                <a:cs typeface="Arial" pitchFamily="34" charset="0"/>
              </a:rPr>
              <a:t> </a:t>
            </a:r>
            <a:r>
              <a:rPr lang="uk-UA" sz="1200" i="1" dirty="0">
                <a:solidFill>
                  <a:srgbClr val="0070C0"/>
                </a:solidFill>
                <a:latin typeface="Arial" pitchFamily="34" charset="0"/>
                <a:cs typeface="Arial" pitchFamily="34" charset="0"/>
              </a:rPr>
              <a:t>вчитель англійської мови Зарічненського ліцею №1 Зарічненської селищної ради Вараського району Рівненської області</a:t>
            </a:r>
            <a:endParaRPr lang="uk-UA" sz="1200" dirty="0">
              <a:solidFill>
                <a:srgbClr val="0070C0"/>
              </a:solidFill>
              <a:latin typeface="Arial" pitchFamily="34" charset="0"/>
              <a:cs typeface="Arial" pitchFamily="34" charset="0"/>
            </a:endParaRPr>
          </a:p>
        </p:txBody>
      </p:sp>
      <p:pic>
        <p:nvPicPr>
          <p:cNvPr id="4" name="Рисунок 3">
            <a:extLst>
              <a:ext uri="{FF2B5EF4-FFF2-40B4-BE49-F238E27FC236}">
                <a16:creationId xmlns:a16="http://schemas.microsoft.com/office/drawing/2014/main" id="{DEF27ABF-C010-42F9-BCFB-C198C29A4C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4000" y="2901291"/>
            <a:ext cx="2556000" cy="2242208"/>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3" name="Рисунок 2">
            <a:extLst>
              <a:ext uri="{FF2B5EF4-FFF2-40B4-BE49-F238E27FC236}">
                <a16:creationId xmlns:a16="http://schemas.microsoft.com/office/drawing/2014/main" id="{0D7BCA6C-5110-4ED0-8B97-562969A564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6575730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p:nvPr/>
        </p:nvSpPr>
        <p:spPr>
          <a:xfrm>
            <a:off x="0" y="0"/>
            <a:ext cx="9161810" cy="1044213"/>
          </a:xfrm>
          <a:custGeom>
            <a:avLst/>
            <a:gdLst/>
            <a:ahLst/>
            <a:cxnLst/>
            <a:rect l="l" t="t" r="r" b="b"/>
            <a:pathLst>
              <a:path w="9144000" h="2970529">
                <a:moveTo>
                  <a:pt x="0" y="2970148"/>
                </a:moveTo>
                <a:lnTo>
                  <a:pt x="9144000" y="2970148"/>
                </a:lnTo>
                <a:lnTo>
                  <a:pt x="9144000" y="0"/>
                </a:lnTo>
                <a:lnTo>
                  <a:pt x="0" y="0"/>
                </a:lnTo>
                <a:lnTo>
                  <a:pt x="0" y="2970148"/>
                </a:lnTo>
                <a:close/>
              </a:path>
            </a:pathLst>
          </a:custGeom>
          <a:solidFill>
            <a:srgbClr val="92D050"/>
          </a:solidFill>
        </p:spPr>
        <p:txBody>
          <a:bodyPr wrap="square" lIns="0" tIns="0" rIns="0" bIns="0" rtlCol="0"/>
          <a:lstStyle/>
          <a:p>
            <a:pPr algn="ctr"/>
            <a:endParaRPr sz="2000" b="1" dirty="0"/>
          </a:p>
        </p:txBody>
      </p:sp>
      <p:sp>
        <p:nvSpPr>
          <p:cNvPr id="7" name="object 36"/>
          <p:cNvSpPr/>
          <p:nvPr/>
        </p:nvSpPr>
        <p:spPr>
          <a:xfrm>
            <a:off x="0" y="182844"/>
            <a:ext cx="8930640" cy="678526"/>
          </a:xfrm>
          <a:prstGeom prst="rect">
            <a:avLst/>
          </a:prstGeom>
          <a:blipFill>
            <a:blip r:embed="rId2" cstate="print"/>
            <a:stretch>
              <a:fillRect/>
            </a:stretch>
          </a:blipFill>
        </p:spPr>
        <p:txBody>
          <a:bodyPr wrap="square" lIns="0" tIns="0" rIns="0" bIns="0" rtlCol="0"/>
          <a:lstStyle/>
          <a:p>
            <a:pPr algn="ctr"/>
            <a:r>
              <a:rPr lang="uk-UA" sz="2400" b="1" dirty="0"/>
              <a:t>ЗНО з англійської мови: особливості тесту 2021 року</a:t>
            </a:r>
            <a:endParaRPr lang="ru-RU" sz="2400" b="1" dirty="0"/>
          </a:p>
        </p:txBody>
      </p:sp>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3" name="Прямоугольник: скругленные противолежащие углы 2">
            <a:extLst>
              <a:ext uri="{FF2B5EF4-FFF2-40B4-BE49-F238E27FC236}">
                <a16:creationId xmlns:a16="http://schemas.microsoft.com/office/drawing/2014/main" id="{65A5F269-AA99-4CA3-A42E-0CBBC6930FB7}"/>
              </a:ext>
            </a:extLst>
          </p:cNvPr>
          <p:cNvSpPr/>
          <p:nvPr/>
        </p:nvSpPr>
        <p:spPr>
          <a:xfrm>
            <a:off x="432872" y="1227056"/>
            <a:ext cx="8064896" cy="3504934"/>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2000" dirty="0">
                <a:solidFill>
                  <a:schemeClr val="accent4"/>
                </a:solidFill>
              </a:rPr>
              <a:t>       Тест зовнішнього незалежного оцінювання з англійської мови у 2021 році складається із завдань п’яти форм: завдань з вибором однієї правильної відповіді, завдань на визначення правильності/неправильності твердження, завдань на встановлення відповідності, завдань на заповнення пропусків у тексті і завдання відкритої форми з розгорнутою відповіддю.</a:t>
            </a:r>
            <a:endParaRPr lang="ru-RU" sz="2000" dirty="0">
              <a:solidFill>
                <a:schemeClr val="accent4"/>
              </a:solidFill>
            </a:endParaRPr>
          </a:p>
          <a:p>
            <a:pPr algn="just"/>
            <a:r>
              <a:rPr lang="uk-UA" sz="2000" dirty="0">
                <a:solidFill>
                  <a:schemeClr val="accent4"/>
                </a:solidFill>
              </a:rPr>
              <a:t>       Загальна кількість завдань тесту з англійської мови – 59, на виконання яких учасникам буде відведено 150 хвилин.</a:t>
            </a:r>
            <a:endParaRPr lang="ru-RU" sz="2000" dirty="0">
              <a:solidFill>
                <a:schemeClr val="accent4"/>
              </a:solidFill>
            </a:endParaRPr>
          </a:p>
          <a:p>
            <a:pPr algn="ctr"/>
            <a:endParaRPr lang="uk-UA" dirty="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p:nvPr/>
        </p:nvSpPr>
        <p:spPr>
          <a:xfrm>
            <a:off x="0" y="0"/>
            <a:ext cx="9161810" cy="1044213"/>
          </a:xfrm>
          <a:custGeom>
            <a:avLst/>
            <a:gdLst/>
            <a:ahLst/>
            <a:cxnLst/>
            <a:rect l="l" t="t" r="r" b="b"/>
            <a:pathLst>
              <a:path w="9144000" h="2970529">
                <a:moveTo>
                  <a:pt x="0" y="2970148"/>
                </a:moveTo>
                <a:lnTo>
                  <a:pt x="9144000" y="2970148"/>
                </a:lnTo>
                <a:lnTo>
                  <a:pt x="9144000" y="0"/>
                </a:lnTo>
                <a:lnTo>
                  <a:pt x="0" y="0"/>
                </a:lnTo>
                <a:lnTo>
                  <a:pt x="0" y="2970148"/>
                </a:lnTo>
                <a:close/>
              </a:path>
            </a:pathLst>
          </a:custGeom>
          <a:solidFill>
            <a:srgbClr val="92D050"/>
          </a:solidFill>
        </p:spPr>
        <p:txBody>
          <a:bodyPr wrap="square" lIns="0" tIns="0" rIns="0" bIns="0" rtlCol="0"/>
          <a:lstStyle/>
          <a:p>
            <a:pPr algn="ctr"/>
            <a:endParaRPr sz="2000" b="1" dirty="0"/>
          </a:p>
        </p:txBody>
      </p:sp>
      <p:sp>
        <p:nvSpPr>
          <p:cNvPr id="7" name="object 36"/>
          <p:cNvSpPr/>
          <p:nvPr/>
        </p:nvSpPr>
        <p:spPr>
          <a:xfrm>
            <a:off x="0" y="182844"/>
            <a:ext cx="8930640" cy="678526"/>
          </a:xfrm>
          <a:prstGeom prst="rect">
            <a:avLst/>
          </a:prstGeom>
          <a:blipFill>
            <a:blip r:embed="rId2" cstate="print"/>
            <a:stretch>
              <a:fillRect/>
            </a:stretch>
          </a:blipFill>
        </p:spPr>
        <p:txBody>
          <a:bodyPr wrap="square" lIns="0" tIns="0" rIns="0" bIns="0" rtlCol="0"/>
          <a:lstStyle/>
          <a:p>
            <a:pPr algn="ctr"/>
            <a:r>
              <a:rPr lang="uk-UA" sz="2400" b="1" dirty="0"/>
              <a:t>ЗНО з англійської мови: особливості тесту 2021 року</a:t>
            </a:r>
            <a:endParaRPr lang="ru-RU" sz="2400" b="1" dirty="0"/>
          </a:p>
        </p:txBody>
      </p:sp>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3" name="Прямоугольник: скругленные противолежащие углы 2">
            <a:extLst>
              <a:ext uri="{FF2B5EF4-FFF2-40B4-BE49-F238E27FC236}">
                <a16:creationId xmlns:a16="http://schemas.microsoft.com/office/drawing/2014/main" id="{65A5F269-AA99-4CA3-A42E-0CBBC6930FB7}"/>
              </a:ext>
            </a:extLst>
          </p:cNvPr>
          <p:cNvSpPr/>
          <p:nvPr/>
        </p:nvSpPr>
        <p:spPr>
          <a:xfrm>
            <a:off x="432872" y="1044213"/>
            <a:ext cx="8064896" cy="3916443"/>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2000" dirty="0">
                <a:solidFill>
                  <a:schemeClr val="accent4"/>
                </a:solidFill>
              </a:rPr>
              <a:t>       </a:t>
            </a:r>
          </a:p>
          <a:p>
            <a:pPr algn="just"/>
            <a:endParaRPr lang="uk-UA" sz="2000" dirty="0">
              <a:solidFill>
                <a:schemeClr val="accent4"/>
              </a:solidFill>
            </a:endParaRPr>
          </a:p>
          <a:p>
            <a:pPr algn="just"/>
            <a:r>
              <a:rPr lang="uk-UA" sz="2000" dirty="0">
                <a:solidFill>
                  <a:schemeClr val="accent4"/>
                </a:solidFill>
              </a:rPr>
              <a:t>      Результат виконання завдань № 1-16 частини «Розуміння мови на слух (аудіювання)», №17-32 частини «Читання», №39-43 та №49-53 частини «Використання мови» та № 59 частини «Письмо» буде зараховуватися як державна підсумкова атестація з англійської мови (за вибором випускника) для учнів, які вивчали предмет на </a:t>
            </a:r>
            <a:r>
              <a:rPr lang="uk-UA" sz="2000" b="1" dirty="0">
                <a:solidFill>
                  <a:schemeClr val="accent4"/>
                </a:solidFill>
              </a:rPr>
              <a:t>рівні стандарту</a:t>
            </a:r>
            <a:r>
              <a:rPr lang="uk-UA" sz="2000" dirty="0">
                <a:solidFill>
                  <a:schemeClr val="accent4"/>
                </a:solidFill>
              </a:rPr>
              <a:t>.</a:t>
            </a:r>
          </a:p>
          <a:p>
            <a:pPr algn="just"/>
            <a:r>
              <a:rPr lang="uk-UA" sz="2000" dirty="0">
                <a:solidFill>
                  <a:schemeClr val="accent4"/>
                </a:solidFill>
              </a:rPr>
              <a:t>      Результат виконання завдань всього тесту буде зараховуватися як державна підсумкова атестація з англійської мови (за вибором випускника) для учнів, які вивчали предмет на </a:t>
            </a:r>
            <a:r>
              <a:rPr lang="uk-UA" sz="2000" b="1" dirty="0">
                <a:solidFill>
                  <a:schemeClr val="accent4"/>
                </a:solidFill>
              </a:rPr>
              <a:t>профільному рівні</a:t>
            </a:r>
            <a:r>
              <a:rPr lang="uk-UA" sz="2000" dirty="0">
                <a:solidFill>
                  <a:schemeClr val="accent4"/>
                </a:solidFill>
              </a:rPr>
              <a:t>, а також буде використовуватися під час прийому до вищих навчальних закладів України.</a:t>
            </a:r>
            <a:endParaRPr lang="ru-RU" sz="2000" dirty="0">
              <a:solidFill>
                <a:schemeClr val="accent4"/>
              </a:solidFill>
            </a:endParaRPr>
          </a:p>
          <a:p>
            <a:pPr algn="just"/>
            <a:endParaRPr lang="ru-RU" sz="2000" dirty="0">
              <a:solidFill>
                <a:schemeClr val="accent4"/>
              </a:solidFill>
            </a:endParaRPr>
          </a:p>
          <a:p>
            <a:pPr algn="ctr"/>
            <a:endParaRPr lang="uk-UA" dirty="0"/>
          </a:p>
        </p:txBody>
      </p:sp>
    </p:spTree>
    <p:extLst>
      <p:ext uri="{BB962C8B-B14F-4D97-AF65-F5344CB8AC3E}">
        <p14:creationId xmlns:p14="http://schemas.microsoft.com/office/powerpoint/2010/main" val="98773560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p:nvPr/>
        </p:nvSpPr>
        <p:spPr>
          <a:xfrm>
            <a:off x="0" y="0"/>
            <a:ext cx="9161810" cy="1044213"/>
          </a:xfrm>
          <a:custGeom>
            <a:avLst/>
            <a:gdLst/>
            <a:ahLst/>
            <a:cxnLst/>
            <a:rect l="l" t="t" r="r" b="b"/>
            <a:pathLst>
              <a:path w="9144000" h="2970529">
                <a:moveTo>
                  <a:pt x="0" y="2970148"/>
                </a:moveTo>
                <a:lnTo>
                  <a:pt x="9144000" y="2970148"/>
                </a:lnTo>
                <a:lnTo>
                  <a:pt x="9144000" y="0"/>
                </a:lnTo>
                <a:lnTo>
                  <a:pt x="0" y="0"/>
                </a:lnTo>
                <a:lnTo>
                  <a:pt x="0" y="2970148"/>
                </a:lnTo>
                <a:close/>
              </a:path>
            </a:pathLst>
          </a:custGeom>
          <a:solidFill>
            <a:srgbClr val="92D050"/>
          </a:solidFill>
        </p:spPr>
        <p:txBody>
          <a:bodyPr wrap="square" lIns="0" tIns="0" rIns="0" bIns="0" rtlCol="0"/>
          <a:lstStyle/>
          <a:p>
            <a:pPr algn="ctr"/>
            <a:endParaRPr sz="2000" b="1" dirty="0"/>
          </a:p>
        </p:txBody>
      </p:sp>
      <p:sp>
        <p:nvSpPr>
          <p:cNvPr id="7" name="object 36"/>
          <p:cNvSpPr/>
          <p:nvPr/>
        </p:nvSpPr>
        <p:spPr>
          <a:xfrm>
            <a:off x="0" y="182844"/>
            <a:ext cx="8930640" cy="678526"/>
          </a:xfrm>
          <a:prstGeom prst="rect">
            <a:avLst/>
          </a:prstGeom>
          <a:blipFill>
            <a:blip r:embed="rId2" cstate="print"/>
            <a:stretch>
              <a:fillRect/>
            </a:stretch>
          </a:blipFill>
        </p:spPr>
        <p:txBody>
          <a:bodyPr wrap="square" lIns="0" tIns="0" rIns="0" bIns="0" rtlCol="0"/>
          <a:lstStyle/>
          <a:p>
            <a:pPr algn="ctr"/>
            <a:r>
              <a:rPr lang="uk-UA" sz="2400" b="1" dirty="0"/>
              <a:t>ЗНО з англійської мови: особливості тесту 2021 року</a:t>
            </a:r>
            <a:endParaRPr lang="ru-RU" sz="2400" b="1" dirty="0"/>
          </a:p>
        </p:txBody>
      </p:sp>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3" name="Прямоугольник: скругленные противолежащие углы 2">
            <a:extLst>
              <a:ext uri="{FF2B5EF4-FFF2-40B4-BE49-F238E27FC236}">
                <a16:creationId xmlns:a16="http://schemas.microsoft.com/office/drawing/2014/main" id="{65A5F269-AA99-4CA3-A42E-0CBBC6930FB7}"/>
              </a:ext>
            </a:extLst>
          </p:cNvPr>
          <p:cNvSpPr/>
          <p:nvPr/>
        </p:nvSpPr>
        <p:spPr>
          <a:xfrm>
            <a:off x="432872" y="1044213"/>
            <a:ext cx="8064896" cy="3916443"/>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2000" dirty="0">
                <a:solidFill>
                  <a:schemeClr val="accent4"/>
                </a:solidFill>
              </a:rPr>
              <a:t>       </a:t>
            </a:r>
          </a:p>
          <a:p>
            <a:pPr algn="just"/>
            <a:r>
              <a:rPr lang="uk-UA" sz="2000" dirty="0">
                <a:solidFill>
                  <a:schemeClr val="accent4"/>
                </a:solidFill>
              </a:rPr>
              <a:t>        Максимальна кількість балів, яку може отримати учасник ЗНО з англійської мови, правильно виконавши всі завдання № 1-16, № 17-32, № 39-43, №49-53 та № 59, що будуть зараховуватися як державна підсумкова атестація для учнів, які вивчали англійську мову на рівні стандарту, дорівнює 56 тестовим балам.</a:t>
            </a:r>
            <a:endParaRPr lang="ru-RU" sz="2000" dirty="0">
              <a:solidFill>
                <a:schemeClr val="accent4"/>
              </a:solidFill>
            </a:endParaRPr>
          </a:p>
          <a:p>
            <a:pPr algn="just"/>
            <a:r>
              <a:rPr lang="uk-UA" sz="2000" dirty="0">
                <a:solidFill>
                  <a:schemeClr val="accent4"/>
                </a:solidFill>
              </a:rPr>
              <a:t>      Максимальна кількість балів, яку можна набрати, правильно виконавши всі завдання тесту - 72 тестові бали.</a:t>
            </a:r>
            <a:endParaRPr lang="ru-RU" sz="2000" dirty="0">
              <a:solidFill>
                <a:schemeClr val="accent4"/>
              </a:solidFill>
            </a:endParaRPr>
          </a:p>
          <a:p>
            <a:pPr algn="just"/>
            <a:endParaRPr lang="ru-RU" sz="2000" dirty="0">
              <a:solidFill>
                <a:schemeClr val="accent4"/>
              </a:solidFill>
            </a:endParaRPr>
          </a:p>
          <a:p>
            <a:pPr algn="ctr"/>
            <a:endParaRPr lang="uk-UA" dirty="0"/>
          </a:p>
        </p:txBody>
      </p:sp>
    </p:spTree>
    <p:extLst>
      <p:ext uri="{BB962C8B-B14F-4D97-AF65-F5344CB8AC3E}">
        <p14:creationId xmlns:p14="http://schemas.microsoft.com/office/powerpoint/2010/main" val="73509252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p:nvPr/>
        </p:nvSpPr>
        <p:spPr>
          <a:xfrm>
            <a:off x="0" y="0"/>
            <a:ext cx="9161810" cy="1044213"/>
          </a:xfrm>
          <a:custGeom>
            <a:avLst/>
            <a:gdLst/>
            <a:ahLst/>
            <a:cxnLst/>
            <a:rect l="l" t="t" r="r" b="b"/>
            <a:pathLst>
              <a:path w="9144000" h="2970529">
                <a:moveTo>
                  <a:pt x="0" y="2970148"/>
                </a:moveTo>
                <a:lnTo>
                  <a:pt x="9144000" y="2970148"/>
                </a:lnTo>
                <a:lnTo>
                  <a:pt x="9144000" y="0"/>
                </a:lnTo>
                <a:lnTo>
                  <a:pt x="0" y="0"/>
                </a:lnTo>
                <a:lnTo>
                  <a:pt x="0" y="2970148"/>
                </a:lnTo>
                <a:close/>
              </a:path>
            </a:pathLst>
          </a:custGeom>
          <a:solidFill>
            <a:srgbClr val="92D050"/>
          </a:solidFill>
        </p:spPr>
        <p:txBody>
          <a:bodyPr wrap="square" lIns="0" tIns="0" rIns="0" bIns="0" rtlCol="0"/>
          <a:lstStyle/>
          <a:p>
            <a:pPr algn="ctr"/>
            <a:endParaRPr sz="2000" b="1" dirty="0"/>
          </a:p>
        </p:txBody>
      </p:sp>
      <p:sp>
        <p:nvSpPr>
          <p:cNvPr id="7" name="object 36"/>
          <p:cNvSpPr/>
          <p:nvPr/>
        </p:nvSpPr>
        <p:spPr>
          <a:xfrm>
            <a:off x="35243" y="144207"/>
            <a:ext cx="8930640" cy="678526"/>
          </a:xfrm>
          <a:prstGeom prst="rect">
            <a:avLst/>
          </a:prstGeom>
          <a:blipFill>
            <a:blip r:embed="rId2" cstate="print"/>
            <a:stretch>
              <a:fillRect/>
            </a:stretch>
          </a:blipFill>
        </p:spPr>
        <p:txBody>
          <a:bodyPr wrap="square" lIns="0" tIns="0" rIns="0" bIns="0" rtlCol="0"/>
          <a:lstStyle/>
          <a:p>
            <a:pPr algn="ctr"/>
            <a:r>
              <a:rPr lang="uk-UA" b="1" dirty="0"/>
              <a:t>Типи завдань сертифікаційної роботи та схеми нарахування балів за виконання завдань</a:t>
            </a:r>
            <a:endParaRPr lang="uk-UA" dirty="0">
              <a:latin typeface="Times New Roman" pitchFamily="18" charset="0"/>
              <a:cs typeface="Times New Roman" pitchFamily="18" charset="0"/>
            </a:endParaRPr>
          </a:p>
        </p:txBody>
      </p:sp>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2" name="Рисунок 1">
            <a:extLst>
              <a:ext uri="{FF2B5EF4-FFF2-40B4-BE49-F238E27FC236}">
                <a16:creationId xmlns:a16="http://schemas.microsoft.com/office/drawing/2014/main" id="{18AA7009-2667-497B-9361-1F9777493F5B}"/>
              </a:ext>
            </a:extLst>
          </p:cNvPr>
          <p:cNvPicPr>
            <a:picLocks noChangeAspect="1"/>
          </p:cNvPicPr>
          <p:nvPr/>
        </p:nvPicPr>
        <p:blipFill>
          <a:blip r:embed="rId3"/>
          <a:stretch>
            <a:fillRect/>
          </a:stretch>
        </p:blipFill>
        <p:spPr>
          <a:xfrm>
            <a:off x="295369" y="1121141"/>
            <a:ext cx="8648700" cy="3200400"/>
          </a:xfrm>
          <a:prstGeom prst="rect">
            <a:avLst/>
          </a:prstGeom>
        </p:spPr>
      </p:pic>
    </p:spTree>
    <p:extLst>
      <p:ext uri="{BB962C8B-B14F-4D97-AF65-F5344CB8AC3E}">
        <p14:creationId xmlns:p14="http://schemas.microsoft.com/office/powerpoint/2010/main" val="217086151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p:nvPr/>
        </p:nvSpPr>
        <p:spPr>
          <a:xfrm>
            <a:off x="0" y="0"/>
            <a:ext cx="9161810" cy="1044213"/>
          </a:xfrm>
          <a:custGeom>
            <a:avLst/>
            <a:gdLst/>
            <a:ahLst/>
            <a:cxnLst/>
            <a:rect l="l" t="t" r="r" b="b"/>
            <a:pathLst>
              <a:path w="9144000" h="2970529">
                <a:moveTo>
                  <a:pt x="0" y="2970148"/>
                </a:moveTo>
                <a:lnTo>
                  <a:pt x="9144000" y="2970148"/>
                </a:lnTo>
                <a:lnTo>
                  <a:pt x="9144000" y="0"/>
                </a:lnTo>
                <a:lnTo>
                  <a:pt x="0" y="0"/>
                </a:lnTo>
                <a:lnTo>
                  <a:pt x="0" y="2970148"/>
                </a:lnTo>
                <a:close/>
              </a:path>
            </a:pathLst>
          </a:custGeom>
          <a:solidFill>
            <a:srgbClr val="92D050"/>
          </a:solidFill>
        </p:spPr>
        <p:txBody>
          <a:bodyPr wrap="square" lIns="0" tIns="0" rIns="0" bIns="0" rtlCol="0"/>
          <a:lstStyle/>
          <a:p>
            <a:pPr algn="ctr"/>
            <a:endParaRPr sz="2000" b="1" dirty="0"/>
          </a:p>
        </p:txBody>
      </p:sp>
      <p:sp>
        <p:nvSpPr>
          <p:cNvPr id="7" name="object 36"/>
          <p:cNvSpPr/>
          <p:nvPr/>
        </p:nvSpPr>
        <p:spPr>
          <a:xfrm>
            <a:off x="35243" y="144207"/>
            <a:ext cx="8930640" cy="678526"/>
          </a:xfrm>
          <a:prstGeom prst="rect">
            <a:avLst/>
          </a:prstGeom>
          <a:blipFill>
            <a:blip r:embed="rId2" cstate="print"/>
            <a:stretch>
              <a:fillRect/>
            </a:stretch>
          </a:blipFill>
        </p:spPr>
        <p:txBody>
          <a:bodyPr wrap="square" lIns="0" tIns="0" rIns="0" bIns="0" rtlCol="0"/>
          <a:lstStyle/>
          <a:p>
            <a:pPr algn="ctr"/>
            <a:r>
              <a:rPr lang="uk-UA" b="1" dirty="0"/>
              <a:t>Типи завдань сертифікаційної роботи та схеми нарахування балів за виконання завдань</a:t>
            </a:r>
            <a:endParaRPr lang="uk-UA" dirty="0">
              <a:latin typeface="Times New Roman" pitchFamily="18" charset="0"/>
              <a:cs typeface="Times New Roman" pitchFamily="18" charset="0"/>
            </a:endParaRPr>
          </a:p>
        </p:txBody>
      </p:sp>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3" name="Рисунок 2">
            <a:extLst>
              <a:ext uri="{FF2B5EF4-FFF2-40B4-BE49-F238E27FC236}">
                <a16:creationId xmlns:a16="http://schemas.microsoft.com/office/drawing/2014/main" id="{54B2782F-E7F4-4226-93BE-6E25E852BA98}"/>
              </a:ext>
            </a:extLst>
          </p:cNvPr>
          <p:cNvPicPr>
            <a:picLocks noChangeAspect="1"/>
          </p:cNvPicPr>
          <p:nvPr/>
        </p:nvPicPr>
        <p:blipFill>
          <a:blip r:embed="rId3"/>
          <a:stretch>
            <a:fillRect/>
          </a:stretch>
        </p:blipFill>
        <p:spPr>
          <a:xfrm>
            <a:off x="393383" y="1167440"/>
            <a:ext cx="8572500" cy="2981325"/>
          </a:xfrm>
          <a:prstGeom prst="rect">
            <a:avLst/>
          </a:prstGeom>
        </p:spPr>
      </p:pic>
    </p:spTree>
    <p:extLst>
      <p:ext uri="{BB962C8B-B14F-4D97-AF65-F5344CB8AC3E}">
        <p14:creationId xmlns:p14="http://schemas.microsoft.com/office/powerpoint/2010/main" val="79927581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p:nvPr/>
        </p:nvSpPr>
        <p:spPr>
          <a:xfrm>
            <a:off x="0" y="0"/>
            <a:ext cx="9161810" cy="1044213"/>
          </a:xfrm>
          <a:custGeom>
            <a:avLst/>
            <a:gdLst/>
            <a:ahLst/>
            <a:cxnLst/>
            <a:rect l="l" t="t" r="r" b="b"/>
            <a:pathLst>
              <a:path w="9144000" h="2970529">
                <a:moveTo>
                  <a:pt x="0" y="2970148"/>
                </a:moveTo>
                <a:lnTo>
                  <a:pt x="9144000" y="2970148"/>
                </a:lnTo>
                <a:lnTo>
                  <a:pt x="9144000" y="0"/>
                </a:lnTo>
                <a:lnTo>
                  <a:pt x="0" y="0"/>
                </a:lnTo>
                <a:lnTo>
                  <a:pt x="0" y="2970148"/>
                </a:lnTo>
                <a:close/>
              </a:path>
            </a:pathLst>
          </a:custGeom>
          <a:solidFill>
            <a:srgbClr val="92D050"/>
          </a:solidFill>
        </p:spPr>
        <p:txBody>
          <a:bodyPr wrap="square" lIns="0" tIns="0" rIns="0" bIns="0" rtlCol="0"/>
          <a:lstStyle/>
          <a:p>
            <a:pPr algn="ctr"/>
            <a:endParaRPr sz="2000" b="1" dirty="0"/>
          </a:p>
        </p:txBody>
      </p:sp>
      <p:sp>
        <p:nvSpPr>
          <p:cNvPr id="7" name="object 36"/>
          <p:cNvSpPr/>
          <p:nvPr/>
        </p:nvSpPr>
        <p:spPr>
          <a:xfrm>
            <a:off x="35243" y="144207"/>
            <a:ext cx="8930640" cy="678526"/>
          </a:xfrm>
          <a:prstGeom prst="rect">
            <a:avLst/>
          </a:prstGeom>
          <a:blipFill>
            <a:blip r:embed="rId2" cstate="print"/>
            <a:stretch>
              <a:fillRect/>
            </a:stretch>
          </a:blipFill>
        </p:spPr>
        <p:txBody>
          <a:bodyPr wrap="square" lIns="0" tIns="0" rIns="0" bIns="0" rtlCol="0"/>
          <a:lstStyle/>
          <a:p>
            <a:pPr algn="ctr"/>
            <a:r>
              <a:rPr lang="uk-UA" b="1" dirty="0"/>
              <a:t>Типи завдань сертифікаційної роботи та схеми нарахування балів за виконання завдань</a:t>
            </a:r>
            <a:endParaRPr lang="uk-UA" dirty="0">
              <a:latin typeface="Times New Roman" pitchFamily="18" charset="0"/>
              <a:cs typeface="Times New Roman" pitchFamily="18" charset="0"/>
            </a:endParaRPr>
          </a:p>
        </p:txBody>
      </p:sp>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2" name="Рисунок 1">
            <a:extLst>
              <a:ext uri="{FF2B5EF4-FFF2-40B4-BE49-F238E27FC236}">
                <a16:creationId xmlns:a16="http://schemas.microsoft.com/office/drawing/2014/main" id="{35F513F2-12AE-4C2E-A080-5277186E2841}"/>
              </a:ext>
            </a:extLst>
          </p:cNvPr>
          <p:cNvPicPr>
            <a:picLocks noChangeAspect="1"/>
          </p:cNvPicPr>
          <p:nvPr/>
        </p:nvPicPr>
        <p:blipFill>
          <a:blip r:embed="rId3"/>
          <a:stretch>
            <a:fillRect/>
          </a:stretch>
        </p:blipFill>
        <p:spPr>
          <a:xfrm>
            <a:off x="270842" y="1104257"/>
            <a:ext cx="8620125" cy="3562350"/>
          </a:xfrm>
          <a:prstGeom prst="rect">
            <a:avLst/>
          </a:prstGeom>
        </p:spPr>
      </p:pic>
    </p:spTree>
    <p:extLst>
      <p:ext uri="{BB962C8B-B14F-4D97-AF65-F5344CB8AC3E}">
        <p14:creationId xmlns:p14="http://schemas.microsoft.com/office/powerpoint/2010/main" val="35268683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p:nvPr/>
        </p:nvSpPr>
        <p:spPr>
          <a:xfrm>
            <a:off x="0" y="0"/>
            <a:ext cx="9161810" cy="1044213"/>
          </a:xfrm>
          <a:custGeom>
            <a:avLst/>
            <a:gdLst/>
            <a:ahLst/>
            <a:cxnLst/>
            <a:rect l="l" t="t" r="r" b="b"/>
            <a:pathLst>
              <a:path w="9144000" h="2970529">
                <a:moveTo>
                  <a:pt x="0" y="2970148"/>
                </a:moveTo>
                <a:lnTo>
                  <a:pt x="9144000" y="2970148"/>
                </a:lnTo>
                <a:lnTo>
                  <a:pt x="9144000" y="0"/>
                </a:lnTo>
                <a:lnTo>
                  <a:pt x="0" y="0"/>
                </a:lnTo>
                <a:lnTo>
                  <a:pt x="0" y="2970148"/>
                </a:lnTo>
                <a:close/>
              </a:path>
            </a:pathLst>
          </a:custGeom>
          <a:solidFill>
            <a:srgbClr val="92D050"/>
          </a:solidFill>
        </p:spPr>
        <p:txBody>
          <a:bodyPr wrap="square" lIns="0" tIns="0" rIns="0" bIns="0" rtlCol="0"/>
          <a:lstStyle/>
          <a:p>
            <a:pPr algn="ctr"/>
            <a:endParaRPr sz="2000" b="1" dirty="0"/>
          </a:p>
        </p:txBody>
      </p:sp>
      <p:sp>
        <p:nvSpPr>
          <p:cNvPr id="7" name="object 36"/>
          <p:cNvSpPr/>
          <p:nvPr/>
        </p:nvSpPr>
        <p:spPr>
          <a:xfrm>
            <a:off x="35243" y="144207"/>
            <a:ext cx="8930640" cy="678526"/>
          </a:xfrm>
          <a:prstGeom prst="rect">
            <a:avLst/>
          </a:prstGeom>
          <a:blipFill>
            <a:blip r:embed="rId2" cstate="print"/>
            <a:stretch>
              <a:fillRect/>
            </a:stretch>
          </a:blipFill>
        </p:spPr>
        <p:txBody>
          <a:bodyPr wrap="square" lIns="0" tIns="0" rIns="0" bIns="0" rtlCol="0"/>
          <a:lstStyle/>
          <a:p>
            <a:pPr algn="ctr"/>
            <a:r>
              <a:rPr lang="uk-UA" b="1" dirty="0"/>
              <a:t>Типи завдань сертифікаційної роботи та схеми нарахування балів за виконання завдань</a:t>
            </a:r>
            <a:endParaRPr lang="uk-UA" dirty="0">
              <a:latin typeface="Times New Roman" pitchFamily="18" charset="0"/>
              <a:cs typeface="Times New Roman" pitchFamily="18" charset="0"/>
            </a:endParaRPr>
          </a:p>
        </p:txBody>
      </p:sp>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2" name="Рисунок 1">
            <a:extLst>
              <a:ext uri="{FF2B5EF4-FFF2-40B4-BE49-F238E27FC236}">
                <a16:creationId xmlns:a16="http://schemas.microsoft.com/office/drawing/2014/main" id="{5926B800-C3F1-45F5-B25C-915FE6569C83}"/>
              </a:ext>
            </a:extLst>
          </p:cNvPr>
          <p:cNvPicPr>
            <a:picLocks noChangeAspect="1"/>
          </p:cNvPicPr>
          <p:nvPr/>
        </p:nvPicPr>
        <p:blipFill>
          <a:blip r:embed="rId3"/>
          <a:stretch>
            <a:fillRect/>
          </a:stretch>
        </p:blipFill>
        <p:spPr>
          <a:xfrm>
            <a:off x="319139" y="1077323"/>
            <a:ext cx="8639175" cy="3171825"/>
          </a:xfrm>
          <a:prstGeom prst="rect">
            <a:avLst/>
          </a:prstGeom>
        </p:spPr>
      </p:pic>
    </p:spTree>
    <p:extLst>
      <p:ext uri="{BB962C8B-B14F-4D97-AF65-F5344CB8AC3E}">
        <p14:creationId xmlns:p14="http://schemas.microsoft.com/office/powerpoint/2010/main" val="379394900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2" name="Рисунок 1">
            <a:extLst>
              <a:ext uri="{FF2B5EF4-FFF2-40B4-BE49-F238E27FC236}">
                <a16:creationId xmlns:a16="http://schemas.microsoft.com/office/drawing/2014/main" id="{FB0F8426-CEBF-4351-8E5A-CD2847227DDD}"/>
              </a:ext>
            </a:extLst>
          </p:cNvPr>
          <p:cNvPicPr>
            <a:picLocks noChangeAspect="1"/>
          </p:cNvPicPr>
          <p:nvPr/>
        </p:nvPicPr>
        <p:blipFill>
          <a:blip r:embed="rId2"/>
          <a:stretch>
            <a:fillRect/>
          </a:stretch>
        </p:blipFill>
        <p:spPr>
          <a:xfrm>
            <a:off x="615461" y="0"/>
            <a:ext cx="7913077" cy="5143500"/>
          </a:xfrm>
          <a:prstGeom prst="rect">
            <a:avLst/>
          </a:prstGeom>
        </p:spPr>
      </p:pic>
    </p:spTree>
    <p:extLst>
      <p:ext uri="{BB962C8B-B14F-4D97-AF65-F5344CB8AC3E}">
        <p14:creationId xmlns:p14="http://schemas.microsoft.com/office/powerpoint/2010/main" val="326287942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17810" y="2901292"/>
            <a:ext cx="9161810" cy="2242208"/>
          </a:xfrm>
          <a:custGeom>
            <a:avLst/>
            <a:gdLst/>
            <a:ahLst/>
            <a:cxnLst/>
            <a:rect l="l" t="t" r="r" b="b"/>
            <a:pathLst>
              <a:path w="9144000" h="2970529">
                <a:moveTo>
                  <a:pt x="0" y="2970148"/>
                </a:moveTo>
                <a:lnTo>
                  <a:pt x="9144000" y="2970148"/>
                </a:lnTo>
                <a:lnTo>
                  <a:pt x="9144000" y="0"/>
                </a:lnTo>
                <a:lnTo>
                  <a:pt x="0" y="0"/>
                </a:lnTo>
                <a:lnTo>
                  <a:pt x="0" y="2970148"/>
                </a:lnTo>
                <a:close/>
              </a:path>
            </a:pathLst>
          </a:custGeom>
          <a:solidFill>
            <a:srgbClr val="92D050"/>
          </a:solidFill>
        </p:spPr>
        <p:txBody>
          <a:bodyPr wrap="square" lIns="0" tIns="0" rIns="0" bIns="0" rtlCol="0"/>
          <a:lstStyle/>
          <a:p>
            <a:pPr algn="ctr"/>
            <a:endParaRPr sz="2000" b="1" dirty="0"/>
          </a:p>
        </p:txBody>
      </p:sp>
      <p:sp>
        <p:nvSpPr>
          <p:cNvPr id="2" name="Прямоугольник 1">
            <a:extLst>
              <a:ext uri="{FF2B5EF4-FFF2-40B4-BE49-F238E27FC236}">
                <a16:creationId xmlns:a16="http://schemas.microsoft.com/office/drawing/2014/main" id="{6D7E89AD-3FBF-4F5A-8B9A-3A09D9BDFFFD}"/>
              </a:ext>
            </a:extLst>
          </p:cNvPr>
          <p:cNvSpPr/>
          <p:nvPr/>
        </p:nvSpPr>
        <p:spPr>
          <a:xfrm>
            <a:off x="899592" y="1203598"/>
            <a:ext cx="7560840" cy="1312347"/>
          </a:xfrm>
          <a:prstGeom prst="rect">
            <a:avLst/>
          </a:prstGeom>
        </p:spPr>
        <p:txBody>
          <a:bodyPr wrap="square">
            <a:spAutoFit/>
          </a:bodyPr>
          <a:lstStyle/>
          <a:p>
            <a:pPr indent="449580" algn="ctr">
              <a:lnSpc>
                <a:spcPct val="115000"/>
              </a:lnSpc>
            </a:pPr>
            <a:r>
              <a:rPr lang="uk-UA" sz="3600" b="1" dirty="0">
                <a:solidFill>
                  <a:srgbClr val="006600"/>
                </a:solidFill>
                <a:latin typeface="Arial" panose="020B0604020202020204" pitchFamily="34" charset="0"/>
                <a:ea typeface="Times New Roman" panose="02020603050405020304" pitchFamily="18" charset="0"/>
                <a:cs typeface="Arial" panose="020B0604020202020204" pitchFamily="34" charset="0"/>
              </a:rPr>
              <a:t>Завдання відкритої форми з розгорнутою відповіддю №59</a:t>
            </a:r>
            <a:endParaRPr lang="ru-RU" sz="3600" b="1" dirty="0">
              <a:solidFill>
                <a:srgbClr val="0066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53301284"/>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17810" y="2901292"/>
            <a:ext cx="9161810" cy="2242208"/>
          </a:xfrm>
          <a:custGeom>
            <a:avLst/>
            <a:gdLst/>
            <a:ahLst/>
            <a:cxnLst/>
            <a:rect l="l" t="t" r="r" b="b"/>
            <a:pathLst>
              <a:path w="9144000" h="2970529">
                <a:moveTo>
                  <a:pt x="0" y="2970148"/>
                </a:moveTo>
                <a:lnTo>
                  <a:pt x="9144000" y="2970148"/>
                </a:lnTo>
                <a:lnTo>
                  <a:pt x="9144000" y="0"/>
                </a:lnTo>
                <a:lnTo>
                  <a:pt x="0" y="0"/>
                </a:lnTo>
                <a:lnTo>
                  <a:pt x="0" y="2970148"/>
                </a:lnTo>
                <a:close/>
              </a:path>
            </a:pathLst>
          </a:custGeom>
          <a:solidFill>
            <a:srgbClr val="92D050"/>
          </a:solidFill>
        </p:spPr>
        <p:txBody>
          <a:bodyPr wrap="square" lIns="0" tIns="0" rIns="0" bIns="0" rtlCol="0"/>
          <a:lstStyle/>
          <a:p>
            <a:pPr algn="ctr"/>
            <a:endParaRPr sz="2000" b="1" dirty="0"/>
          </a:p>
        </p:txBody>
      </p:sp>
      <p:sp>
        <p:nvSpPr>
          <p:cNvPr id="2" name="Прямоугольник 1">
            <a:extLst>
              <a:ext uri="{FF2B5EF4-FFF2-40B4-BE49-F238E27FC236}">
                <a16:creationId xmlns:a16="http://schemas.microsoft.com/office/drawing/2014/main" id="{6D7E89AD-3FBF-4F5A-8B9A-3A09D9BDFFFD}"/>
              </a:ext>
            </a:extLst>
          </p:cNvPr>
          <p:cNvSpPr/>
          <p:nvPr/>
        </p:nvSpPr>
        <p:spPr>
          <a:xfrm>
            <a:off x="899592" y="1203598"/>
            <a:ext cx="7560840" cy="675249"/>
          </a:xfrm>
          <a:prstGeom prst="rect">
            <a:avLst/>
          </a:prstGeom>
        </p:spPr>
        <p:txBody>
          <a:bodyPr wrap="square">
            <a:spAutoFit/>
          </a:bodyPr>
          <a:lstStyle/>
          <a:p>
            <a:pPr indent="449580" algn="ctr">
              <a:lnSpc>
                <a:spcPct val="115000"/>
              </a:lnSpc>
            </a:pPr>
            <a:r>
              <a:rPr lang="ru-RU" sz="3600" b="1" dirty="0">
                <a:solidFill>
                  <a:srgbClr val="006600"/>
                </a:solidFill>
                <a:effectLst/>
                <a:latin typeface="Arial" panose="020B0604020202020204" pitchFamily="34" charset="0"/>
                <a:ea typeface="Times New Roman" panose="02020603050405020304" pitchFamily="18" charset="0"/>
                <a:cs typeface="Arial" panose="020B0604020202020204" pitchFamily="34" charset="0"/>
              </a:rPr>
              <a:t>РЕЗУЛЬТАТИ ЗНО-2020</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2" name="Блок-схема: альтернативный процесс 1">
            <a:extLst>
              <a:ext uri="{FF2B5EF4-FFF2-40B4-BE49-F238E27FC236}">
                <a16:creationId xmlns:a16="http://schemas.microsoft.com/office/drawing/2014/main" id="{8DED0EA4-8365-4CAF-BEAC-129C89ED3054}"/>
              </a:ext>
            </a:extLst>
          </p:cNvPr>
          <p:cNvSpPr/>
          <p:nvPr/>
        </p:nvSpPr>
        <p:spPr>
          <a:xfrm>
            <a:off x="2627784" y="1455626"/>
            <a:ext cx="3816424" cy="1404147"/>
          </a:xfrm>
          <a:prstGeom prst="flowChartAlternateProcess">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2000" b="1" i="1" dirty="0">
                <a:solidFill>
                  <a:srgbClr val="C00000"/>
                </a:solidFill>
              </a:rPr>
              <a:t>Власне висловлення </a:t>
            </a:r>
          </a:p>
          <a:p>
            <a:pPr algn="ctr"/>
            <a:r>
              <a:rPr lang="uk-UA" sz="1400" b="1" i="1" dirty="0"/>
              <a:t>(неофіційний та напівофіційний лист)</a:t>
            </a:r>
          </a:p>
        </p:txBody>
      </p:sp>
      <p:sp>
        <p:nvSpPr>
          <p:cNvPr id="3" name="Прямоугольник: загнутый угол 2">
            <a:extLst>
              <a:ext uri="{FF2B5EF4-FFF2-40B4-BE49-F238E27FC236}">
                <a16:creationId xmlns:a16="http://schemas.microsoft.com/office/drawing/2014/main" id="{1C3FCD8E-BA1F-45A1-B23A-319D8A6CEB1E}"/>
              </a:ext>
            </a:extLst>
          </p:cNvPr>
          <p:cNvSpPr/>
          <p:nvPr/>
        </p:nvSpPr>
        <p:spPr>
          <a:xfrm>
            <a:off x="107504" y="123478"/>
            <a:ext cx="2376264" cy="2099623"/>
          </a:xfrm>
          <a:prstGeom prst="foldedCorner">
            <a:avLst/>
          </a:prstGeom>
          <a:solidFill>
            <a:srgbClr val="00B0F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400" b="1" u="sng" dirty="0"/>
              <a:t>Структура неофіційного листа:</a:t>
            </a:r>
          </a:p>
          <a:p>
            <a:pPr algn="just"/>
            <a:r>
              <a:rPr lang="uk-UA" sz="1400" dirty="0"/>
              <a:t>1.неофіційне привітання;</a:t>
            </a:r>
          </a:p>
          <a:p>
            <a:pPr algn="just"/>
            <a:r>
              <a:rPr lang="uk-UA" sz="1400" dirty="0"/>
              <a:t>2. вступ;</a:t>
            </a:r>
          </a:p>
          <a:p>
            <a:pPr algn="just"/>
            <a:r>
              <a:rPr lang="uk-UA" sz="1400" dirty="0"/>
              <a:t>3.основна частина (2-3 абзаци);</a:t>
            </a:r>
          </a:p>
          <a:p>
            <a:pPr algn="just"/>
            <a:r>
              <a:rPr lang="uk-UA" sz="1400" dirty="0"/>
              <a:t>4.заключна частина;</a:t>
            </a:r>
          </a:p>
          <a:p>
            <a:pPr algn="just"/>
            <a:r>
              <a:rPr lang="uk-UA" sz="1400" dirty="0"/>
              <a:t>5.неофіційне прощання.</a:t>
            </a:r>
          </a:p>
        </p:txBody>
      </p:sp>
      <p:sp>
        <p:nvSpPr>
          <p:cNvPr id="6" name="Прямоугольник: загнутый угол 5">
            <a:extLst>
              <a:ext uri="{FF2B5EF4-FFF2-40B4-BE49-F238E27FC236}">
                <a16:creationId xmlns:a16="http://schemas.microsoft.com/office/drawing/2014/main" id="{52E6802A-1675-481B-AE37-51287B71B165}"/>
              </a:ext>
            </a:extLst>
          </p:cNvPr>
          <p:cNvSpPr/>
          <p:nvPr/>
        </p:nvSpPr>
        <p:spPr>
          <a:xfrm>
            <a:off x="6688226" y="125626"/>
            <a:ext cx="2376264" cy="2099624"/>
          </a:xfrm>
          <a:prstGeom prst="foldedCorner">
            <a:avLst/>
          </a:prstGeom>
          <a:solidFill>
            <a:srgbClr val="00B0F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uk-UA" sz="1400" b="1" u="sng" dirty="0"/>
          </a:p>
          <a:p>
            <a:pPr algn="ctr"/>
            <a:r>
              <a:rPr lang="uk-UA" sz="1400" b="1" u="sng" dirty="0"/>
              <a:t>Структура напівофіційного листа:</a:t>
            </a:r>
          </a:p>
          <a:p>
            <a:r>
              <a:rPr lang="uk-UA" sz="1400" dirty="0"/>
              <a:t>1. </a:t>
            </a:r>
            <a:r>
              <a:rPr lang="ru-RU" sz="1400" dirty="0"/>
              <a:t>напів</a:t>
            </a:r>
            <a:r>
              <a:rPr lang="uk-UA" sz="1400" dirty="0"/>
              <a:t>офіційне привітання;</a:t>
            </a:r>
          </a:p>
          <a:p>
            <a:pPr algn="just"/>
            <a:r>
              <a:rPr lang="uk-UA" sz="1400" dirty="0"/>
              <a:t>2. вступ;</a:t>
            </a:r>
          </a:p>
          <a:p>
            <a:pPr algn="just"/>
            <a:r>
              <a:rPr lang="uk-UA" sz="1400" dirty="0"/>
              <a:t>3.основна частина (2-3 абзаци);</a:t>
            </a:r>
          </a:p>
          <a:p>
            <a:pPr algn="just"/>
            <a:r>
              <a:rPr lang="uk-UA" sz="1400" dirty="0"/>
              <a:t>4.заключна частина;</a:t>
            </a:r>
          </a:p>
          <a:p>
            <a:pPr algn="just"/>
            <a:r>
              <a:rPr lang="uk-UA" sz="1400" dirty="0"/>
              <a:t>5.напівофіційне прощання.</a:t>
            </a:r>
          </a:p>
        </p:txBody>
      </p:sp>
      <p:sp>
        <p:nvSpPr>
          <p:cNvPr id="7" name="Прямоугольник: загнутый угол 6">
            <a:extLst>
              <a:ext uri="{FF2B5EF4-FFF2-40B4-BE49-F238E27FC236}">
                <a16:creationId xmlns:a16="http://schemas.microsoft.com/office/drawing/2014/main" id="{0A406544-34F9-44DC-8A11-BD5D43DD211D}"/>
              </a:ext>
            </a:extLst>
          </p:cNvPr>
          <p:cNvSpPr/>
          <p:nvPr/>
        </p:nvSpPr>
        <p:spPr>
          <a:xfrm>
            <a:off x="107504" y="2508937"/>
            <a:ext cx="2376264" cy="2571750"/>
          </a:xfrm>
          <a:prstGeom prst="foldedCorner">
            <a:avLst/>
          </a:prstGeom>
          <a:solidFill>
            <a:srgbClr val="5CD65C"/>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uk-UA" sz="1400" b="1" dirty="0"/>
          </a:p>
          <a:p>
            <a:pPr algn="ctr"/>
            <a:r>
              <a:rPr lang="uk-UA" sz="1400" b="1" dirty="0"/>
              <a:t>Оцінювання:</a:t>
            </a:r>
          </a:p>
          <a:p>
            <a:pPr algn="ctr"/>
            <a:r>
              <a:rPr lang="uk-UA" sz="1400" b="1" u="sng" dirty="0"/>
              <a:t>максимум - 14 балів:</a:t>
            </a:r>
          </a:p>
          <a:p>
            <a:pPr algn="just"/>
            <a:r>
              <a:rPr lang="uk-UA" sz="1400" dirty="0"/>
              <a:t>0-6 балів - опрацювання умови;</a:t>
            </a:r>
          </a:p>
          <a:p>
            <a:pPr algn="just"/>
            <a:r>
              <a:rPr lang="uk-UA" sz="1400" dirty="0"/>
              <a:t>0-4 балів- структура тексту;</a:t>
            </a:r>
          </a:p>
          <a:p>
            <a:pPr algn="just"/>
            <a:r>
              <a:rPr lang="uk-UA" sz="1400" dirty="0"/>
              <a:t>0-2 балів – використання лексики;</a:t>
            </a:r>
          </a:p>
          <a:p>
            <a:pPr algn="just"/>
            <a:r>
              <a:rPr lang="uk-UA" sz="1400" dirty="0"/>
              <a:t>0-2 балів – використання граматики.</a:t>
            </a:r>
          </a:p>
          <a:p>
            <a:pPr algn="just"/>
            <a:endParaRPr lang="uk-UA" sz="1400" dirty="0"/>
          </a:p>
        </p:txBody>
      </p:sp>
      <p:sp>
        <p:nvSpPr>
          <p:cNvPr id="8" name="Прямоугольник: загнутый угол 7">
            <a:extLst>
              <a:ext uri="{FF2B5EF4-FFF2-40B4-BE49-F238E27FC236}">
                <a16:creationId xmlns:a16="http://schemas.microsoft.com/office/drawing/2014/main" id="{05E50A08-C7C6-4E43-B30E-39D7208A6D4B}"/>
              </a:ext>
            </a:extLst>
          </p:cNvPr>
          <p:cNvSpPr/>
          <p:nvPr/>
        </p:nvSpPr>
        <p:spPr>
          <a:xfrm>
            <a:off x="6688226" y="2571750"/>
            <a:ext cx="2342996" cy="2446125"/>
          </a:xfrm>
          <a:prstGeom prst="foldedCorner">
            <a:avLst/>
          </a:prstGeom>
          <a:solidFill>
            <a:srgbClr val="51D35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uk-UA" sz="1400" b="1" dirty="0"/>
          </a:p>
          <a:p>
            <a:pPr algn="ctr"/>
            <a:endParaRPr lang="uk-UA" sz="1400" b="1" u="sng" dirty="0"/>
          </a:p>
          <a:p>
            <a:pPr algn="ctr"/>
            <a:r>
              <a:rPr lang="uk-UA" sz="1400" b="1" u="sng" dirty="0"/>
              <a:t>Об</a:t>
            </a:r>
            <a:r>
              <a:rPr lang="en-US" sz="1400" b="1" u="sng" dirty="0"/>
              <a:t>’</a:t>
            </a:r>
            <a:r>
              <a:rPr lang="uk-UA" sz="1400" b="1" u="sng" dirty="0"/>
              <a:t>єм </a:t>
            </a:r>
          </a:p>
          <a:p>
            <a:pPr algn="ctr"/>
            <a:r>
              <a:rPr lang="uk-UA" sz="1400" b="1" u="sng" dirty="0"/>
              <a:t>мінімум – 150 слів, максимум – максимальне заповнення бланку Б.</a:t>
            </a:r>
          </a:p>
          <a:p>
            <a:pPr algn="just"/>
            <a:r>
              <a:rPr lang="uk-UA" sz="1400" dirty="0"/>
              <a:t>Текст розміщений за межами ліній та на зворотньому боці аркуша  </a:t>
            </a:r>
            <a:r>
              <a:rPr lang="uk-UA" sz="1400" b="1" u="sng" dirty="0"/>
              <a:t>не перевіряється і не оцінюється. </a:t>
            </a:r>
          </a:p>
          <a:p>
            <a:pPr algn="just"/>
            <a:endParaRPr lang="uk-UA" sz="1400" dirty="0"/>
          </a:p>
        </p:txBody>
      </p:sp>
      <p:sp>
        <p:nvSpPr>
          <p:cNvPr id="4" name="Овал 3">
            <a:extLst>
              <a:ext uri="{FF2B5EF4-FFF2-40B4-BE49-F238E27FC236}">
                <a16:creationId xmlns:a16="http://schemas.microsoft.com/office/drawing/2014/main" id="{97A31D50-972A-4A02-9435-3D53DFDD69E0}"/>
              </a:ext>
            </a:extLst>
          </p:cNvPr>
          <p:cNvSpPr/>
          <p:nvPr/>
        </p:nvSpPr>
        <p:spPr>
          <a:xfrm>
            <a:off x="3104978" y="153316"/>
            <a:ext cx="2880320" cy="875831"/>
          </a:xfrm>
          <a:prstGeom prst="ellipse">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400" b="1" dirty="0"/>
              <a:t>Рекомендований час виконання 30-35 хвилин</a:t>
            </a:r>
          </a:p>
        </p:txBody>
      </p:sp>
      <p:sp>
        <p:nvSpPr>
          <p:cNvPr id="10" name="Овал 9">
            <a:extLst>
              <a:ext uri="{FF2B5EF4-FFF2-40B4-BE49-F238E27FC236}">
                <a16:creationId xmlns:a16="http://schemas.microsoft.com/office/drawing/2014/main" id="{5AAD4994-C69B-448B-B8BD-C4300E4205D5}"/>
              </a:ext>
            </a:extLst>
          </p:cNvPr>
          <p:cNvSpPr/>
          <p:nvPr/>
        </p:nvSpPr>
        <p:spPr>
          <a:xfrm>
            <a:off x="2771800" y="3763153"/>
            <a:ext cx="3600400" cy="850522"/>
          </a:xfrm>
          <a:prstGeom prst="ellipse">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400" b="1"/>
              <a:t>Важливо: </a:t>
            </a:r>
            <a:r>
              <a:rPr lang="uk-UA" sz="1400" b="1" dirty="0"/>
              <a:t>лист анонімний (лист підписується вигаданим іменем)</a:t>
            </a:r>
          </a:p>
        </p:txBody>
      </p:sp>
      <p:cxnSp>
        <p:nvCxnSpPr>
          <p:cNvPr id="9" name="Прямая со стрелкой 8">
            <a:extLst>
              <a:ext uri="{FF2B5EF4-FFF2-40B4-BE49-F238E27FC236}">
                <a16:creationId xmlns:a16="http://schemas.microsoft.com/office/drawing/2014/main" id="{58690E6D-73B7-4D5C-BB18-6B6F97C2B0E2}"/>
              </a:ext>
            </a:extLst>
          </p:cNvPr>
          <p:cNvCxnSpPr>
            <a:cxnSpLocks/>
          </p:cNvCxnSpPr>
          <p:nvPr/>
        </p:nvCxnSpPr>
        <p:spPr>
          <a:xfrm flipH="1" flipV="1">
            <a:off x="2483768" y="739641"/>
            <a:ext cx="1899070" cy="71570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 name="Прямая со стрелкой 12">
            <a:extLst>
              <a:ext uri="{FF2B5EF4-FFF2-40B4-BE49-F238E27FC236}">
                <a16:creationId xmlns:a16="http://schemas.microsoft.com/office/drawing/2014/main" id="{B3D11C5E-EF36-48F2-9AAA-EDEDB51118CB}"/>
              </a:ext>
            </a:extLst>
          </p:cNvPr>
          <p:cNvCxnSpPr>
            <a:cxnSpLocks/>
          </p:cNvCxnSpPr>
          <p:nvPr/>
        </p:nvCxnSpPr>
        <p:spPr>
          <a:xfrm flipV="1">
            <a:off x="4626856" y="789553"/>
            <a:ext cx="2061370" cy="66579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8" name="Прямая со стрелкой 17">
            <a:extLst>
              <a:ext uri="{FF2B5EF4-FFF2-40B4-BE49-F238E27FC236}">
                <a16:creationId xmlns:a16="http://schemas.microsoft.com/office/drawing/2014/main" id="{2A726C88-7DEA-4A96-84EC-C659C0748994}"/>
              </a:ext>
            </a:extLst>
          </p:cNvPr>
          <p:cNvCxnSpPr>
            <a:cxnSpLocks/>
            <a:stCxn id="2" idx="0"/>
            <a:endCxn id="4" idx="4"/>
          </p:cNvCxnSpPr>
          <p:nvPr/>
        </p:nvCxnSpPr>
        <p:spPr>
          <a:xfrm flipV="1">
            <a:off x="4535996" y="1029147"/>
            <a:ext cx="9142" cy="42647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6" name="Прямая со стрелкой 25">
            <a:extLst>
              <a:ext uri="{FF2B5EF4-FFF2-40B4-BE49-F238E27FC236}">
                <a16:creationId xmlns:a16="http://schemas.microsoft.com/office/drawing/2014/main" id="{20D64BCC-8466-4896-B205-6CD54656B1FE}"/>
              </a:ext>
            </a:extLst>
          </p:cNvPr>
          <p:cNvCxnSpPr>
            <a:cxnSpLocks/>
            <a:stCxn id="2" idx="2"/>
          </p:cNvCxnSpPr>
          <p:nvPr/>
        </p:nvCxnSpPr>
        <p:spPr>
          <a:xfrm>
            <a:off x="4535996" y="2859773"/>
            <a:ext cx="6862" cy="82810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1" name="Прямая со стрелкой 30">
            <a:extLst>
              <a:ext uri="{FF2B5EF4-FFF2-40B4-BE49-F238E27FC236}">
                <a16:creationId xmlns:a16="http://schemas.microsoft.com/office/drawing/2014/main" id="{F068240F-C3D2-44BD-8F4F-6D09B23FCE7F}"/>
              </a:ext>
            </a:extLst>
          </p:cNvPr>
          <p:cNvCxnSpPr>
            <a:cxnSpLocks/>
            <a:stCxn id="2" idx="2"/>
          </p:cNvCxnSpPr>
          <p:nvPr/>
        </p:nvCxnSpPr>
        <p:spPr>
          <a:xfrm flipH="1">
            <a:off x="2483768" y="2859773"/>
            <a:ext cx="2052228" cy="64808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5" name="Прямая со стрелкой 34">
            <a:extLst>
              <a:ext uri="{FF2B5EF4-FFF2-40B4-BE49-F238E27FC236}">
                <a16:creationId xmlns:a16="http://schemas.microsoft.com/office/drawing/2014/main" id="{20B41E82-8B77-47ED-876A-4EF7235524C9}"/>
              </a:ext>
            </a:extLst>
          </p:cNvPr>
          <p:cNvCxnSpPr>
            <a:cxnSpLocks/>
            <a:stCxn id="2" idx="2"/>
          </p:cNvCxnSpPr>
          <p:nvPr/>
        </p:nvCxnSpPr>
        <p:spPr>
          <a:xfrm>
            <a:off x="4535996" y="2859773"/>
            <a:ext cx="2106507" cy="75288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3702276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2" name="Прямоугольник: скругленные углы 1">
            <a:extLst>
              <a:ext uri="{FF2B5EF4-FFF2-40B4-BE49-F238E27FC236}">
                <a16:creationId xmlns:a16="http://schemas.microsoft.com/office/drawing/2014/main" id="{E2D6D2CB-6511-4E11-8EC2-E4F1742E3744}"/>
              </a:ext>
            </a:extLst>
          </p:cNvPr>
          <p:cNvSpPr/>
          <p:nvPr/>
        </p:nvSpPr>
        <p:spPr>
          <a:xfrm>
            <a:off x="503548" y="123478"/>
            <a:ext cx="8136904" cy="720078"/>
          </a:xfrm>
          <a:prstGeom prst="roundRect">
            <a:avLst/>
          </a:prstGeom>
          <a:solidFill>
            <a:schemeClr val="accent1">
              <a:lumMod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uk-UA" b="1" dirty="0">
              <a:ln w="22225">
                <a:solidFill>
                  <a:schemeClr val="accent2"/>
                </a:solidFill>
                <a:prstDash val="solid"/>
              </a:ln>
              <a:solidFill>
                <a:schemeClr val="accent2">
                  <a:lumMod val="40000"/>
                  <a:lumOff val="60000"/>
                </a:schemeClr>
              </a:solidFill>
            </a:endParaRPr>
          </a:p>
          <a:p>
            <a:pPr algn="ctr"/>
            <a:r>
              <a:rPr lang="uk-UA" sz="2000" b="1" dirty="0">
                <a:ln w="22225">
                  <a:solidFill>
                    <a:schemeClr val="accent2"/>
                  </a:solidFill>
                  <a:prstDash val="solid"/>
                </a:ln>
                <a:solidFill>
                  <a:schemeClr val="accent2">
                    <a:lumMod val="40000"/>
                    <a:lumOff val="60000"/>
                  </a:schemeClr>
                </a:solidFill>
              </a:rPr>
              <a:t>Види власних висловлень на ЗНО з англійської мови</a:t>
            </a:r>
            <a:endParaRPr lang="ru-RU" sz="2000" b="1" dirty="0">
              <a:ln w="22225">
                <a:solidFill>
                  <a:schemeClr val="accent2"/>
                </a:solidFill>
                <a:prstDash val="solid"/>
              </a:ln>
              <a:solidFill>
                <a:schemeClr val="accent2">
                  <a:lumMod val="40000"/>
                  <a:lumOff val="60000"/>
                </a:schemeClr>
              </a:solidFill>
            </a:endParaRPr>
          </a:p>
          <a:p>
            <a:pPr algn="ctr"/>
            <a:endParaRPr lang="uk-UA" dirty="0"/>
          </a:p>
        </p:txBody>
      </p:sp>
      <p:sp>
        <p:nvSpPr>
          <p:cNvPr id="3" name="Прямоугольник: загнутый угол 2">
            <a:extLst>
              <a:ext uri="{FF2B5EF4-FFF2-40B4-BE49-F238E27FC236}">
                <a16:creationId xmlns:a16="http://schemas.microsoft.com/office/drawing/2014/main" id="{E88BE5AB-B474-4AA9-A784-FDDF773687B4}"/>
              </a:ext>
            </a:extLst>
          </p:cNvPr>
          <p:cNvSpPr/>
          <p:nvPr/>
        </p:nvSpPr>
        <p:spPr>
          <a:xfrm>
            <a:off x="503548" y="967033"/>
            <a:ext cx="8136904" cy="3908973"/>
          </a:xfrm>
          <a:prstGeom prst="foldedCorner">
            <a:avLst/>
          </a:prstGeom>
          <a:solidFill>
            <a:schemeClr val="accent1">
              <a:lumMod val="90000"/>
            </a:schemeClr>
          </a:solidFill>
        </p:spPr>
        <p:style>
          <a:lnRef idx="2">
            <a:schemeClr val="accent6"/>
          </a:lnRef>
          <a:fillRef idx="1">
            <a:schemeClr val="lt1"/>
          </a:fillRef>
          <a:effectRef idx="0">
            <a:schemeClr val="accent6"/>
          </a:effectRef>
          <a:fontRef idx="minor">
            <a:schemeClr val="dk1"/>
          </a:fontRef>
        </p:style>
        <p:txBody>
          <a:bodyPr rtlCol="0" anchor="ctr"/>
          <a:lstStyle/>
          <a:p>
            <a:endParaRPr lang="uk-UA" dirty="0"/>
          </a:p>
          <a:p>
            <a:endParaRPr lang="uk-UA" dirty="0"/>
          </a:p>
          <a:p>
            <a:pPr algn="just"/>
            <a:r>
              <a:rPr lang="uk-UA" b="1" dirty="0"/>
              <a:t>     </a:t>
            </a:r>
            <a:r>
              <a:rPr lang="uk-UA" b="1" i="1" dirty="0"/>
              <a:t>На зовнішньому незалежному оцінюванні з англійської мови учасники мають створити власне висловлення у форматі листа. </a:t>
            </a:r>
            <a:r>
              <a:rPr lang="uk-UA" i="1" dirty="0"/>
              <a:t>Залежно від завдання учасник тестування визначає тип листа – особистий, офіційний чи напівофіційний.</a:t>
            </a:r>
            <a:endParaRPr lang="ru-RU" i="1" dirty="0"/>
          </a:p>
          <a:p>
            <a:endParaRPr lang="uk-UA" dirty="0"/>
          </a:p>
          <a:p>
            <a:pPr algn="just"/>
            <a:r>
              <a:rPr lang="uk-UA" dirty="0"/>
              <a:t>     </a:t>
            </a:r>
            <a:r>
              <a:rPr lang="uk-UA" i="1" dirty="0"/>
              <a:t>Тип листа, який потрібно написати, залежить від причин, що спонукали до написання цього листа, а під час складання зовнішнього незалежного оцінювання – від завдання, сформульованого в комунікативній ситуації в частині тесту «Письмо». Учасникам може бути запропоновано, наприклад, запросити когось на гостину, на вечірку, на свято; поділитися інформацією про події, що відбуваються в їхньому житті; запитати про інформацію, що необхідна їм; поскаржитися на неякісне обслуговування в супермаркеті тощо</a:t>
            </a:r>
            <a:r>
              <a:rPr lang="ru-RU" i="1" dirty="0"/>
              <a:t>.</a:t>
            </a:r>
          </a:p>
          <a:p>
            <a:pPr algn="ctr"/>
            <a:endParaRPr lang="uk-UA" dirty="0"/>
          </a:p>
        </p:txBody>
      </p:sp>
    </p:spTree>
    <p:extLst>
      <p:ext uri="{BB962C8B-B14F-4D97-AF65-F5344CB8AC3E}">
        <p14:creationId xmlns:p14="http://schemas.microsoft.com/office/powerpoint/2010/main" val="34898191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2" name="Прямоугольник: скругленные углы 1">
            <a:extLst>
              <a:ext uri="{FF2B5EF4-FFF2-40B4-BE49-F238E27FC236}">
                <a16:creationId xmlns:a16="http://schemas.microsoft.com/office/drawing/2014/main" id="{E2D6D2CB-6511-4E11-8EC2-E4F1742E3744}"/>
              </a:ext>
            </a:extLst>
          </p:cNvPr>
          <p:cNvSpPr/>
          <p:nvPr/>
        </p:nvSpPr>
        <p:spPr>
          <a:xfrm>
            <a:off x="503548" y="147904"/>
            <a:ext cx="8136904" cy="720078"/>
          </a:xfrm>
          <a:prstGeom prst="roundRect">
            <a:avLst/>
          </a:prstGeom>
          <a:solidFill>
            <a:schemeClr val="accent1">
              <a:lumMod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ru-RU" sz="2400" b="1" dirty="0">
              <a:ln w="22225">
                <a:solidFill>
                  <a:schemeClr val="accent2"/>
                </a:solidFill>
                <a:prstDash val="solid"/>
              </a:ln>
              <a:solidFill>
                <a:schemeClr val="accent2">
                  <a:lumMod val="40000"/>
                  <a:lumOff val="60000"/>
                </a:schemeClr>
              </a:solidFill>
            </a:endParaRPr>
          </a:p>
          <a:p>
            <a:pPr algn="ctr"/>
            <a:r>
              <a:rPr lang="ru-RU" sz="2400" b="1" dirty="0">
                <a:ln w="22225">
                  <a:solidFill>
                    <a:schemeClr val="accent2"/>
                  </a:solidFill>
                  <a:prstDash val="solid"/>
                </a:ln>
                <a:solidFill>
                  <a:schemeClr val="accent2">
                    <a:lumMod val="40000"/>
                    <a:lumOff val="60000"/>
                  </a:schemeClr>
                </a:solidFill>
              </a:rPr>
              <a:t>ОСОБИСТІ ЛИСТИ</a:t>
            </a:r>
            <a:endParaRPr lang="uk-UA" sz="2400" b="1" dirty="0">
              <a:ln w="22225">
                <a:solidFill>
                  <a:schemeClr val="accent2"/>
                </a:solidFill>
                <a:prstDash val="solid"/>
              </a:ln>
              <a:solidFill>
                <a:schemeClr val="accent2">
                  <a:lumMod val="40000"/>
                  <a:lumOff val="60000"/>
                </a:schemeClr>
              </a:solidFill>
            </a:endParaRPr>
          </a:p>
          <a:p>
            <a:pPr algn="ctr"/>
            <a:endParaRPr lang="uk-UA" dirty="0"/>
          </a:p>
        </p:txBody>
      </p:sp>
      <p:sp>
        <p:nvSpPr>
          <p:cNvPr id="3" name="Прямоугольник: загнутый угол 2">
            <a:extLst>
              <a:ext uri="{FF2B5EF4-FFF2-40B4-BE49-F238E27FC236}">
                <a16:creationId xmlns:a16="http://schemas.microsoft.com/office/drawing/2014/main" id="{E88BE5AB-B474-4AA9-A784-FDDF773687B4}"/>
              </a:ext>
            </a:extLst>
          </p:cNvPr>
          <p:cNvSpPr/>
          <p:nvPr/>
        </p:nvSpPr>
        <p:spPr>
          <a:xfrm>
            <a:off x="515233" y="1103148"/>
            <a:ext cx="8136904" cy="3908973"/>
          </a:xfrm>
          <a:prstGeom prst="foldedCorner">
            <a:avLst/>
          </a:prstGeom>
          <a:solidFill>
            <a:schemeClr val="accent1">
              <a:lumMod val="90000"/>
            </a:schemeClr>
          </a:solidFill>
        </p:spPr>
        <p:style>
          <a:lnRef idx="2">
            <a:schemeClr val="accent6"/>
          </a:lnRef>
          <a:fillRef idx="1">
            <a:schemeClr val="lt1"/>
          </a:fillRef>
          <a:effectRef idx="0">
            <a:schemeClr val="accent6"/>
          </a:effectRef>
          <a:fontRef idx="minor">
            <a:schemeClr val="dk1"/>
          </a:fontRef>
        </p:style>
        <p:txBody>
          <a:bodyPr rtlCol="0" anchor="ctr"/>
          <a:lstStyle/>
          <a:p>
            <a:endParaRPr lang="uk-UA" dirty="0"/>
          </a:p>
          <a:p>
            <a:pPr algn="just"/>
            <a:r>
              <a:rPr lang="uk-UA" b="1" dirty="0"/>
              <a:t>       </a:t>
            </a:r>
            <a:r>
              <a:rPr lang="uk-UA" b="1" i="1" dirty="0"/>
              <a:t>Особисті листи</a:t>
            </a:r>
            <a:r>
              <a:rPr lang="uk-UA" i="1" dirty="0"/>
              <a:t> (</a:t>
            </a:r>
            <a:r>
              <a:rPr lang="en-US" i="1" dirty="0"/>
              <a:t>informal letters</a:t>
            </a:r>
            <a:r>
              <a:rPr lang="uk-UA" i="1" dirty="0"/>
              <a:t>) зазвичай пишуть людям, яких добре знають (друзям, родичам тощо), про актуальні новини, особисті проблеми тощо. Під час написання таких листів використовують неофіційний стиль, для якого характерна розмовна лексика, особистий тон, використання сталих виразів та словосполучень</a:t>
            </a:r>
            <a:r>
              <a:rPr lang="en-US" i="1" dirty="0"/>
              <a:t> </a:t>
            </a:r>
            <a:r>
              <a:rPr lang="uk-UA" i="1" dirty="0"/>
              <a:t>(</a:t>
            </a:r>
            <a:r>
              <a:rPr lang="en-US" i="1" dirty="0"/>
              <a:t>e</a:t>
            </a:r>
            <a:r>
              <a:rPr lang="uk-UA" i="1" dirty="0"/>
              <a:t>.</a:t>
            </a:r>
            <a:r>
              <a:rPr lang="en-US" i="1" dirty="0"/>
              <a:t>g</a:t>
            </a:r>
            <a:r>
              <a:rPr lang="uk-UA" i="1" dirty="0"/>
              <a:t>. </a:t>
            </a:r>
            <a:r>
              <a:rPr lang="en-US" i="1" dirty="0"/>
              <a:t>drop me a line</a:t>
            </a:r>
            <a:r>
              <a:rPr lang="uk-UA" i="1" dirty="0"/>
              <a:t>), використання фразових дієслів та скорочень</a:t>
            </a:r>
            <a:r>
              <a:rPr lang="en-US" i="1" dirty="0"/>
              <a:t> </a:t>
            </a:r>
            <a:r>
              <a:rPr lang="uk-UA" i="1" dirty="0"/>
              <a:t>(</a:t>
            </a:r>
            <a:r>
              <a:rPr lang="en-US" i="1" dirty="0"/>
              <a:t>don</a:t>
            </a:r>
            <a:r>
              <a:rPr lang="uk-UA" i="1" dirty="0"/>
              <a:t>’</a:t>
            </a:r>
            <a:r>
              <a:rPr lang="en-US" i="1" dirty="0"/>
              <a:t>t</a:t>
            </a:r>
            <a:r>
              <a:rPr lang="uk-UA" i="1" dirty="0"/>
              <a:t>, </a:t>
            </a:r>
            <a:r>
              <a:rPr lang="en-US" i="1" dirty="0"/>
              <a:t>can</a:t>
            </a:r>
            <a:r>
              <a:rPr lang="uk-UA" i="1" dirty="0"/>
              <a:t>’</a:t>
            </a:r>
            <a:r>
              <a:rPr lang="en-US" i="1" dirty="0"/>
              <a:t>t</a:t>
            </a:r>
            <a:r>
              <a:rPr lang="uk-UA" i="1" dirty="0"/>
              <a:t>, </a:t>
            </a:r>
            <a:r>
              <a:rPr lang="en-US" i="1" dirty="0"/>
              <a:t>I</a:t>
            </a:r>
            <a:r>
              <a:rPr lang="uk-UA" i="1" dirty="0"/>
              <a:t>’</a:t>
            </a:r>
            <a:r>
              <a:rPr lang="en-US" i="1" dirty="0"/>
              <a:t>m </a:t>
            </a:r>
            <a:r>
              <a:rPr lang="en-US" i="1" dirty="0" err="1"/>
              <a:t>etc</a:t>
            </a:r>
            <a:r>
              <a:rPr lang="uk-UA" i="1" dirty="0"/>
              <a:t>).</a:t>
            </a:r>
            <a:endParaRPr lang="ru-RU" i="1" dirty="0"/>
          </a:p>
          <a:p>
            <a:pPr algn="ctr"/>
            <a:endParaRPr lang="uk-UA" dirty="0"/>
          </a:p>
        </p:txBody>
      </p:sp>
      <p:sp>
        <p:nvSpPr>
          <p:cNvPr id="4" name="Прямоугольник 3">
            <a:extLst>
              <a:ext uri="{FF2B5EF4-FFF2-40B4-BE49-F238E27FC236}">
                <a16:creationId xmlns:a16="http://schemas.microsoft.com/office/drawing/2014/main" id="{5FFFE34E-27F7-48E0-B083-420241707170}"/>
              </a:ext>
            </a:extLst>
          </p:cNvPr>
          <p:cNvSpPr/>
          <p:nvPr/>
        </p:nvSpPr>
        <p:spPr>
          <a:xfrm>
            <a:off x="4479634" y="2110085"/>
            <a:ext cx="184731" cy="923330"/>
          </a:xfrm>
          <a:prstGeom prst="rect">
            <a:avLst/>
          </a:prstGeom>
          <a:noFill/>
        </p:spPr>
        <p:txBody>
          <a:bodyPr wrap="none" lIns="91440" tIns="45720" rIns="91440" bIns="45720">
            <a:spAutoFit/>
          </a:bodyPr>
          <a:lstStyle/>
          <a:p>
            <a:pPr algn="ctr"/>
            <a:endParaRPr lang="uk-UA"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38990375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3" name="Прямоугольник 2">
            <a:extLst>
              <a:ext uri="{FF2B5EF4-FFF2-40B4-BE49-F238E27FC236}">
                <a16:creationId xmlns:a16="http://schemas.microsoft.com/office/drawing/2014/main" id="{F968283C-3F50-452F-9874-7818600B6805}"/>
              </a:ext>
            </a:extLst>
          </p:cNvPr>
          <p:cNvSpPr/>
          <p:nvPr/>
        </p:nvSpPr>
        <p:spPr>
          <a:xfrm>
            <a:off x="179512" y="267498"/>
            <a:ext cx="8640960" cy="576057"/>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uk-UA" b="1" dirty="0"/>
          </a:p>
          <a:p>
            <a:pPr algn="ctr"/>
            <a:r>
              <a:rPr lang="uk-UA" sz="1700" b="1" dirty="0">
                <a:solidFill>
                  <a:srgbClr val="C00000"/>
                </a:solidFill>
              </a:rPr>
              <a:t>Лист особистого характеру (неофіційний лист) складається з таких частин:</a:t>
            </a:r>
            <a:endParaRPr lang="ru-RU" sz="1700" dirty="0">
              <a:solidFill>
                <a:srgbClr val="C00000"/>
              </a:solidFill>
            </a:endParaRPr>
          </a:p>
          <a:p>
            <a:pPr algn="ctr"/>
            <a:endParaRPr lang="uk-UA" dirty="0"/>
          </a:p>
        </p:txBody>
      </p:sp>
      <p:sp>
        <p:nvSpPr>
          <p:cNvPr id="4" name="Прямоугольник: скругленные углы 3">
            <a:extLst>
              <a:ext uri="{FF2B5EF4-FFF2-40B4-BE49-F238E27FC236}">
                <a16:creationId xmlns:a16="http://schemas.microsoft.com/office/drawing/2014/main" id="{44712390-5757-4878-BDF7-82BA8A5207A1}"/>
              </a:ext>
            </a:extLst>
          </p:cNvPr>
          <p:cNvSpPr/>
          <p:nvPr/>
        </p:nvSpPr>
        <p:spPr>
          <a:xfrm>
            <a:off x="192863" y="1155278"/>
            <a:ext cx="8640960" cy="432048"/>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just"/>
            <a:endParaRPr lang="uk-UA" sz="1600" b="1" dirty="0"/>
          </a:p>
          <a:p>
            <a:pPr algn="just"/>
            <a:r>
              <a:rPr lang="en-US" sz="1600" b="1" dirty="0"/>
              <a:t>1. </a:t>
            </a:r>
            <a:r>
              <a:rPr lang="en-US" sz="1600" b="1" dirty="0">
                <a:solidFill>
                  <a:srgbClr val="FF0000"/>
                </a:solidFill>
              </a:rPr>
              <a:t>Неофіційне привітання </a:t>
            </a:r>
            <a:r>
              <a:rPr lang="en-US" sz="1600" b="1" i="1" dirty="0"/>
              <a:t>(informal greeting)</a:t>
            </a:r>
            <a:r>
              <a:rPr lang="en-US" sz="1600" b="1" dirty="0"/>
              <a:t>.</a:t>
            </a:r>
            <a:endParaRPr lang="ru-RU" sz="1600" b="1" dirty="0"/>
          </a:p>
          <a:p>
            <a:pPr algn="ctr"/>
            <a:endParaRPr lang="uk-UA" dirty="0"/>
          </a:p>
        </p:txBody>
      </p:sp>
      <p:sp>
        <p:nvSpPr>
          <p:cNvPr id="7" name="Прямоугольник: скругленные углы 6">
            <a:extLst>
              <a:ext uri="{FF2B5EF4-FFF2-40B4-BE49-F238E27FC236}">
                <a16:creationId xmlns:a16="http://schemas.microsoft.com/office/drawing/2014/main" id="{55ED1B7F-3786-4E56-B5CA-213A846233A1}"/>
              </a:ext>
            </a:extLst>
          </p:cNvPr>
          <p:cNvSpPr/>
          <p:nvPr/>
        </p:nvSpPr>
        <p:spPr>
          <a:xfrm>
            <a:off x="159266" y="1779667"/>
            <a:ext cx="8658867" cy="1370236"/>
          </a:xfrm>
          <a:prstGeom prst="roundRect">
            <a:avLst/>
          </a:prstGeom>
          <a:solidFill>
            <a:schemeClr val="accent1">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uk-UA" b="1" dirty="0"/>
          </a:p>
          <a:p>
            <a:pPr algn="just"/>
            <a:r>
              <a:rPr lang="en-US" sz="1600" b="1" dirty="0"/>
              <a:t>2.</a:t>
            </a:r>
            <a:r>
              <a:rPr lang="en-US" sz="1600" b="1" dirty="0">
                <a:solidFill>
                  <a:srgbClr val="FF0000"/>
                </a:solidFill>
              </a:rPr>
              <a:t> Вступ </a:t>
            </a:r>
            <a:r>
              <a:rPr lang="en-US" sz="1600" b="1" i="1" dirty="0"/>
              <a:t>(introduction або opening remarks)</a:t>
            </a:r>
            <a:r>
              <a:rPr lang="en-US" sz="1600" b="1" dirty="0"/>
              <a:t>, у </a:t>
            </a:r>
            <a:r>
              <a:rPr lang="uk-UA" sz="1600" b="1" dirty="0"/>
              <a:t>якому потрібно писати про загальні речі (запитувати про здоров’я друга, про останні новини; висловлювати подяку за отриманий лист, перепрошувати за затримку відповіді, коментувати новини, про які дізналися з отриманого листа тощо) та згадувати причину, задля якої пишеться лист, тобто відповідати на питання «Чому ви пишете лист?».</a:t>
            </a:r>
            <a:endParaRPr lang="ru-RU" sz="1600" b="1" dirty="0"/>
          </a:p>
          <a:p>
            <a:pPr algn="ctr"/>
            <a:endParaRPr lang="uk-UA" dirty="0"/>
          </a:p>
        </p:txBody>
      </p:sp>
      <p:sp>
        <p:nvSpPr>
          <p:cNvPr id="5" name="Прямоугольник: скругленные углы 4">
            <a:extLst>
              <a:ext uri="{FF2B5EF4-FFF2-40B4-BE49-F238E27FC236}">
                <a16:creationId xmlns:a16="http://schemas.microsoft.com/office/drawing/2014/main" id="{077C0542-94ED-47AB-A882-C4E1978CEF61}"/>
              </a:ext>
            </a:extLst>
          </p:cNvPr>
          <p:cNvSpPr/>
          <p:nvPr/>
        </p:nvSpPr>
        <p:spPr>
          <a:xfrm>
            <a:off x="177173" y="3437842"/>
            <a:ext cx="8640960" cy="1370236"/>
          </a:xfrm>
          <a:prstGeom prst="roundRec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ru-RU" sz="1600" b="1" dirty="0"/>
          </a:p>
          <a:p>
            <a:pPr algn="just"/>
            <a:r>
              <a:rPr lang="ru-RU" sz="1600" b="1" dirty="0"/>
              <a:t>3.</a:t>
            </a:r>
            <a:r>
              <a:rPr lang="en-US" sz="1600" b="1" dirty="0"/>
              <a:t> </a:t>
            </a:r>
            <a:r>
              <a:rPr lang="uk-UA" sz="1600" b="1" dirty="0">
                <a:solidFill>
                  <a:srgbClr val="FF0000"/>
                </a:solidFill>
              </a:rPr>
              <a:t>Основна частина </a:t>
            </a:r>
            <a:r>
              <a:rPr lang="uk-UA" sz="1600" b="1" i="1" dirty="0"/>
              <a:t>(</a:t>
            </a:r>
            <a:r>
              <a:rPr lang="en-US" sz="1600" b="1" i="1" dirty="0"/>
              <a:t>main body</a:t>
            </a:r>
            <a:r>
              <a:rPr lang="uk-UA" sz="1600" b="1" i="1" dirty="0"/>
              <a:t>)</a:t>
            </a:r>
            <a:r>
              <a:rPr lang="uk-UA" sz="1600" b="1" dirty="0"/>
              <a:t>, у якій потрібно розкрити основну тему (теми) детально. Ця частина складається з кількох абзаців, кожен з яких присвячено окремій підтемі </a:t>
            </a:r>
            <a:r>
              <a:rPr lang="uk-UA" sz="1600" b="1" i="1" dirty="0"/>
              <a:t>(кількість абзаців в основній частині листа залежить від умови завдання)</a:t>
            </a:r>
            <a:r>
              <a:rPr lang="uk-UA" sz="1600" b="1" dirty="0"/>
              <a:t>.</a:t>
            </a:r>
            <a:endParaRPr lang="ru-RU" sz="1600" b="1" dirty="0"/>
          </a:p>
          <a:p>
            <a:pPr algn="ctr"/>
            <a:endParaRPr lang="uk-UA" dirty="0"/>
          </a:p>
        </p:txBody>
      </p:sp>
    </p:spTree>
    <p:extLst>
      <p:ext uri="{BB962C8B-B14F-4D97-AF65-F5344CB8AC3E}">
        <p14:creationId xmlns:p14="http://schemas.microsoft.com/office/powerpoint/2010/main" val="348862765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3" name="Прямоугольник 2">
            <a:extLst>
              <a:ext uri="{FF2B5EF4-FFF2-40B4-BE49-F238E27FC236}">
                <a16:creationId xmlns:a16="http://schemas.microsoft.com/office/drawing/2014/main" id="{F968283C-3F50-452F-9874-7818600B6805}"/>
              </a:ext>
            </a:extLst>
          </p:cNvPr>
          <p:cNvSpPr/>
          <p:nvPr/>
        </p:nvSpPr>
        <p:spPr>
          <a:xfrm>
            <a:off x="179512" y="267498"/>
            <a:ext cx="8640960" cy="576057"/>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uk-UA" b="1" dirty="0"/>
          </a:p>
          <a:p>
            <a:pPr algn="ctr"/>
            <a:r>
              <a:rPr lang="uk-UA" sz="1700" b="1" dirty="0">
                <a:solidFill>
                  <a:srgbClr val="C00000"/>
                </a:solidFill>
              </a:rPr>
              <a:t>Лист особистого характеру (неофіційний лист) складається з таких частин:</a:t>
            </a:r>
            <a:endParaRPr lang="ru-RU" sz="1700" dirty="0">
              <a:solidFill>
                <a:srgbClr val="C00000"/>
              </a:solidFill>
            </a:endParaRPr>
          </a:p>
          <a:p>
            <a:pPr algn="ctr"/>
            <a:endParaRPr lang="uk-UA" dirty="0"/>
          </a:p>
        </p:txBody>
      </p:sp>
      <p:sp>
        <p:nvSpPr>
          <p:cNvPr id="4" name="Прямоугольник: скругленные углы 3">
            <a:extLst>
              <a:ext uri="{FF2B5EF4-FFF2-40B4-BE49-F238E27FC236}">
                <a16:creationId xmlns:a16="http://schemas.microsoft.com/office/drawing/2014/main" id="{44712390-5757-4878-BDF7-82BA8A5207A1}"/>
              </a:ext>
            </a:extLst>
          </p:cNvPr>
          <p:cNvSpPr/>
          <p:nvPr/>
        </p:nvSpPr>
        <p:spPr>
          <a:xfrm>
            <a:off x="202992" y="3908418"/>
            <a:ext cx="8640960" cy="432048"/>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just"/>
            <a:endParaRPr lang="uk-UA" sz="1600" b="1" dirty="0"/>
          </a:p>
          <a:p>
            <a:r>
              <a:rPr lang="uk-UA" b="1" dirty="0"/>
              <a:t>5.</a:t>
            </a:r>
            <a:r>
              <a:rPr lang="uk-UA" dirty="0"/>
              <a:t> </a:t>
            </a:r>
            <a:r>
              <a:rPr lang="uk-UA" sz="1600" b="1" dirty="0">
                <a:solidFill>
                  <a:srgbClr val="FF0000"/>
                </a:solidFill>
              </a:rPr>
              <a:t>Неофіційне прощання </a:t>
            </a:r>
            <a:r>
              <a:rPr lang="uk-UA" sz="1600" b="1" dirty="0"/>
              <a:t>та ім’я адресанта (того, хто пише листа).</a:t>
            </a:r>
            <a:endParaRPr lang="ru-RU" sz="1600" b="1" dirty="0"/>
          </a:p>
          <a:p>
            <a:pPr algn="ctr"/>
            <a:endParaRPr lang="uk-UA" dirty="0"/>
          </a:p>
        </p:txBody>
      </p:sp>
      <p:sp>
        <p:nvSpPr>
          <p:cNvPr id="7" name="Прямоугольник: скругленные углы 6">
            <a:extLst>
              <a:ext uri="{FF2B5EF4-FFF2-40B4-BE49-F238E27FC236}">
                <a16:creationId xmlns:a16="http://schemas.microsoft.com/office/drawing/2014/main" id="{55ED1B7F-3786-4E56-B5CA-213A846233A1}"/>
              </a:ext>
            </a:extLst>
          </p:cNvPr>
          <p:cNvSpPr/>
          <p:nvPr/>
        </p:nvSpPr>
        <p:spPr>
          <a:xfrm>
            <a:off x="185085" y="1454978"/>
            <a:ext cx="8658867" cy="1822038"/>
          </a:xfrm>
          <a:prstGeom prst="roundRect">
            <a:avLst/>
          </a:prstGeom>
          <a:solidFill>
            <a:srgbClr val="5CD65C"/>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uk-UA" b="1" dirty="0"/>
          </a:p>
          <a:p>
            <a:pPr algn="just"/>
            <a:r>
              <a:rPr lang="uk-UA" b="1" dirty="0"/>
              <a:t>4</a:t>
            </a:r>
            <a:r>
              <a:rPr lang="uk-UA" sz="1600" b="1" dirty="0"/>
              <a:t>. </a:t>
            </a:r>
            <a:r>
              <a:rPr lang="uk-UA" sz="1600" b="1" dirty="0">
                <a:solidFill>
                  <a:srgbClr val="FF0000"/>
                </a:solidFill>
              </a:rPr>
              <a:t>Заключна частина </a:t>
            </a:r>
            <a:r>
              <a:rPr lang="uk-UA" sz="1600" b="1" i="1" dirty="0"/>
              <a:t>(</a:t>
            </a:r>
            <a:r>
              <a:rPr lang="en-US" sz="1600" b="1" i="1" dirty="0"/>
              <a:t>conclusion</a:t>
            </a:r>
            <a:r>
              <a:rPr lang="uk-UA" sz="1600" b="1" i="1" dirty="0"/>
              <a:t> або </a:t>
            </a:r>
            <a:r>
              <a:rPr lang="en-US" sz="1600" b="1" i="1" dirty="0"/>
              <a:t>closing remarks</a:t>
            </a:r>
            <a:r>
              <a:rPr lang="uk-UA" sz="1600" b="1" i="1" dirty="0"/>
              <a:t>)</a:t>
            </a:r>
            <a:r>
              <a:rPr lang="uk-UA" sz="1600" b="1" dirty="0"/>
              <a:t>, у якій потрібно підбити підсумок написаному в листі, може містити причини, що спонукають закінчити написання листа, привітання родичів/родичам або знайомих/знайомим, побажання всього найкращого, прохання до адресата не зволікати з відповіддю тощо.</a:t>
            </a:r>
            <a:endParaRPr lang="ru-RU" sz="1600" b="1" dirty="0"/>
          </a:p>
          <a:p>
            <a:pPr algn="ctr"/>
            <a:endParaRPr lang="uk-UA" dirty="0"/>
          </a:p>
        </p:txBody>
      </p:sp>
    </p:spTree>
    <p:extLst>
      <p:ext uri="{BB962C8B-B14F-4D97-AF65-F5344CB8AC3E}">
        <p14:creationId xmlns:p14="http://schemas.microsoft.com/office/powerpoint/2010/main" val="281770069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3" name="Прямоугольник 2">
            <a:extLst>
              <a:ext uri="{FF2B5EF4-FFF2-40B4-BE49-F238E27FC236}">
                <a16:creationId xmlns:a16="http://schemas.microsoft.com/office/drawing/2014/main" id="{F968283C-3F50-452F-9874-7818600B6805}"/>
              </a:ext>
            </a:extLst>
          </p:cNvPr>
          <p:cNvSpPr/>
          <p:nvPr/>
        </p:nvSpPr>
        <p:spPr>
          <a:xfrm>
            <a:off x="179512" y="267498"/>
            <a:ext cx="8640960" cy="576057"/>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uk-UA" b="1" dirty="0">
              <a:solidFill>
                <a:srgbClr val="C00000"/>
              </a:solidFill>
            </a:endParaRPr>
          </a:p>
          <a:p>
            <a:pPr algn="ctr"/>
            <a:r>
              <a:rPr lang="uk-UA" b="1" dirty="0">
                <a:solidFill>
                  <a:srgbClr val="C00000"/>
                </a:solidFill>
              </a:rPr>
              <a:t>Основні вимоги до написання особистого листа</a:t>
            </a:r>
            <a:endParaRPr lang="ru-RU" b="1" dirty="0">
              <a:solidFill>
                <a:srgbClr val="C00000"/>
              </a:solidFill>
            </a:endParaRPr>
          </a:p>
          <a:p>
            <a:pPr algn="ctr"/>
            <a:endParaRPr lang="uk-UA" dirty="0"/>
          </a:p>
        </p:txBody>
      </p:sp>
      <p:sp>
        <p:nvSpPr>
          <p:cNvPr id="2" name="Прямоугольник: загнутый угол 1">
            <a:extLst>
              <a:ext uri="{FF2B5EF4-FFF2-40B4-BE49-F238E27FC236}">
                <a16:creationId xmlns:a16="http://schemas.microsoft.com/office/drawing/2014/main" id="{5735BDB2-8394-4010-9798-36028FD08BFB}"/>
              </a:ext>
            </a:extLst>
          </p:cNvPr>
          <p:cNvSpPr/>
          <p:nvPr/>
        </p:nvSpPr>
        <p:spPr>
          <a:xfrm>
            <a:off x="179512" y="1275606"/>
            <a:ext cx="8640960" cy="2664296"/>
          </a:xfrm>
          <a:prstGeom prst="foldedCorner">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uk-UA" b="1" i="1" dirty="0"/>
              <a:t>       </a:t>
            </a:r>
          </a:p>
          <a:p>
            <a:pPr algn="just"/>
            <a:r>
              <a:rPr lang="en-US" b="1" i="1" dirty="0"/>
              <a:t>       </a:t>
            </a:r>
            <a:r>
              <a:rPr lang="uk-UA" b="1" i="1" dirty="0"/>
              <a:t>Під час написання особистого листа треба використовувати неформальний стиль, для якого є характерним особистий тон, а також уживання прямого звернення до адресата; використання імені, а не прізвища; використання розмовних, а не літературних виразів; уживання скорочень і відповідних форм привітання та прощання тощо.</a:t>
            </a:r>
            <a:endParaRPr lang="ru-RU" b="1" i="1" dirty="0"/>
          </a:p>
          <a:p>
            <a:pPr algn="ctr"/>
            <a:endParaRPr lang="uk-UA" dirty="0"/>
          </a:p>
        </p:txBody>
      </p:sp>
    </p:spTree>
    <p:extLst>
      <p:ext uri="{BB962C8B-B14F-4D97-AF65-F5344CB8AC3E}">
        <p14:creationId xmlns:p14="http://schemas.microsoft.com/office/powerpoint/2010/main" val="158081604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3" name="Прямоугольник 2">
            <a:extLst>
              <a:ext uri="{FF2B5EF4-FFF2-40B4-BE49-F238E27FC236}">
                <a16:creationId xmlns:a16="http://schemas.microsoft.com/office/drawing/2014/main" id="{F968283C-3F50-452F-9874-7818600B6805}"/>
              </a:ext>
            </a:extLst>
          </p:cNvPr>
          <p:cNvSpPr/>
          <p:nvPr/>
        </p:nvSpPr>
        <p:spPr>
          <a:xfrm>
            <a:off x="179512" y="267498"/>
            <a:ext cx="8640960" cy="576057"/>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uk-UA" b="1" dirty="0">
              <a:solidFill>
                <a:srgbClr val="C00000"/>
              </a:solidFill>
            </a:endParaRPr>
          </a:p>
          <a:p>
            <a:pPr algn="ctr"/>
            <a:r>
              <a:rPr lang="uk-UA" b="1" i="1" dirty="0">
                <a:solidFill>
                  <a:srgbClr val="C00000"/>
                </a:solidFill>
              </a:rPr>
              <a:t>Ознаки формату тексту (особистий лист):</a:t>
            </a:r>
            <a:endParaRPr lang="ru-RU" b="1" dirty="0">
              <a:solidFill>
                <a:srgbClr val="C00000"/>
              </a:solidFill>
            </a:endParaRPr>
          </a:p>
          <a:p>
            <a:pPr algn="ctr"/>
            <a:endParaRPr lang="uk-UA" dirty="0"/>
          </a:p>
        </p:txBody>
      </p:sp>
      <p:sp>
        <p:nvSpPr>
          <p:cNvPr id="4" name="Прямоугольник: скругленные углы 3">
            <a:extLst>
              <a:ext uri="{FF2B5EF4-FFF2-40B4-BE49-F238E27FC236}">
                <a16:creationId xmlns:a16="http://schemas.microsoft.com/office/drawing/2014/main" id="{01D4437C-3297-493D-AD1B-B120F1250F0F}"/>
              </a:ext>
            </a:extLst>
          </p:cNvPr>
          <p:cNvSpPr/>
          <p:nvPr/>
        </p:nvSpPr>
        <p:spPr>
          <a:xfrm>
            <a:off x="179512" y="1146832"/>
            <a:ext cx="8640960" cy="720080"/>
          </a:xfrm>
          <a:prstGeom prst="roundRect">
            <a:avLst/>
          </a:prstGeom>
          <a:solidFill>
            <a:schemeClr val="accent1">
              <a:lumMod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endParaRPr lang="uk-UA" sz="1600" b="1" dirty="0"/>
          </a:p>
          <a:p>
            <a:pPr algn="just"/>
            <a:r>
              <a:rPr lang="uk-UA" sz="1600" b="1" dirty="0"/>
              <a:t>- </a:t>
            </a:r>
            <a:r>
              <a:rPr lang="uk-UA" sz="1600" b="1" dirty="0">
                <a:solidFill>
                  <a:srgbClr val="FF0000"/>
                </a:solidFill>
              </a:rPr>
              <a:t>привітання</a:t>
            </a:r>
            <a:r>
              <a:rPr lang="en-US" sz="1600" b="1" dirty="0"/>
              <a:t> </a:t>
            </a:r>
            <a:r>
              <a:rPr lang="uk-UA" sz="1600" b="1" i="1" dirty="0"/>
              <a:t>(</a:t>
            </a:r>
            <a:r>
              <a:rPr lang="en-US" sz="1600" b="1" i="1" dirty="0"/>
              <a:t>greeting</a:t>
            </a:r>
            <a:r>
              <a:rPr lang="uk-UA" sz="1600" b="1" i="1" dirty="0"/>
              <a:t>)</a:t>
            </a:r>
            <a:r>
              <a:rPr lang="en-US" sz="1600" b="1" dirty="0"/>
              <a:t> </a:t>
            </a:r>
            <a:r>
              <a:rPr lang="uk-UA" sz="1600" b="1" dirty="0"/>
              <a:t>– відповідно до вимог оформлення особистого листа:</a:t>
            </a:r>
            <a:r>
              <a:rPr lang="en-US" sz="1600" b="1" dirty="0"/>
              <a:t> </a:t>
            </a:r>
            <a:r>
              <a:rPr lang="en-US" sz="1600" b="1" i="1" dirty="0"/>
              <a:t>Dear Lucy</a:t>
            </a:r>
            <a:r>
              <a:rPr lang="uk-UA" sz="1600" b="1" i="1" dirty="0"/>
              <a:t> / </a:t>
            </a:r>
            <a:r>
              <a:rPr lang="en-US" sz="1600" b="1" i="1" dirty="0"/>
              <a:t>Dear John</a:t>
            </a:r>
            <a:r>
              <a:rPr lang="uk-UA" sz="1600" b="1" i="1" dirty="0"/>
              <a:t> / </a:t>
            </a:r>
            <a:r>
              <a:rPr lang="en-US" sz="1600" b="1" i="1" dirty="0"/>
              <a:t>Hi</a:t>
            </a:r>
            <a:r>
              <a:rPr lang="uk-UA" sz="1600" b="1" i="1" dirty="0"/>
              <a:t> / </a:t>
            </a:r>
            <a:r>
              <a:rPr lang="en-US" sz="1600" b="1" i="1" dirty="0"/>
              <a:t>Hello </a:t>
            </a:r>
            <a:r>
              <a:rPr lang="uk-UA" sz="1600" b="1" dirty="0"/>
              <a:t>тощо</a:t>
            </a:r>
            <a:endParaRPr lang="ru-RU" sz="1600" b="1" dirty="0"/>
          </a:p>
          <a:p>
            <a:pPr algn="ctr"/>
            <a:endParaRPr lang="uk-UA" dirty="0"/>
          </a:p>
        </p:txBody>
      </p:sp>
      <p:sp>
        <p:nvSpPr>
          <p:cNvPr id="6" name="Прямоугольник: скругленные углы 5">
            <a:extLst>
              <a:ext uri="{FF2B5EF4-FFF2-40B4-BE49-F238E27FC236}">
                <a16:creationId xmlns:a16="http://schemas.microsoft.com/office/drawing/2014/main" id="{53FAD793-6957-4BC4-9A45-A7A7FC3D8640}"/>
              </a:ext>
            </a:extLst>
          </p:cNvPr>
          <p:cNvSpPr/>
          <p:nvPr/>
        </p:nvSpPr>
        <p:spPr>
          <a:xfrm>
            <a:off x="179512" y="1995686"/>
            <a:ext cx="8640960" cy="1656183"/>
          </a:xfrm>
          <a:prstGeom prst="roundRec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uk-UA" sz="1600" b="1" dirty="0"/>
              <a:t>- </a:t>
            </a:r>
            <a:r>
              <a:rPr lang="en-US" sz="1600" b="1" dirty="0">
                <a:solidFill>
                  <a:srgbClr val="FF0000"/>
                </a:solidFill>
              </a:rPr>
              <a:t>вступ </a:t>
            </a:r>
            <a:r>
              <a:rPr lang="en-US" sz="1600" b="1" i="1" dirty="0"/>
              <a:t>(opening remarks)</a:t>
            </a:r>
            <a:r>
              <a:rPr lang="en-US" sz="1600" b="1" dirty="0"/>
              <a:t> </a:t>
            </a:r>
            <a:r>
              <a:rPr lang="uk-UA" sz="1600" b="1" dirty="0"/>
              <a:t>має містити фрази на кшталт</a:t>
            </a:r>
            <a:r>
              <a:rPr lang="en-US" sz="1600" b="1" dirty="0"/>
              <a:t>: </a:t>
            </a:r>
            <a:r>
              <a:rPr lang="en-US" sz="1600" b="1" i="1" dirty="0"/>
              <a:t>How are you? / I thought I’d write and let you know that…. / The reason I’m writing is …. / Sorry, I’ve taken so long to put pen to paper, but… / I </a:t>
            </a:r>
            <a:r>
              <a:rPr lang="en-US" sz="1600" b="1" i="1" dirty="0" err="1"/>
              <a:t>apologise</a:t>
            </a:r>
            <a:r>
              <a:rPr lang="en-US" sz="1600" b="1" i="1" dirty="0"/>
              <a:t> for the fact that I haven’t written for… / I have something special to tell you… / Can you imagine…</a:t>
            </a:r>
            <a:r>
              <a:rPr lang="en-US" sz="1600" b="1" dirty="0"/>
              <a:t> тощо</a:t>
            </a:r>
            <a:endParaRPr lang="ru-RU" sz="1600" b="1" dirty="0"/>
          </a:p>
          <a:p>
            <a:pPr algn="ctr"/>
            <a:endParaRPr lang="uk-UA" dirty="0"/>
          </a:p>
        </p:txBody>
      </p:sp>
      <p:sp>
        <p:nvSpPr>
          <p:cNvPr id="7" name="Прямоугольник: скругленные углы 6">
            <a:extLst>
              <a:ext uri="{FF2B5EF4-FFF2-40B4-BE49-F238E27FC236}">
                <a16:creationId xmlns:a16="http://schemas.microsoft.com/office/drawing/2014/main" id="{9FC97CE4-F674-4BE9-B211-A17203629D91}"/>
              </a:ext>
            </a:extLst>
          </p:cNvPr>
          <p:cNvSpPr/>
          <p:nvPr/>
        </p:nvSpPr>
        <p:spPr>
          <a:xfrm>
            <a:off x="179512" y="3795886"/>
            <a:ext cx="8640960" cy="986408"/>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lvl="0"/>
            <a:r>
              <a:rPr lang="en-US" sz="1600" b="1" dirty="0"/>
              <a:t>- </a:t>
            </a:r>
            <a:r>
              <a:rPr lang="uk-UA" sz="1600" b="1" dirty="0">
                <a:solidFill>
                  <a:srgbClr val="FF0000"/>
                </a:solidFill>
              </a:rPr>
              <a:t>основна частина</a:t>
            </a:r>
            <a:r>
              <a:rPr lang="en-US" sz="1600" b="1" dirty="0">
                <a:solidFill>
                  <a:srgbClr val="FF0000"/>
                </a:solidFill>
              </a:rPr>
              <a:t> </a:t>
            </a:r>
            <a:r>
              <a:rPr lang="ru-RU" sz="1600" b="1" i="1" dirty="0"/>
              <a:t>(</a:t>
            </a:r>
            <a:r>
              <a:rPr lang="en-US" sz="1600" b="1" i="1" dirty="0"/>
              <a:t>main body</a:t>
            </a:r>
            <a:r>
              <a:rPr lang="ru-RU" sz="1600" b="1" i="1" dirty="0"/>
              <a:t>)</a:t>
            </a:r>
            <a:r>
              <a:rPr lang="ru-RU" sz="1600" b="1" dirty="0"/>
              <a:t>, у </a:t>
            </a:r>
            <a:r>
              <a:rPr lang="uk-UA" sz="1600" b="1" dirty="0"/>
              <a:t>якій опрацьовуються комунікативні ситуації</a:t>
            </a:r>
            <a:endParaRPr lang="ru-RU" sz="1600" b="1" dirty="0"/>
          </a:p>
        </p:txBody>
      </p:sp>
    </p:spTree>
    <p:extLst>
      <p:ext uri="{BB962C8B-B14F-4D97-AF65-F5344CB8AC3E}">
        <p14:creationId xmlns:p14="http://schemas.microsoft.com/office/powerpoint/2010/main" val="361741482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3" name="Прямоугольник 2">
            <a:extLst>
              <a:ext uri="{FF2B5EF4-FFF2-40B4-BE49-F238E27FC236}">
                <a16:creationId xmlns:a16="http://schemas.microsoft.com/office/drawing/2014/main" id="{F968283C-3F50-452F-9874-7818600B6805}"/>
              </a:ext>
            </a:extLst>
          </p:cNvPr>
          <p:cNvSpPr/>
          <p:nvPr/>
        </p:nvSpPr>
        <p:spPr>
          <a:xfrm>
            <a:off x="179512" y="267498"/>
            <a:ext cx="8640960" cy="576057"/>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uk-UA" b="1" dirty="0">
              <a:solidFill>
                <a:srgbClr val="C00000"/>
              </a:solidFill>
            </a:endParaRPr>
          </a:p>
          <a:p>
            <a:pPr algn="ctr"/>
            <a:r>
              <a:rPr lang="uk-UA" b="1" i="1" dirty="0">
                <a:solidFill>
                  <a:srgbClr val="C00000"/>
                </a:solidFill>
              </a:rPr>
              <a:t>Ознаки формату тексту (особистий лист):</a:t>
            </a:r>
            <a:endParaRPr lang="ru-RU" b="1" dirty="0">
              <a:solidFill>
                <a:srgbClr val="C00000"/>
              </a:solidFill>
            </a:endParaRPr>
          </a:p>
          <a:p>
            <a:pPr algn="ctr"/>
            <a:endParaRPr lang="uk-UA" dirty="0"/>
          </a:p>
        </p:txBody>
      </p:sp>
      <p:sp>
        <p:nvSpPr>
          <p:cNvPr id="6" name="Прямоугольник: скругленные углы 5">
            <a:extLst>
              <a:ext uri="{FF2B5EF4-FFF2-40B4-BE49-F238E27FC236}">
                <a16:creationId xmlns:a16="http://schemas.microsoft.com/office/drawing/2014/main" id="{53FAD793-6957-4BC4-9A45-A7A7FC3D8640}"/>
              </a:ext>
            </a:extLst>
          </p:cNvPr>
          <p:cNvSpPr/>
          <p:nvPr/>
        </p:nvSpPr>
        <p:spPr>
          <a:xfrm>
            <a:off x="179512" y="2579635"/>
            <a:ext cx="8640960" cy="1224136"/>
          </a:xfrm>
          <a:prstGeom prst="roundRec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lvl="0"/>
            <a:endParaRPr lang="en-US" sz="1600" b="1" dirty="0"/>
          </a:p>
          <a:p>
            <a:pPr lvl="0" algn="just"/>
            <a:r>
              <a:rPr lang="en-US" sz="1600" b="1" dirty="0"/>
              <a:t>- </a:t>
            </a:r>
            <a:r>
              <a:rPr lang="en-US" sz="1600" b="1" dirty="0">
                <a:solidFill>
                  <a:srgbClr val="FF0000"/>
                </a:solidFill>
              </a:rPr>
              <a:t>прощання</a:t>
            </a:r>
            <a:r>
              <a:rPr lang="en-US" sz="1600" b="1" dirty="0"/>
              <a:t> </a:t>
            </a:r>
            <a:r>
              <a:rPr lang="en-US" sz="1600" b="1" i="1" dirty="0"/>
              <a:t>(ending)</a:t>
            </a:r>
            <a:r>
              <a:rPr lang="en-US" sz="1600" b="1" dirty="0"/>
              <a:t> – </a:t>
            </a:r>
            <a:r>
              <a:rPr lang="uk-UA" sz="1600" b="1" dirty="0"/>
              <a:t>відповідно до вимог оформлення особистого листа</a:t>
            </a:r>
            <a:r>
              <a:rPr lang="en-US" sz="1600" b="1" dirty="0"/>
              <a:t>: </a:t>
            </a:r>
            <a:r>
              <a:rPr lang="en-US" sz="1600" b="1" i="1" dirty="0"/>
              <a:t>Lots of love / Hope to hear from you soon / Give my best wishes to your parents / Looking forward to your letter / Best wishes to… / I would be glad to hear from you soon / Keep in touch / Love / Regards / Yours</a:t>
            </a:r>
            <a:r>
              <a:rPr lang="en-US" sz="1600" b="1" dirty="0"/>
              <a:t> тощо</a:t>
            </a:r>
            <a:endParaRPr lang="ru-RU" sz="1600" b="1" dirty="0"/>
          </a:p>
          <a:p>
            <a:pPr algn="ctr"/>
            <a:endParaRPr lang="uk-UA" dirty="0"/>
          </a:p>
        </p:txBody>
      </p:sp>
      <p:sp>
        <p:nvSpPr>
          <p:cNvPr id="7" name="Прямоугольник: скругленные углы 6">
            <a:extLst>
              <a:ext uri="{FF2B5EF4-FFF2-40B4-BE49-F238E27FC236}">
                <a16:creationId xmlns:a16="http://schemas.microsoft.com/office/drawing/2014/main" id="{9FC97CE4-F674-4BE9-B211-A17203629D91}"/>
              </a:ext>
            </a:extLst>
          </p:cNvPr>
          <p:cNvSpPr/>
          <p:nvPr/>
        </p:nvSpPr>
        <p:spPr>
          <a:xfrm>
            <a:off x="179512" y="994747"/>
            <a:ext cx="8640960" cy="1433696"/>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lvl="0" algn="just"/>
            <a:r>
              <a:rPr lang="uk-UA" sz="1600" b="1" dirty="0"/>
              <a:t>- </a:t>
            </a:r>
            <a:r>
              <a:rPr lang="en-US" sz="1600" b="1" dirty="0">
                <a:solidFill>
                  <a:srgbClr val="FF0000"/>
                </a:solidFill>
              </a:rPr>
              <a:t>кінцівка </a:t>
            </a:r>
            <a:r>
              <a:rPr lang="en-US" sz="1600" b="1" i="1" dirty="0"/>
              <a:t>(closing remarks)</a:t>
            </a:r>
            <a:r>
              <a:rPr lang="en-US" sz="1600" b="1" dirty="0"/>
              <a:t> </a:t>
            </a:r>
            <a:r>
              <a:rPr lang="uk-UA" sz="1600" b="1" dirty="0"/>
              <a:t>має містити фрази на кшталт:</a:t>
            </a:r>
            <a:r>
              <a:rPr lang="en-US" sz="1600" b="1" dirty="0"/>
              <a:t> </a:t>
            </a:r>
            <a:r>
              <a:rPr lang="en-US" sz="1600" b="1" i="1" dirty="0"/>
              <a:t>That’s all my news for now. Write back soon… / Well, I’d better go and do some work! Once again, well done…. / Please, write me soon and tell me all your news. / Well, that’s all my news. I’d better end now, because…</a:t>
            </a:r>
            <a:r>
              <a:rPr lang="en-US" sz="1600" b="1" dirty="0"/>
              <a:t> тощо.</a:t>
            </a:r>
            <a:endParaRPr lang="ru-RU" sz="1600" b="1" dirty="0"/>
          </a:p>
        </p:txBody>
      </p:sp>
      <p:sp>
        <p:nvSpPr>
          <p:cNvPr id="2" name="Прямоугольник: скругленные углы 1">
            <a:extLst>
              <a:ext uri="{FF2B5EF4-FFF2-40B4-BE49-F238E27FC236}">
                <a16:creationId xmlns:a16="http://schemas.microsoft.com/office/drawing/2014/main" id="{A3FC85AE-E82C-4760-B5DA-FB57CF234995}"/>
              </a:ext>
            </a:extLst>
          </p:cNvPr>
          <p:cNvSpPr/>
          <p:nvPr/>
        </p:nvSpPr>
        <p:spPr>
          <a:xfrm>
            <a:off x="179512" y="4083918"/>
            <a:ext cx="8640960" cy="648072"/>
          </a:xfrm>
          <a:prstGeom prst="roundRect">
            <a:avLst/>
          </a:prstGeom>
          <a:solidFill>
            <a:schemeClr val="accent1">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endParaRPr lang="en-US" sz="1600" b="1" dirty="0"/>
          </a:p>
          <a:p>
            <a:pPr algn="just"/>
            <a:r>
              <a:rPr lang="en-US" sz="1600" b="1" dirty="0"/>
              <a:t>- </a:t>
            </a:r>
            <a:r>
              <a:rPr lang="uk-UA" sz="1600" b="1" dirty="0">
                <a:solidFill>
                  <a:srgbClr val="FF0000"/>
                </a:solidFill>
              </a:rPr>
              <a:t>Підпис</a:t>
            </a:r>
            <a:r>
              <a:rPr lang="uk-UA" sz="1600" b="1" dirty="0"/>
              <a:t>, що містить ім’я адресанта</a:t>
            </a:r>
            <a:endParaRPr lang="ru-RU" sz="1600" b="1" dirty="0"/>
          </a:p>
          <a:p>
            <a:pPr algn="ctr"/>
            <a:endParaRPr lang="uk-UA" dirty="0"/>
          </a:p>
        </p:txBody>
      </p:sp>
    </p:spTree>
    <p:extLst>
      <p:ext uri="{BB962C8B-B14F-4D97-AF65-F5344CB8AC3E}">
        <p14:creationId xmlns:p14="http://schemas.microsoft.com/office/powerpoint/2010/main" val="18293197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2" name="Прямоугольник: скругленные углы 1">
            <a:extLst>
              <a:ext uri="{FF2B5EF4-FFF2-40B4-BE49-F238E27FC236}">
                <a16:creationId xmlns:a16="http://schemas.microsoft.com/office/drawing/2014/main" id="{E2D6D2CB-6511-4E11-8EC2-E4F1742E3744}"/>
              </a:ext>
            </a:extLst>
          </p:cNvPr>
          <p:cNvSpPr/>
          <p:nvPr/>
        </p:nvSpPr>
        <p:spPr>
          <a:xfrm>
            <a:off x="503548" y="147904"/>
            <a:ext cx="8136904" cy="720078"/>
          </a:xfrm>
          <a:prstGeom prst="roundRect">
            <a:avLst/>
          </a:prstGeom>
          <a:solidFill>
            <a:schemeClr val="accent1">
              <a:lumMod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uk-UA" sz="2400" b="1" dirty="0">
              <a:ln w="22225">
                <a:solidFill>
                  <a:schemeClr val="accent2"/>
                </a:solidFill>
                <a:prstDash val="solid"/>
              </a:ln>
              <a:solidFill>
                <a:schemeClr val="accent2">
                  <a:lumMod val="40000"/>
                  <a:lumOff val="60000"/>
                </a:schemeClr>
              </a:solidFill>
            </a:endParaRPr>
          </a:p>
          <a:p>
            <a:pPr algn="ctr"/>
            <a:r>
              <a:rPr lang="uk-UA" sz="2400" b="1" dirty="0">
                <a:ln w="22225">
                  <a:solidFill>
                    <a:schemeClr val="accent2"/>
                  </a:solidFill>
                  <a:prstDash val="solid"/>
                </a:ln>
                <a:solidFill>
                  <a:schemeClr val="accent2">
                    <a:lumMod val="40000"/>
                    <a:lumOff val="60000"/>
                  </a:schemeClr>
                </a:solidFill>
              </a:rPr>
              <a:t>НАПІВОФІЦІЙНІ</a:t>
            </a:r>
            <a:r>
              <a:rPr lang="ru-RU" sz="2400" b="1" dirty="0">
                <a:ln w="22225">
                  <a:solidFill>
                    <a:schemeClr val="accent2"/>
                  </a:solidFill>
                  <a:prstDash val="solid"/>
                </a:ln>
                <a:solidFill>
                  <a:schemeClr val="accent2">
                    <a:lumMod val="40000"/>
                    <a:lumOff val="60000"/>
                  </a:schemeClr>
                </a:solidFill>
              </a:rPr>
              <a:t> ЛИСТИ</a:t>
            </a:r>
            <a:endParaRPr lang="uk-UA" sz="2400" b="1" dirty="0">
              <a:ln w="22225">
                <a:solidFill>
                  <a:schemeClr val="accent2"/>
                </a:solidFill>
                <a:prstDash val="solid"/>
              </a:ln>
              <a:solidFill>
                <a:schemeClr val="accent2">
                  <a:lumMod val="40000"/>
                  <a:lumOff val="60000"/>
                </a:schemeClr>
              </a:solidFill>
            </a:endParaRPr>
          </a:p>
          <a:p>
            <a:pPr algn="ctr"/>
            <a:endParaRPr lang="uk-UA" dirty="0"/>
          </a:p>
        </p:txBody>
      </p:sp>
      <p:sp>
        <p:nvSpPr>
          <p:cNvPr id="3" name="Прямоугольник: загнутый угол 2">
            <a:extLst>
              <a:ext uri="{FF2B5EF4-FFF2-40B4-BE49-F238E27FC236}">
                <a16:creationId xmlns:a16="http://schemas.microsoft.com/office/drawing/2014/main" id="{E88BE5AB-B474-4AA9-A784-FDDF773687B4}"/>
              </a:ext>
            </a:extLst>
          </p:cNvPr>
          <p:cNvSpPr/>
          <p:nvPr/>
        </p:nvSpPr>
        <p:spPr>
          <a:xfrm>
            <a:off x="515233" y="1103148"/>
            <a:ext cx="8136904" cy="3908973"/>
          </a:xfrm>
          <a:prstGeom prst="foldedCorner">
            <a:avLst/>
          </a:prstGeom>
          <a:solidFill>
            <a:schemeClr val="accent1">
              <a:lumMod val="90000"/>
            </a:schemeClr>
          </a:solidFill>
        </p:spPr>
        <p:style>
          <a:lnRef idx="2">
            <a:schemeClr val="accent6"/>
          </a:lnRef>
          <a:fillRef idx="1">
            <a:schemeClr val="lt1"/>
          </a:fillRef>
          <a:effectRef idx="0">
            <a:schemeClr val="accent6"/>
          </a:effectRef>
          <a:fontRef idx="minor">
            <a:schemeClr val="dk1"/>
          </a:fontRef>
        </p:style>
        <p:txBody>
          <a:bodyPr rtlCol="0" anchor="ctr"/>
          <a:lstStyle/>
          <a:p>
            <a:endParaRPr lang="uk-UA" dirty="0"/>
          </a:p>
          <a:p>
            <a:pPr algn="just"/>
            <a:r>
              <a:rPr lang="uk-UA" b="1" i="1" dirty="0"/>
              <a:t>       </a:t>
            </a:r>
          </a:p>
          <a:p>
            <a:pPr algn="just"/>
            <a:endParaRPr lang="uk-UA" b="1" i="1" dirty="0"/>
          </a:p>
          <a:p>
            <a:pPr algn="just"/>
            <a:r>
              <a:rPr lang="uk-UA" b="1" i="1" dirty="0"/>
              <a:t>      Напівофіційні листи</a:t>
            </a:r>
            <a:r>
              <a:rPr lang="en-US" b="1" i="1" dirty="0"/>
              <a:t> (semi-formal letters)</a:t>
            </a:r>
            <a:r>
              <a:rPr lang="en-US" i="1" dirty="0"/>
              <a:t> – </a:t>
            </a:r>
            <a:r>
              <a:rPr lang="uk-UA" i="1" dirty="0"/>
              <a:t>це листи до редактора газети, журналу, радіопрограми тощо, а також листи до осіб, із якими дописувач знайомий не дуже близько або яким він хоче висловити свою повагу та бути ввічливим стосовно них (друзі батьків, вчителі тощо). Під час написання таких листів використовують напівофіційний стиль, для якого характерне вживання нейтральних, літературних, формальних слів і виразів, більш увічливих зворотів, ніж в особистих листах, менша кількість скорочень, фразових дієслів і сталих виразів, а також можливість використання питальних та спонукальних речень. У таких листах використовують окремі вирази, притаманні офіційному стилю.</a:t>
            </a:r>
            <a:endParaRPr lang="ru-RU" i="1" dirty="0"/>
          </a:p>
          <a:p>
            <a:pPr algn="just"/>
            <a:endParaRPr lang="ru-RU" i="1" dirty="0"/>
          </a:p>
          <a:p>
            <a:pPr algn="ctr"/>
            <a:endParaRPr lang="uk-UA" dirty="0"/>
          </a:p>
        </p:txBody>
      </p:sp>
      <p:sp>
        <p:nvSpPr>
          <p:cNvPr id="4" name="Прямоугольник 3">
            <a:extLst>
              <a:ext uri="{FF2B5EF4-FFF2-40B4-BE49-F238E27FC236}">
                <a16:creationId xmlns:a16="http://schemas.microsoft.com/office/drawing/2014/main" id="{5FFFE34E-27F7-48E0-B083-420241707170}"/>
              </a:ext>
            </a:extLst>
          </p:cNvPr>
          <p:cNvSpPr/>
          <p:nvPr/>
        </p:nvSpPr>
        <p:spPr>
          <a:xfrm>
            <a:off x="4479634" y="2110085"/>
            <a:ext cx="184731" cy="923330"/>
          </a:xfrm>
          <a:prstGeom prst="rect">
            <a:avLst/>
          </a:prstGeom>
          <a:noFill/>
        </p:spPr>
        <p:txBody>
          <a:bodyPr wrap="none" lIns="91440" tIns="45720" rIns="91440" bIns="45720">
            <a:spAutoFit/>
          </a:bodyPr>
          <a:lstStyle/>
          <a:p>
            <a:pPr algn="ctr"/>
            <a:endParaRPr lang="uk-UA"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02838770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3" name="Прямоугольник 2">
            <a:extLst>
              <a:ext uri="{FF2B5EF4-FFF2-40B4-BE49-F238E27FC236}">
                <a16:creationId xmlns:a16="http://schemas.microsoft.com/office/drawing/2014/main" id="{F968283C-3F50-452F-9874-7818600B6805}"/>
              </a:ext>
            </a:extLst>
          </p:cNvPr>
          <p:cNvSpPr/>
          <p:nvPr/>
        </p:nvSpPr>
        <p:spPr>
          <a:xfrm>
            <a:off x="197873" y="100888"/>
            <a:ext cx="8640960" cy="576057"/>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uk-UA" b="1" dirty="0"/>
          </a:p>
          <a:p>
            <a:pPr algn="ctr"/>
            <a:r>
              <a:rPr lang="uk-UA" b="1" dirty="0">
                <a:solidFill>
                  <a:srgbClr val="C00000"/>
                </a:solidFill>
              </a:rPr>
              <a:t>Напівофіційний лист складається з таких частин:</a:t>
            </a:r>
            <a:endParaRPr lang="ru-RU" dirty="0">
              <a:solidFill>
                <a:srgbClr val="C00000"/>
              </a:solidFill>
            </a:endParaRPr>
          </a:p>
          <a:p>
            <a:pPr algn="ctr"/>
            <a:endParaRPr lang="uk-UA" dirty="0"/>
          </a:p>
        </p:txBody>
      </p:sp>
      <p:sp>
        <p:nvSpPr>
          <p:cNvPr id="4" name="Прямоугольник: скругленные углы 3">
            <a:extLst>
              <a:ext uri="{FF2B5EF4-FFF2-40B4-BE49-F238E27FC236}">
                <a16:creationId xmlns:a16="http://schemas.microsoft.com/office/drawing/2014/main" id="{44712390-5757-4878-BDF7-82BA8A5207A1}"/>
              </a:ext>
            </a:extLst>
          </p:cNvPr>
          <p:cNvSpPr/>
          <p:nvPr/>
        </p:nvSpPr>
        <p:spPr>
          <a:xfrm>
            <a:off x="197873" y="777832"/>
            <a:ext cx="8640960" cy="432048"/>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just"/>
            <a:endParaRPr lang="uk-UA" sz="1600" b="1" dirty="0"/>
          </a:p>
          <a:p>
            <a:pPr algn="just"/>
            <a:endParaRPr lang="uk-UA" sz="1600" b="1" dirty="0"/>
          </a:p>
          <a:p>
            <a:pPr algn="just"/>
            <a:r>
              <a:rPr lang="en-US" sz="1600" b="1" dirty="0"/>
              <a:t>1. </a:t>
            </a:r>
            <a:r>
              <a:rPr lang="en-US" sz="1600" b="1" dirty="0">
                <a:solidFill>
                  <a:srgbClr val="C00000"/>
                </a:solidFill>
              </a:rPr>
              <a:t>Офіційне привітання </a:t>
            </a:r>
            <a:r>
              <a:rPr lang="en-US" sz="1600" b="1" i="1" dirty="0"/>
              <a:t>(formal greeting)</a:t>
            </a:r>
            <a:r>
              <a:rPr lang="en-US" sz="1600" b="1" dirty="0"/>
              <a:t>.</a:t>
            </a:r>
            <a:endParaRPr lang="ru-RU" sz="1600" b="1" dirty="0"/>
          </a:p>
          <a:p>
            <a:pPr algn="just"/>
            <a:endParaRPr lang="ru-RU" sz="1600" b="1" dirty="0"/>
          </a:p>
          <a:p>
            <a:pPr algn="ctr"/>
            <a:endParaRPr lang="uk-UA" dirty="0"/>
          </a:p>
        </p:txBody>
      </p:sp>
      <p:sp>
        <p:nvSpPr>
          <p:cNvPr id="7" name="Прямоугольник: скругленные углы 6">
            <a:extLst>
              <a:ext uri="{FF2B5EF4-FFF2-40B4-BE49-F238E27FC236}">
                <a16:creationId xmlns:a16="http://schemas.microsoft.com/office/drawing/2014/main" id="{55ED1B7F-3786-4E56-B5CA-213A846233A1}"/>
              </a:ext>
            </a:extLst>
          </p:cNvPr>
          <p:cNvSpPr/>
          <p:nvPr/>
        </p:nvSpPr>
        <p:spPr>
          <a:xfrm>
            <a:off x="188919" y="1310767"/>
            <a:ext cx="8658867" cy="792081"/>
          </a:xfrm>
          <a:prstGeom prst="roundRect">
            <a:avLst/>
          </a:prstGeom>
          <a:solidFill>
            <a:schemeClr val="accent1">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uk-UA" b="1" dirty="0"/>
          </a:p>
          <a:p>
            <a:pPr lvl="0"/>
            <a:r>
              <a:rPr lang="en-US" sz="1600" b="1" dirty="0"/>
              <a:t>2.</a:t>
            </a:r>
            <a:r>
              <a:rPr lang="en-US" sz="1600" b="1" dirty="0">
                <a:solidFill>
                  <a:srgbClr val="FF0000"/>
                </a:solidFill>
              </a:rPr>
              <a:t> </a:t>
            </a:r>
            <a:r>
              <a:rPr lang="ru-RU" sz="1600" b="1" dirty="0">
                <a:solidFill>
                  <a:srgbClr val="C00000"/>
                </a:solidFill>
              </a:rPr>
              <a:t>Вступ</a:t>
            </a:r>
            <a:r>
              <a:rPr lang="en-US" sz="1600" b="1" dirty="0">
                <a:solidFill>
                  <a:srgbClr val="C00000"/>
                </a:solidFill>
              </a:rPr>
              <a:t> </a:t>
            </a:r>
            <a:r>
              <a:rPr lang="ru-RU" sz="1600" b="1" i="1" dirty="0"/>
              <a:t>(</a:t>
            </a:r>
            <a:r>
              <a:rPr lang="en-US" sz="1600" b="1" i="1" dirty="0"/>
              <a:t>introduction</a:t>
            </a:r>
            <a:r>
              <a:rPr lang="ru-RU" sz="1600" b="1" i="1" dirty="0"/>
              <a:t> або </a:t>
            </a:r>
            <a:r>
              <a:rPr lang="en-US" sz="1600" b="1" i="1" dirty="0"/>
              <a:t>opening remarks</a:t>
            </a:r>
            <a:r>
              <a:rPr lang="ru-RU" sz="1600" b="1" i="1" dirty="0"/>
              <a:t>)</a:t>
            </a:r>
            <a:r>
              <a:rPr lang="ru-RU" sz="1600" b="1" dirty="0"/>
              <a:t>, </a:t>
            </a:r>
            <a:r>
              <a:rPr lang="uk-UA" sz="1600" b="1" dirty="0"/>
              <a:t>у якому потрібно чітко визначити мету написання листа.</a:t>
            </a:r>
            <a:endParaRPr lang="ru-RU" sz="1600" b="1" dirty="0"/>
          </a:p>
          <a:p>
            <a:pPr algn="ctr"/>
            <a:endParaRPr lang="uk-UA" dirty="0"/>
          </a:p>
        </p:txBody>
      </p:sp>
      <p:sp>
        <p:nvSpPr>
          <p:cNvPr id="5" name="Прямоугольник: скругленные углы 4">
            <a:extLst>
              <a:ext uri="{FF2B5EF4-FFF2-40B4-BE49-F238E27FC236}">
                <a16:creationId xmlns:a16="http://schemas.microsoft.com/office/drawing/2014/main" id="{077C0542-94ED-47AB-A882-C4E1978CEF61}"/>
              </a:ext>
            </a:extLst>
          </p:cNvPr>
          <p:cNvSpPr/>
          <p:nvPr/>
        </p:nvSpPr>
        <p:spPr>
          <a:xfrm>
            <a:off x="186580" y="2203735"/>
            <a:ext cx="8640960" cy="1189728"/>
          </a:xfrm>
          <a:prstGeom prst="roundRec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ru-RU" sz="1600" b="1" dirty="0"/>
          </a:p>
          <a:p>
            <a:pPr lvl="0" algn="just"/>
            <a:r>
              <a:rPr lang="ru-RU" sz="1600" b="1" dirty="0"/>
              <a:t>3.</a:t>
            </a:r>
            <a:r>
              <a:rPr lang="en-US" sz="1600" b="1" dirty="0"/>
              <a:t> </a:t>
            </a:r>
            <a:r>
              <a:rPr lang="uk-UA" sz="1600" b="1" dirty="0">
                <a:solidFill>
                  <a:srgbClr val="C00000"/>
                </a:solidFill>
              </a:rPr>
              <a:t>Основна частина</a:t>
            </a:r>
            <a:r>
              <a:rPr lang="en-US" sz="1600" b="1" dirty="0">
                <a:solidFill>
                  <a:srgbClr val="C00000"/>
                </a:solidFill>
              </a:rPr>
              <a:t> </a:t>
            </a:r>
            <a:r>
              <a:rPr lang="ru-RU" sz="1600" b="1" i="1" dirty="0"/>
              <a:t>(</a:t>
            </a:r>
            <a:r>
              <a:rPr lang="en-US" sz="1600" b="1" i="1" dirty="0"/>
              <a:t>main body</a:t>
            </a:r>
            <a:r>
              <a:rPr lang="ru-RU" sz="1600" b="1" i="1" dirty="0"/>
              <a:t>)</a:t>
            </a:r>
            <a:r>
              <a:rPr lang="ru-RU" sz="1600" b="1" dirty="0"/>
              <a:t>, </a:t>
            </a:r>
            <a:r>
              <a:rPr lang="uk-UA" sz="1600" b="1" dirty="0"/>
              <a:t>у якій розкривають основну тему (теми) детально. Ця частина складається з кількох абзаців, кожен з яких присвячено окремій підтемі (кількість абзаців в основній частині листа залежить від умови завдання).</a:t>
            </a:r>
            <a:endParaRPr lang="ru-RU" sz="1600" b="1" dirty="0"/>
          </a:p>
          <a:p>
            <a:pPr algn="ctr"/>
            <a:endParaRPr lang="uk-UA" dirty="0"/>
          </a:p>
        </p:txBody>
      </p:sp>
      <p:sp>
        <p:nvSpPr>
          <p:cNvPr id="2" name="Прямоугольник: скругленные углы 1">
            <a:extLst>
              <a:ext uri="{FF2B5EF4-FFF2-40B4-BE49-F238E27FC236}">
                <a16:creationId xmlns:a16="http://schemas.microsoft.com/office/drawing/2014/main" id="{452C9492-AA28-4791-8747-26FABF0606CB}"/>
              </a:ext>
            </a:extLst>
          </p:cNvPr>
          <p:cNvSpPr/>
          <p:nvPr/>
        </p:nvSpPr>
        <p:spPr>
          <a:xfrm>
            <a:off x="186580" y="3494350"/>
            <a:ext cx="8640960" cy="631724"/>
          </a:xfrm>
          <a:prstGeom prst="roundRect">
            <a:avLst/>
          </a:prstGeom>
          <a:solidFill>
            <a:schemeClr val="accent5">
              <a:lumMod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endParaRPr lang="uk-UA" sz="1600" b="1" dirty="0"/>
          </a:p>
          <a:p>
            <a:pPr algn="just"/>
            <a:r>
              <a:rPr lang="uk-UA" sz="1600" b="1" dirty="0"/>
              <a:t>4. </a:t>
            </a:r>
            <a:r>
              <a:rPr lang="uk-UA" sz="1600" b="1" dirty="0">
                <a:solidFill>
                  <a:srgbClr val="C00000"/>
                </a:solidFill>
              </a:rPr>
              <a:t>Заключна частина</a:t>
            </a:r>
            <a:r>
              <a:rPr lang="en-US" sz="1600" b="1" dirty="0">
                <a:solidFill>
                  <a:srgbClr val="C00000"/>
                </a:solidFill>
              </a:rPr>
              <a:t> </a:t>
            </a:r>
            <a:r>
              <a:rPr lang="uk-UA" sz="1600" b="1" i="1" dirty="0"/>
              <a:t>(</a:t>
            </a:r>
            <a:r>
              <a:rPr lang="en-US" sz="1600" b="1" i="1" dirty="0"/>
              <a:t>conclusion</a:t>
            </a:r>
            <a:r>
              <a:rPr lang="uk-UA" sz="1600" b="1" i="1" dirty="0"/>
              <a:t> або </a:t>
            </a:r>
            <a:r>
              <a:rPr lang="en-US" sz="1600" b="1" i="1" dirty="0"/>
              <a:t>closing remarks</a:t>
            </a:r>
            <a:r>
              <a:rPr lang="uk-UA" sz="1600" b="1" i="1" dirty="0"/>
              <a:t>)</a:t>
            </a:r>
            <a:r>
              <a:rPr lang="uk-UA" sz="1600" b="1" dirty="0"/>
              <a:t>, у якій треба підбити підсумок написаному в листі.</a:t>
            </a:r>
            <a:endParaRPr lang="ru-RU" sz="1600" b="1" dirty="0"/>
          </a:p>
          <a:p>
            <a:pPr algn="ctr"/>
            <a:endParaRPr lang="uk-UA" dirty="0"/>
          </a:p>
        </p:txBody>
      </p:sp>
      <p:sp>
        <p:nvSpPr>
          <p:cNvPr id="6" name="Прямоугольник: скругленные углы 5">
            <a:extLst>
              <a:ext uri="{FF2B5EF4-FFF2-40B4-BE49-F238E27FC236}">
                <a16:creationId xmlns:a16="http://schemas.microsoft.com/office/drawing/2014/main" id="{3DFC535C-AA0F-4103-A87D-EA77D1CA2935}"/>
              </a:ext>
            </a:extLst>
          </p:cNvPr>
          <p:cNvSpPr/>
          <p:nvPr/>
        </p:nvSpPr>
        <p:spPr>
          <a:xfrm>
            <a:off x="197873" y="4218030"/>
            <a:ext cx="8629667" cy="729984"/>
          </a:xfrm>
          <a:prstGeom prst="roundRect">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just"/>
            <a:endParaRPr lang="uk-UA" sz="1600" b="1" dirty="0"/>
          </a:p>
          <a:p>
            <a:pPr algn="just"/>
            <a:r>
              <a:rPr lang="uk-UA" sz="1600" b="1" dirty="0"/>
              <a:t>5. </a:t>
            </a:r>
            <a:r>
              <a:rPr lang="uk-UA" sz="1600" b="1" dirty="0">
                <a:solidFill>
                  <a:srgbClr val="C00000"/>
                </a:solidFill>
              </a:rPr>
              <a:t>Напівофіційне прощання</a:t>
            </a:r>
            <a:r>
              <a:rPr lang="en-US" sz="1600" b="1" dirty="0">
                <a:solidFill>
                  <a:srgbClr val="C00000"/>
                </a:solidFill>
              </a:rPr>
              <a:t> </a:t>
            </a:r>
            <a:r>
              <a:rPr lang="uk-UA" sz="1600" b="1" i="1" dirty="0"/>
              <a:t>(</a:t>
            </a:r>
            <a:r>
              <a:rPr lang="en-US" sz="1600" b="1" i="1" dirty="0"/>
              <a:t>semi</a:t>
            </a:r>
            <a:r>
              <a:rPr lang="uk-UA" sz="1600" b="1" i="1" dirty="0"/>
              <a:t>-</a:t>
            </a:r>
            <a:r>
              <a:rPr lang="en-US" sz="1600" b="1" i="1" dirty="0"/>
              <a:t>formal ending</a:t>
            </a:r>
            <a:r>
              <a:rPr lang="uk-UA" sz="1600" b="1" i="1" dirty="0"/>
              <a:t>) </a:t>
            </a:r>
            <a:r>
              <a:rPr lang="uk-UA" sz="1600" b="1" dirty="0"/>
              <a:t>та повне ім’я й прізвище автора листа.</a:t>
            </a:r>
            <a:endParaRPr lang="ru-RU" sz="1600" b="1" dirty="0"/>
          </a:p>
          <a:p>
            <a:pPr algn="ctr"/>
            <a:endParaRPr lang="uk-UA" dirty="0"/>
          </a:p>
        </p:txBody>
      </p:sp>
    </p:spTree>
    <p:extLst>
      <p:ext uri="{BB962C8B-B14F-4D97-AF65-F5344CB8AC3E}">
        <p14:creationId xmlns:p14="http://schemas.microsoft.com/office/powerpoint/2010/main" val="417779615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p:nvPr/>
        </p:nvSpPr>
        <p:spPr>
          <a:xfrm>
            <a:off x="0" y="0"/>
            <a:ext cx="9161810" cy="1044213"/>
          </a:xfrm>
          <a:custGeom>
            <a:avLst/>
            <a:gdLst/>
            <a:ahLst/>
            <a:cxnLst/>
            <a:rect l="l" t="t" r="r" b="b"/>
            <a:pathLst>
              <a:path w="9144000" h="2970529">
                <a:moveTo>
                  <a:pt x="0" y="2970148"/>
                </a:moveTo>
                <a:lnTo>
                  <a:pt x="9144000" y="2970148"/>
                </a:lnTo>
                <a:lnTo>
                  <a:pt x="9144000" y="0"/>
                </a:lnTo>
                <a:lnTo>
                  <a:pt x="0" y="0"/>
                </a:lnTo>
                <a:lnTo>
                  <a:pt x="0" y="2970148"/>
                </a:lnTo>
                <a:close/>
              </a:path>
            </a:pathLst>
          </a:custGeom>
          <a:solidFill>
            <a:srgbClr val="92D050"/>
          </a:solidFill>
        </p:spPr>
        <p:txBody>
          <a:bodyPr wrap="square" lIns="0" tIns="0" rIns="0" bIns="0" rtlCol="0"/>
          <a:lstStyle/>
          <a:p>
            <a:pPr algn="ctr"/>
            <a:endParaRPr sz="2000" b="1" dirty="0"/>
          </a:p>
        </p:txBody>
      </p:sp>
      <p:sp>
        <p:nvSpPr>
          <p:cNvPr id="7" name="object 36"/>
          <p:cNvSpPr/>
          <p:nvPr/>
        </p:nvSpPr>
        <p:spPr>
          <a:xfrm>
            <a:off x="231170" y="133572"/>
            <a:ext cx="8930640" cy="678526"/>
          </a:xfrm>
          <a:prstGeom prst="rect">
            <a:avLst/>
          </a:prstGeom>
          <a:blipFill>
            <a:blip r:embed="rId2" cstate="print"/>
            <a:stretch>
              <a:fillRect/>
            </a:stretch>
          </a:blipFill>
        </p:spPr>
        <p:txBody>
          <a:bodyPr wrap="square" lIns="0" tIns="0" rIns="0" bIns="0" rtlCol="0"/>
          <a:lstStyle/>
          <a:p>
            <a:endParaRPr>
              <a:latin typeface="Times New Roman" pitchFamily="18" charset="0"/>
              <a:cs typeface="Times New Roman" pitchFamily="18" charset="0"/>
            </a:endParaRPr>
          </a:p>
        </p:txBody>
      </p:sp>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8" name="Rectangle 3"/>
          <p:cNvSpPr>
            <a:spLocks noChangeArrowheads="1"/>
          </p:cNvSpPr>
          <p:nvPr/>
        </p:nvSpPr>
        <p:spPr bwMode="auto">
          <a:xfrm>
            <a:off x="0" y="214296"/>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2000" b="1" i="0" u="none" strike="noStrike" cap="none" normalizeH="0" baseline="0" dirty="0">
                <a:ln>
                  <a:noFill/>
                </a:ln>
                <a:effectLst/>
                <a:latin typeface="Times New Roman" pitchFamily="18" charset="0"/>
                <a:ea typeface="Times New Roman" pitchFamily="18" charset="0"/>
                <a:cs typeface="Times New Roman" pitchFamily="18" charset="0"/>
              </a:rPr>
              <a:t>Англійська мова</a:t>
            </a:r>
            <a:endParaRPr kumimoji="0" lang="uk-UA" sz="2000" b="0" i="0" u="none" strike="noStrike" cap="none" normalizeH="0" baseline="0" dirty="0">
              <a:ln>
                <a:noFill/>
              </a:ln>
              <a:effectLst/>
              <a:latin typeface="Arial" pitchFamily="34" charset="0"/>
              <a:cs typeface="Arial" pitchFamily="34" charset="0"/>
            </a:endParaRPr>
          </a:p>
        </p:txBody>
      </p:sp>
      <p:pic>
        <p:nvPicPr>
          <p:cNvPr id="4098" name="Picture 2"/>
          <p:cNvPicPr>
            <a:picLocks noChangeAspect="1" noChangeArrowheads="1"/>
          </p:cNvPicPr>
          <p:nvPr/>
        </p:nvPicPr>
        <p:blipFill>
          <a:blip r:embed="rId3"/>
          <a:srcRect/>
          <a:stretch>
            <a:fillRect/>
          </a:stretch>
        </p:blipFill>
        <p:spPr bwMode="auto">
          <a:xfrm>
            <a:off x="500034" y="642924"/>
            <a:ext cx="7663381" cy="4320000"/>
          </a:xfrm>
          <a:prstGeom prst="rect">
            <a:avLst/>
          </a:prstGeom>
          <a:noFill/>
          <a:ln w="9525">
            <a:noFill/>
            <a:miter lim="800000"/>
            <a:headEnd/>
            <a:tailEnd/>
          </a:ln>
          <a:effectLst/>
        </p:spPr>
      </p:pic>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3" name="Прямоугольник 2">
            <a:extLst>
              <a:ext uri="{FF2B5EF4-FFF2-40B4-BE49-F238E27FC236}">
                <a16:creationId xmlns:a16="http://schemas.microsoft.com/office/drawing/2014/main" id="{F968283C-3F50-452F-9874-7818600B6805}"/>
              </a:ext>
            </a:extLst>
          </p:cNvPr>
          <p:cNvSpPr/>
          <p:nvPr/>
        </p:nvSpPr>
        <p:spPr>
          <a:xfrm>
            <a:off x="179512" y="123476"/>
            <a:ext cx="8640960" cy="720080"/>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uk-UA" b="1" dirty="0">
              <a:solidFill>
                <a:srgbClr val="C00000"/>
              </a:solidFill>
            </a:endParaRPr>
          </a:p>
          <a:p>
            <a:pPr algn="ctr"/>
            <a:endParaRPr lang="uk-UA" b="1" dirty="0">
              <a:solidFill>
                <a:srgbClr val="C00000"/>
              </a:solidFill>
            </a:endParaRPr>
          </a:p>
          <a:p>
            <a:pPr algn="ctr"/>
            <a:r>
              <a:rPr lang="uk-UA" b="1" dirty="0">
                <a:solidFill>
                  <a:srgbClr val="C00000"/>
                </a:solidFill>
              </a:rPr>
              <a:t>Основні вимоги до написання напівофіційного листа</a:t>
            </a:r>
          </a:p>
          <a:p>
            <a:pPr algn="ctr"/>
            <a:r>
              <a:rPr lang="uk-UA" b="1" i="1" dirty="0">
                <a:solidFill>
                  <a:srgbClr val="FF0000"/>
                </a:solidFill>
              </a:rPr>
              <a:t>Ознаки формату тексту (напівофіційний лист):</a:t>
            </a:r>
            <a:endParaRPr lang="ru-RU" dirty="0">
              <a:solidFill>
                <a:srgbClr val="FF0000"/>
              </a:solidFill>
            </a:endParaRPr>
          </a:p>
          <a:p>
            <a:pPr algn="ctr"/>
            <a:endParaRPr lang="ru-RU" dirty="0">
              <a:solidFill>
                <a:srgbClr val="C00000"/>
              </a:solidFill>
            </a:endParaRPr>
          </a:p>
          <a:p>
            <a:pPr algn="ctr"/>
            <a:endParaRPr lang="uk-UA" dirty="0"/>
          </a:p>
        </p:txBody>
      </p:sp>
      <p:sp>
        <p:nvSpPr>
          <p:cNvPr id="4" name="Прямоугольник: скругленные углы 3">
            <a:extLst>
              <a:ext uri="{FF2B5EF4-FFF2-40B4-BE49-F238E27FC236}">
                <a16:creationId xmlns:a16="http://schemas.microsoft.com/office/drawing/2014/main" id="{01D4437C-3297-493D-AD1B-B120F1250F0F}"/>
              </a:ext>
            </a:extLst>
          </p:cNvPr>
          <p:cNvSpPr/>
          <p:nvPr/>
        </p:nvSpPr>
        <p:spPr>
          <a:xfrm>
            <a:off x="179512" y="1146832"/>
            <a:ext cx="8640960" cy="720080"/>
          </a:xfrm>
          <a:prstGeom prst="roundRect">
            <a:avLst/>
          </a:prstGeom>
          <a:solidFill>
            <a:schemeClr val="accent1">
              <a:lumMod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endParaRPr lang="uk-UA" sz="1600" b="1" dirty="0"/>
          </a:p>
          <a:p>
            <a:pPr algn="just"/>
            <a:r>
              <a:rPr lang="uk-UA" sz="1600" b="1" dirty="0"/>
              <a:t>- </a:t>
            </a:r>
            <a:r>
              <a:rPr lang="uk-UA" sz="1600" b="1" dirty="0">
                <a:solidFill>
                  <a:srgbClr val="C00000"/>
                </a:solidFill>
              </a:rPr>
              <a:t>привітання</a:t>
            </a:r>
            <a:r>
              <a:rPr lang="en-US" sz="1600" b="1" dirty="0"/>
              <a:t> </a:t>
            </a:r>
            <a:r>
              <a:rPr lang="uk-UA" sz="1600" b="1" i="1" dirty="0"/>
              <a:t>(</a:t>
            </a:r>
            <a:r>
              <a:rPr lang="en-US" sz="1600" b="1" i="1" dirty="0"/>
              <a:t>greeting</a:t>
            </a:r>
            <a:r>
              <a:rPr lang="uk-UA" sz="1600" b="1" i="1" dirty="0"/>
              <a:t>)</a:t>
            </a:r>
            <a:r>
              <a:rPr lang="en-US" sz="1600" b="1" i="1" dirty="0"/>
              <a:t> </a:t>
            </a:r>
            <a:r>
              <a:rPr lang="uk-UA" sz="1600" b="1" dirty="0"/>
              <a:t>– відповідно до вимог оформлення напівофіційного листа: </a:t>
            </a:r>
            <a:r>
              <a:rPr lang="en-US" sz="1600" b="1" i="1" dirty="0"/>
              <a:t>To the Editor</a:t>
            </a:r>
            <a:r>
              <a:rPr lang="uk-UA" sz="1600" b="1" i="1" dirty="0"/>
              <a:t> /</a:t>
            </a:r>
            <a:r>
              <a:rPr lang="en-US" sz="1600" b="1" i="1" dirty="0"/>
              <a:t>Dear Sir or Madam</a:t>
            </a:r>
            <a:r>
              <a:rPr lang="uk-UA" sz="1600" b="1" i="1" dirty="0"/>
              <a:t> /</a:t>
            </a:r>
            <a:r>
              <a:rPr lang="en-US" sz="1600" b="1" i="1" dirty="0"/>
              <a:t>Dear </a:t>
            </a:r>
            <a:r>
              <a:rPr lang="en-US" sz="1600" b="1" i="1" dirty="0" err="1"/>
              <a:t>Mr</a:t>
            </a:r>
            <a:r>
              <a:rPr lang="uk-UA" sz="1600" b="1" i="1" dirty="0"/>
              <a:t>.</a:t>
            </a:r>
            <a:r>
              <a:rPr lang="en-US" sz="1600" b="1" i="1" dirty="0"/>
              <a:t>Brown </a:t>
            </a:r>
            <a:r>
              <a:rPr lang="uk-UA" sz="1600" b="1" dirty="0"/>
              <a:t>тощо.</a:t>
            </a:r>
            <a:endParaRPr lang="ru-RU" sz="1600" b="1" dirty="0"/>
          </a:p>
          <a:p>
            <a:pPr algn="just"/>
            <a:endParaRPr lang="uk-UA" dirty="0"/>
          </a:p>
        </p:txBody>
      </p:sp>
      <p:sp>
        <p:nvSpPr>
          <p:cNvPr id="6" name="Прямоугольник: скругленные углы 5">
            <a:extLst>
              <a:ext uri="{FF2B5EF4-FFF2-40B4-BE49-F238E27FC236}">
                <a16:creationId xmlns:a16="http://schemas.microsoft.com/office/drawing/2014/main" id="{53FAD793-6957-4BC4-9A45-A7A7FC3D8640}"/>
              </a:ext>
            </a:extLst>
          </p:cNvPr>
          <p:cNvSpPr/>
          <p:nvPr/>
        </p:nvSpPr>
        <p:spPr>
          <a:xfrm>
            <a:off x="179512" y="2067693"/>
            <a:ext cx="8640960" cy="1008113"/>
          </a:xfrm>
          <a:prstGeom prst="roundRec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just"/>
            <a:endParaRPr lang="uk-UA" sz="1600" b="1" dirty="0"/>
          </a:p>
          <a:p>
            <a:pPr algn="just"/>
            <a:r>
              <a:rPr lang="uk-UA" sz="1600" b="1" dirty="0"/>
              <a:t>- </a:t>
            </a:r>
            <a:r>
              <a:rPr lang="en-US" sz="1600" b="1" dirty="0">
                <a:solidFill>
                  <a:srgbClr val="C00000"/>
                </a:solidFill>
              </a:rPr>
              <a:t>вступ</a:t>
            </a:r>
            <a:r>
              <a:rPr lang="en-US" sz="1600" b="1" dirty="0"/>
              <a:t> </a:t>
            </a:r>
            <a:r>
              <a:rPr lang="en-US" sz="1600" b="1" i="1" dirty="0"/>
              <a:t>(opening remarks)</a:t>
            </a:r>
            <a:r>
              <a:rPr lang="en-US" sz="1600" b="1" dirty="0"/>
              <a:t> </a:t>
            </a:r>
            <a:r>
              <a:rPr lang="uk-UA" sz="1600" b="1" dirty="0"/>
              <a:t>має містити фрази на кшталт</a:t>
            </a:r>
            <a:r>
              <a:rPr lang="en-US" sz="1600" b="1" dirty="0"/>
              <a:t>: </a:t>
            </a:r>
            <a:r>
              <a:rPr lang="en-US" sz="1600" b="1" i="1" dirty="0"/>
              <a:t>I am writing with regard to your …(recent review of the…) / I feel I have to express my consent/disagreement with…</a:t>
            </a:r>
            <a:r>
              <a:rPr lang="en-US" sz="1600" b="1" dirty="0"/>
              <a:t> тощо.</a:t>
            </a:r>
            <a:endParaRPr lang="ru-RU" sz="1600" b="1" dirty="0"/>
          </a:p>
          <a:p>
            <a:pPr algn="ctr"/>
            <a:endParaRPr lang="uk-UA" dirty="0"/>
          </a:p>
        </p:txBody>
      </p:sp>
      <p:sp>
        <p:nvSpPr>
          <p:cNvPr id="7" name="Прямоугольник: скругленные углы 6">
            <a:extLst>
              <a:ext uri="{FF2B5EF4-FFF2-40B4-BE49-F238E27FC236}">
                <a16:creationId xmlns:a16="http://schemas.microsoft.com/office/drawing/2014/main" id="{9FC97CE4-F674-4BE9-B211-A17203629D91}"/>
              </a:ext>
            </a:extLst>
          </p:cNvPr>
          <p:cNvSpPr/>
          <p:nvPr/>
        </p:nvSpPr>
        <p:spPr>
          <a:xfrm>
            <a:off x="179512" y="3291830"/>
            <a:ext cx="8640960" cy="1490464"/>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uk-UA" sz="1600" b="1" dirty="0"/>
              <a:t>- </a:t>
            </a:r>
            <a:r>
              <a:rPr lang="uk-UA" sz="1600" b="1" dirty="0">
                <a:solidFill>
                  <a:srgbClr val="C00000"/>
                </a:solidFill>
              </a:rPr>
              <a:t>основна частина</a:t>
            </a:r>
            <a:r>
              <a:rPr lang="en-US" sz="1600" b="1" dirty="0">
                <a:solidFill>
                  <a:srgbClr val="C00000"/>
                </a:solidFill>
              </a:rPr>
              <a:t> </a:t>
            </a:r>
            <a:r>
              <a:rPr lang="en-US" sz="1600" b="1" i="1" dirty="0"/>
              <a:t>(main body)</a:t>
            </a:r>
            <a:r>
              <a:rPr lang="en-US" sz="1600" b="1" dirty="0"/>
              <a:t>, у </a:t>
            </a:r>
            <a:r>
              <a:rPr lang="uk-UA" sz="1600" b="1" dirty="0"/>
              <a:t>якій опрацьовують комунікативні ситуації і, залежно від тематики листа, використовують фрази на кшталт:</a:t>
            </a:r>
            <a:r>
              <a:rPr lang="en-US" sz="1600" b="1" dirty="0"/>
              <a:t> </a:t>
            </a:r>
            <a:r>
              <a:rPr lang="en-US" sz="1600" b="1" i="1" dirty="0"/>
              <a:t>I (We) am (are) totally opposed to… / It worries me (us) that… / Although … I (We) still believe … </a:t>
            </a:r>
            <a:r>
              <a:rPr lang="en-US" sz="1600" b="1" dirty="0"/>
              <a:t>тощо.</a:t>
            </a:r>
            <a:endParaRPr lang="ru-RU" sz="1600" b="1" dirty="0"/>
          </a:p>
          <a:p>
            <a:pPr lvl="0"/>
            <a:endParaRPr lang="ru-RU" sz="1600" b="1" dirty="0"/>
          </a:p>
        </p:txBody>
      </p:sp>
    </p:spTree>
    <p:extLst>
      <p:ext uri="{BB962C8B-B14F-4D97-AF65-F5344CB8AC3E}">
        <p14:creationId xmlns:p14="http://schemas.microsoft.com/office/powerpoint/2010/main" val="2694055354"/>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3" name="Прямоугольник 2">
            <a:extLst>
              <a:ext uri="{FF2B5EF4-FFF2-40B4-BE49-F238E27FC236}">
                <a16:creationId xmlns:a16="http://schemas.microsoft.com/office/drawing/2014/main" id="{F968283C-3F50-452F-9874-7818600B6805}"/>
              </a:ext>
            </a:extLst>
          </p:cNvPr>
          <p:cNvSpPr/>
          <p:nvPr/>
        </p:nvSpPr>
        <p:spPr>
          <a:xfrm>
            <a:off x="179512" y="123476"/>
            <a:ext cx="8640960" cy="720080"/>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uk-UA" b="1" dirty="0">
              <a:solidFill>
                <a:srgbClr val="C00000"/>
              </a:solidFill>
            </a:endParaRPr>
          </a:p>
          <a:p>
            <a:pPr algn="ctr"/>
            <a:endParaRPr lang="uk-UA" b="1" dirty="0">
              <a:solidFill>
                <a:srgbClr val="C00000"/>
              </a:solidFill>
            </a:endParaRPr>
          </a:p>
          <a:p>
            <a:pPr algn="ctr"/>
            <a:r>
              <a:rPr lang="uk-UA" b="1" dirty="0">
                <a:solidFill>
                  <a:srgbClr val="C00000"/>
                </a:solidFill>
              </a:rPr>
              <a:t>Основні вимоги до написання напівофіційного листа</a:t>
            </a:r>
          </a:p>
          <a:p>
            <a:pPr algn="ctr"/>
            <a:r>
              <a:rPr lang="uk-UA" b="1" i="1" dirty="0">
                <a:solidFill>
                  <a:srgbClr val="FF0000"/>
                </a:solidFill>
              </a:rPr>
              <a:t>Ознаки формату тексту (напівофіційний лист):</a:t>
            </a:r>
            <a:endParaRPr lang="ru-RU" dirty="0">
              <a:solidFill>
                <a:srgbClr val="FF0000"/>
              </a:solidFill>
            </a:endParaRPr>
          </a:p>
          <a:p>
            <a:pPr algn="ctr"/>
            <a:endParaRPr lang="ru-RU" dirty="0">
              <a:solidFill>
                <a:srgbClr val="C00000"/>
              </a:solidFill>
            </a:endParaRPr>
          </a:p>
          <a:p>
            <a:pPr algn="ctr"/>
            <a:endParaRPr lang="uk-UA" dirty="0"/>
          </a:p>
        </p:txBody>
      </p:sp>
      <p:sp>
        <p:nvSpPr>
          <p:cNvPr id="6" name="Прямоугольник: скругленные углы 5">
            <a:extLst>
              <a:ext uri="{FF2B5EF4-FFF2-40B4-BE49-F238E27FC236}">
                <a16:creationId xmlns:a16="http://schemas.microsoft.com/office/drawing/2014/main" id="{53FAD793-6957-4BC4-9A45-A7A7FC3D8640}"/>
              </a:ext>
            </a:extLst>
          </p:cNvPr>
          <p:cNvSpPr/>
          <p:nvPr/>
        </p:nvSpPr>
        <p:spPr>
          <a:xfrm>
            <a:off x="236821" y="1347613"/>
            <a:ext cx="8640961" cy="1008113"/>
          </a:xfrm>
          <a:prstGeom prst="roundRec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just"/>
            <a:endParaRPr lang="uk-UA" sz="1600" b="1" dirty="0"/>
          </a:p>
          <a:p>
            <a:pPr lvl="0"/>
            <a:r>
              <a:rPr lang="uk-UA" sz="1600" b="1" dirty="0"/>
              <a:t>- </a:t>
            </a:r>
            <a:r>
              <a:rPr lang="en-US" sz="1600" b="1" dirty="0">
                <a:solidFill>
                  <a:srgbClr val="C00000"/>
                </a:solidFill>
              </a:rPr>
              <a:t>кінцівка</a:t>
            </a:r>
            <a:r>
              <a:rPr lang="en-US" sz="1600" b="1" dirty="0"/>
              <a:t> </a:t>
            </a:r>
            <a:r>
              <a:rPr lang="en-US" sz="1600" b="1" i="1" dirty="0"/>
              <a:t>(closing remarks)</a:t>
            </a:r>
            <a:r>
              <a:rPr lang="en-US" sz="1600" b="1" dirty="0"/>
              <a:t> </a:t>
            </a:r>
            <a:r>
              <a:rPr lang="uk-UA" sz="1600" b="1" dirty="0"/>
              <a:t>має містити фрази на кшталт</a:t>
            </a:r>
            <a:r>
              <a:rPr lang="en-US" sz="1600" b="1" dirty="0"/>
              <a:t>: </a:t>
            </a:r>
            <a:r>
              <a:rPr lang="en-US" sz="1600" b="1" i="1" dirty="0"/>
              <a:t>I (We) would be grateful if you could …, Thank you in anticipation for … / I (We) would appreciate if you …</a:t>
            </a:r>
            <a:r>
              <a:rPr lang="en-US" sz="1600" b="1" dirty="0"/>
              <a:t> тощо.</a:t>
            </a:r>
            <a:endParaRPr lang="ru-RU" sz="1600" b="1" dirty="0"/>
          </a:p>
          <a:p>
            <a:pPr algn="ctr"/>
            <a:endParaRPr lang="uk-UA" dirty="0"/>
          </a:p>
        </p:txBody>
      </p:sp>
      <p:sp>
        <p:nvSpPr>
          <p:cNvPr id="7" name="Прямоугольник: скругленные углы 6">
            <a:extLst>
              <a:ext uri="{FF2B5EF4-FFF2-40B4-BE49-F238E27FC236}">
                <a16:creationId xmlns:a16="http://schemas.microsoft.com/office/drawing/2014/main" id="{9FC97CE4-F674-4BE9-B211-A17203629D91}"/>
              </a:ext>
            </a:extLst>
          </p:cNvPr>
          <p:cNvSpPr/>
          <p:nvPr/>
        </p:nvSpPr>
        <p:spPr>
          <a:xfrm>
            <a:off x="179512" y="2958106"/>
            <a:ext cx="8640960" cy="1490464"/>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lvl="0" algn="just"/>
            <a:r>
              <a:rPr lang="uk-UA" sz="1600" b="1" dirty="0"/>
              <a:t>- </a:t>
            </a:r>
            <a:r>
              <a:rPr lang="uk-UA" sz="1600" b="1" dirty="0">
                <a:solidFill>
                  <a:srgbClr val="C00000"/>
                </a:solidFill>
              </a:rPr>
              <a:t>прощання</a:t>
            </a:r>
            <a:r>
              <a:rPr lang="en-US" sz="1600" b="1" dirty="0"/>
              <a:t> </a:t>
            </a:r>
            <a:r>
              <a:rPr lang="en-US" sz="1600" b="1" i="1" dirty="0"/>
              <a:t>(ending)</a:t>
            </a:r>
            <a:r>
              <a:rPr lang="en-US" sz="1600" b="1" dirty="0"/>
              <a:t> – </a:t>
            </a:r>
            <a:r>
              <a:rPr lang="uk-UA" sz="1600" b="1" dirty="0"/>
              <a:t>відповідно до вимог оформлення напівофіційного листа:</a:t>
            </a:r>
            <a:r>
              <a:rPr lang="en-US" sz="1600" b="1" dirty="0"/>
              <a:t> </a:t>
            </a:r>
            <a:r>
              <a:rPr lang="en-US" sz="1600" b="1" i="1" dirty="0"/>
              <a:t>Yours faithfully / Faithfully yours / Yours truly / Truly yours / Yours sincerely / Best regards</a:t>
            </a:r>
            <a:r>
              <a:rPr lang="en-US" sz="1600" b="1" dirty="0"/>
              <a:t> тощо.</a:t>
            </a:r>
            <a:endParaRPr lang="ru-RU" sz="1600" b="1" dirty="0"/>
          </a:p>
          <a:p>
            <a:pPr lvl="0"/>
            <a:endParaRPr lang="ru-RU" sz="1600" b="1" dirty="0"/>
          </a:p>
        </p:txBody>
      </p:sp>
    </p:spTree>
    <p:extLst>
      <p:ext uri="{BB962C8B-B14F-4D97-AF65-F5344CB8AC3E}">
        <p14:creationId xmlns:p14="http://schemas.microsoft.com/office/powerpoint/2010/main" val="2698669589"/>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2" name="Прямоугольник: скругленные углы 1">
            <a:extLst>
              <a:ext uri="{FF2B5EF4-FFF2-40B4-BE49-F238E27FC236}">
                <a16:creationId xmlns:a16="http://schemas.microsoft.com/office/drawing/2014/main" id="{E2D6D2CB-6511-4E11-8EC2-E4F1742E3744}"/>
              </a:ext>
            </a:extLst>
          </p:cNvPr>
          <p:cNvSpPr/>
          <p:nvPr/>
        </p:nvSpPr>
        <p:spPr>
          <a:xfrm>
            <a:off x="503548" y="147904"/>
            <a:ext cx="8136904" cy="720078"/>
          </a:xfrm>
          <a:prstGeom prst="roundRect">
            <a:avLst/>
          </a:prstGeom>
          <a:solidFill>
            <a:schemeClr val="accent1">
              <a:lumMod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uk-UA" sz="2400" b="1" dirty="0">
              <a:ln w="22225">
                <a:solidFill>
                  <a:schemeClr val="accent2"/>
                </a:solidFill>
                <a:prstDash val="solid"/>
              </a:ln>
              <a:solidFill>
                <a:schemeClr val="accent2">
                  <a:lumMod val="40000"/>
                  <a:lumOff val="60000"/>
                </a:schemeClr>
              </a:solidFill>
            </a:endParaRPr>
          </a:p>
          <a:p>
            <a:pPr algn="ctr"/>
            <a:r>
              <a:rPr lang="uk-UA" sz="2400" b="1" dirty="0">
                <a:ln w="22225">
                  <a:solidFill>
                    <a:schemeClr val="accent2"/>
                  </a:solidFill>
                  <a:prstDash val="solid"/>
                </a:ln>
                <a:solidFill>
                  <a:schemeClr val="accent2">
                    <a:lumMod val="40000"/>
                    <a:lumOff val="60000"/>
                  </a:schemeClr>
                </a:solidFill>
              </a:rPr>
              <a:t>ОФІЦІЙНИЙ</a:t>
            </a:r>
            <a:r>
              <a:rPr lang="ru-RU" sz="2400" b="1" dirty="0">
                <a:ln w="22225">
                  <a:solidFill>
                    <a:schemeClr val="accent2"/>
                  </a:solidFill>
                  <a:prstDash val="solid"/>
                </a:ln>
                <a:solidFill>
                  <a:schemeClr val="accent2">
                    <a:lumMod val="40000"/>
                    <a:lumOff val="60000"/>
                  </a:schemeClr>
                </a:solidFill>
              </a:rPr>
              <a:t> ЛИСТ</a:t>
            </a:r>
            <a:endParaRPr lang="uk-UA" sz="2400" b="1" dirty="0">
              <a:ln w="22225">
                <a:solidFill>
                  <a:schemeClr val="accent2"/>
                </a:solidFill>
                <a:prstDash val="solid"/>
              </a:ln>
              <a:solidFill>
                <a:schemeClr val="accent2">
                  <a:lumMod val="40000"/>
                  <a:lumOff val="60000"/>
                </a:schemeClr>
              </a:solidFill>
            </a:endParaRPr>
          </a:p>
          <a:p>
            <a:pPr algn="ctr"/>
            <a:endParaRPr lang="uk-UA" dirty="0"/>
          </a:p>
        </p:txBody>
      </p:sp>
      <p:sp>
        <p:nvSpPr>
          <p:cNvPr id="3" name="Прямоугольник: загнутый угол 2">
            <a:extLst>
              <a:ext uri="{FF2B5EF4-FFF2-40B4-BE49-F238E27FC236}">
                <a16:creationId xmlns:a16="http://schemas.microsoft.com/office/drawing/2014/main" id="{E88BE5AB-B474-4AA9-A784-FDDF773687B4}"/>
              </a:ext>
            </a:extLst>
          </p:cNvPr>
          <p:cNvSpPr/>
          <p:nvPr/>
        </p:nvSpPr>
        <p:spPr>
          <a:xfrm>
            <a:off x="515233" y="1103148"/>
            <a:ext cx="8136904" cy="3908973"/>
          </a:xfrm>
          <a:prstGeom prst="foldedCorner">
            <a:avLst/>
          </a:prstGeom>
          <a:solidFill>
            <a:schemeClr val="accent1">
              <a:lumMod val="90000"/>
            </a:schemeClr>
          </a:solidFill>
        </p:spPr>
        <p:style>
          <a:lnRef idx="2">
            <a:schemeClr val="accent6"/>
          </a:lnRef>
          <a:fillRef idx="1">
            <a:schemeClr val="lt1"/>
          </a:fillRef>
          <a:effectRef idx="0">
            <a:schemeClr val="accent6"/>
          </a:effectRef>
          <a:fontRef idx="minor">
            <a:schemeClr val="dk1"/>
          </a:fontRef>
        </p:style>
        <p:txBody>
          <a:bodyPr rtlCol="0" anchor="ctr"/>
          <a:lstStyle/>
          <a:p>
            <a:endParaRPr lang="uk-UA" dirty="0"/>
          </a:p>
          <a:p>
            <a:pPr algn="just"/>
            <a:r>
              <a:rPr lang="uk-UA" b="1" i="1" dirty="0"/>
              <a:t>       </a:t>
            </a:r>
          </a:p>
          <a:p>
            <a:pPr algn="just"/>
            <a:endParaRPr lang="uk-UA" b="1" i="1" dirty="0"/>
          </a:p>
          <a:p>
            <a:pPr algn="just"/>
            <a:r>
              <a:rPr lang="uk-UA" b="1" i="1" dirty="0"/>
              <a:t>      Офіційні листи</a:t>
            </a:r>
            <a:r>
              <a:rPr lang="en-US" b="1" i="1" dirty="0"/>
              <a:t> (formal letters) </a:t>
            </a:r>
            <a:r>
              <a:rPr lang="uk-UA" b="1" i="1" dirty="0"/>
              <a:t>зазвичай </a:t>
            </a:r>
            <a:r>
              <a:rPr lang="uk-UA" i="1" dirty="0"/>
              <a:t>надсилають людям, що обіймають офіційні посади, або людям, із якими ви не знайомі близько (директори, менеджери різних установ, ділові партнери тощо). До офіційних листів відносять зокрема листи-заяви (</a:t>
            </a:r>
            <a:r>
              <a:rPr lang="en-US" i="1" dirty="0"/>
              <a:t>letters of application</a:t>
            </a:r>
            <a:r>
              <a:rPr lang="uk-UA" i="1" dirty="0"/>
              <a:t>)</a:t>
            </a:r>
            <a:r>
              <a:rPr lang="en-US" i="1" dirty="0"/>
              <a:t> </a:t>
            </a:r>
            <a:r>
              <a:rPr lang="uk-UA" i="1" dirty="0"/>
              <a:t>та листи-скарги</a:t>
            </a:r>
            <a:r>
              <a:rPr lang="en-US" i="1" dirty="0"/>
              <a:t> </a:t>
            </a:r>
            <a:r>
              <a:rPr lang="uk-UA" i="1" dirty="0"/>
              <a:t>(</a:t>
            </a:r>
            <a:r>
              <a:rPr lang="en-US" i="1" dirty="0"/>
              <a:t>letters of complain</a:t>
            </a:r>
            <a:r>
              <a:rPr lang="uk-UA" i="1" dirty="0"/>
              <a:t>). При написанні таких листів використовують офіційний стиль, для якого є характерним увічливий, нейтральний тон, а також уживання офіційної лексики (пасивних конструкцій, формальних слів-зв’язок, відповідних форм привітання та прощання тощо). Неприйнятним є вживання розмовних виразів, скорочених форм тощо.</a:t>
            </a:r>
            <a:endParaRPr lang="ru-RU" i="1" dirty="0"/>
          </a:p>
          <a:p>
            <a:pPr algn="just"/>
            <a:endParaRPr lang="ru-RU" i="1" dirty="0"/>
          </a:p>
          <a:p>
            <a:pPr algn="ctr"/>
            <a:endParaRPr lang="uk-UA" dirty="0"/>
          </a:p>
        </p:txBody>
      </p:sp>
      <p:sp>
        <p:nvSpPr>
          <p:cNvPr id="4" name="Прямоугольник 3">
            <a:extLst>
              <a:ext uri="{FF2B5EF4-FFF2-40B4-BE49-F238E27FC236}">
                <a16:creationId xmlns:a16="http://schemas.microsoft.com/office/drawing/2014/main" id="{5FFFE34E-27F7-48E0-B083-420241707170}"/>
              </a:ext>
            </a:extLst>
          </p:cNvPr>
          <p:cNvSpPr/>
          <p:nvPr/>
        </p:nvSpPr>
        <p:spPr>
          <a:xfrm>
            <a:off x="4479634" y="2110085"/>
            <a:ext cx="184731" cy="923330"/>
          </a:xfrm>
          <a:prstGeom prst="rect">
            <a:avLst/>
          </a:prstGeom>
          <a:noFill/>
        </p:spPr>
        <p:txBody>
          <a:bodyPr wrap="none" lIns="91440" tIns="45720" rIns="91440" bIns="45720">
            <a:spAutoFit/>
          </a:bodyPr>
          <a:lstStyle/>
          <a:p>
            <a:pPr algn="ctr"/>
            <a:endParaRPr lang="uk-UA"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928386023"/>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3" name="Прямоугольник 2">
            <a:extLst>
              <a:ext uri="{FF2B5EF4-FFF2-40B4-BE49-F238E27FC236}">
                <a16:creationId xmlns:a16="http://schemas.microsoft.com/office/drawing/2014/main" id="{F968283C-3F50-452F-9874-7818600B6805}"/>
              </a:ext>
            </a:extLst>
          </p:cNvPr>
          <p:cNvSpPr/>
          <p:nvPr/>
        </p:nvSpPr>
        <p:spPr>
          <a:xfrm>
            <a:off x="197873" y="100888"/>
            <a:ext cx="8640960" cy="576057"/>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uk-UA" b="1" dirty="0"/>
          </a:p>
          <a:p>
            <a:pPr algn="ctr"/>
            <a:r>
              <a:rPr lang="uk-UA" b="1" dirty="0">
                <a:solidFill>
                  <a:srgbClr val="C00000"/>
                </a:solidFill>
              </a:rPr>
              <a:t>Офіційний лист</a:t>
            </a:r>
            <a:r>
              <a:rPr lang="en-US" b="1" dirty="0">
                <a:solidFill>
                  <a:srgbClr val="C00000"/>
                </a:solidFill>
              </a:rPr>
              <a:t> </a:t>
            </a:r>
            <a:r>
              <a:rPr lang="uk-UA" b="1" i="1" dirty="0">
                <a:solidFill>
                  <a:srgbClr val="C00000"/>
                </a:solidFill>
              </a:rPr>
              <a:t>(</a:t>
            </a:r>
            <a:r>
              <a:rPr lang="en-US" b="1" i="1" dirty="0">
                <a:solidFill>
                  <a:srgbClr val="C00000"/>
                </a:solidFill>
              </a:rPr>
              <a:t>formal letter</a:t>
            </a:r>
            <a:r>
              <a:rPr lang="uk-UA" b="1" i="1" dirty="0">
                <a:solidFill>
                  <a:srgbClr val="C00000"/>
                </a:solidFill>
              </a:rPr>
              <a:t>)</a:t>
            </a:r>
            <a:r>
              <a:rPr lang="en-US" b="1" dirty="0">
                <a:solidFill>
                  <a:srgbClr val="C00000"/>
                </a:solidFill>
              </a:rPr>
              <a:t> </a:t>
            </a:r>
            <a:r>
              <a:rPr lang="uk-UA" b="1" dirty="0">
                <a:solidFill>
                  <a:srgbClr val="C00000"/>
                </a:solidFill>
              </a:rPr>
              <a:t>складається з таких частин:</a:t>
            </a:r>
            <a:endParaRPr lang="ru-RU" dirty="0">
              <a:solidFill>
                <a:srgbClr val="C00000"/>
              </a:solidFill>
            </a:endParaRPr>
          </a:p>
          <a:p>
            <a:pPr algn="ctr"/>
            <a:endParaRPr lang="uk-UA" dirty="0"/>
          </a:p>
        </p:txBody>
      </p:sp>
      <p:sp>
        <p:nvSpPr>
          <p:cNvPr id="4" name="Прямоугольник: скругленные углы 3">
            <a:extLst>
              <a:ext uri="{FF2B5EF4-FFF2-40B4-BE49-F238E27FC236}">
                <a16:creationId xmlns:a16="http://schemas.microsoft.com/office/drawing/2014/main" id="{44712390-5757-4878-BDF7-82BA8A5207A1}"/>
              </a:ext>
            </a:extLst>
          </p:cNvPr>
          <p:cNvSpPr/>
          <p:nvPr/>
        </p:nvSpPr>
        <p:spPr>
          <a:xfrm>
            <a:off x="197873" y="754363"/>
            <a:ext cx="8640960" cy="792081"/>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just"/>
            <a:endParaRPr lang="uk-UA" sz="1600" b="1" dirty="0"/>
          </a:p>
          <a:p>
            <a:pPr algn="just"/>
            <a:endParaRPr lang="uk-UA" sz="1600" b="1" dirty="0"/>
          </a:p>
          <a:p>
            <a:pPr algn="just"/>
            <a:endParaRPr lang="uk-UA" sz="1600" b="1" dirty="0"/>
          </a:p>
          <a:p>
            <a:pPr algn="just"/>
            <a:r>
              <a:rPr lang="en-US" sz="1600" b="1" dirty="0"/>
              <a:t>1. </a:t>
            </a:r>
            <a:r>
              <a:rPr lang="uk-UA" sz="1600" b="1" dirty="0">
                <a:solidFill>
                  <a:srgbClr val="C00000"/>
                </a:solidFill>
              </a:rPr>
              <a:t>Офіційне привітання</a:t>
            </a:r>
            <a:r>
              <a:rPr lang="en-US" sz="1600" b="1" dirty="0">
                <a:solidFill>
                  <a:srgbClr val="C00000"/>
                </a:solidFill>
              </a:rPr>
              <a:t> </a:t>
            </a:r>
            <a:r>
              <a:rPr lang="uk-UA" sz="1600" b="1" i="1" dirty="0"/>
              <a:t>(</a:t>
            </a:r>
            <a:r>
              <a:rPr lang="en-US" sz="1600" b="1" i="1" dirty="0"/>
              <a:t>formal greeting</a:t>
            </a:r>
            <a:r>
              <a:rPr lang="uk-UA" sz="1600" b="1" i="1" dirty="0"/>
              <a:t>)</a:t>
            </a:r>
            <a:r>
              <a:rPr lang="uk-UA" sz="1600" b="1" dirty="0"/>
              <a:t>:</a:t>
            </a:r>
            <a:r>
              <a:rPr lang="en-US" sz="1600" b="1" dirty="0"/>
              <a:t> </a:t>
            </a:r>
            <a:r>
              <a:rPr lang="en-US" sz="1600" b="1" i="1" dirty="0"/>
              <a:t>Dear Sir</a:t>
            </a:r>
            <a:r>
              <a:rPr lang="uk-UA" sz="1600" b="1" i="1" dirty="0"/>
              <a:t>/</a:t>
            </a:r>
            <a:r>
              <a:rPr lang="en-US" sz="1600" b="1" i="1" dirty="0"/>
              <a:t>Madam</a:t>
            </a:r>
            <a:r>
              <a:rPr lang="en-US" sz="1600" b="1" dirty="0"/>
              <a:t> </a:t>
            </a:r>
            <a:r>
              <a:rPr lang="uk-UA" sz="1600" b="1" dirty="0"/>
              <a:t>– коли невідоме ім’я особи, якій адресовано лист;</a:t>
            </a:r>
            <a:r>
              <a:rPr lang="en-US" sz="1600" b="1" dirty="0"/>
              <a:t> </a:t>
            </a:r>
            <a:r>
              <a:rPr lang="en-US" sz="1600" b="1" i="1" dirty="0"/>
              <a:t>Dear </a:t>
            </a:r>
            <a:r>
              <a:rPr lang="en-US" sz="1600" b="1" i="1" dirty="0" err="1"/>
              <a:t>Ms</a:t>
            </a:r>
            <a:r>
              <a:rPr lang="uk-UA" sz="1600" b="1" i="1" dirty="0"/>
              <a:t>. </a:t>
            </a:r>
            <a:r>
              <a:rPr lang="en-US" sz="1600" b="1" i="1" dirty="0"/>
              <a:t>Brown </a:t>
            </a:r>
            <a:r>
              <a:rPr lang="uk-UA" sz="1600" b="1" dirty="0"/>
              <a:t>– коли відоме ім’я особи, якій адресовано лист.</a:t>
            </a:r>
            <a:endParaRPr lang="ru-RU" sz="1600" b="1" dirty="0"/>
          </a:p>
          <a:p>
            <a:pPr algn="just"/>
            <a:endParaRPr lang="ru-RU" sz="1600" b="1" dirty="0"/>
          </a:p>
          <a:p>
            <a:pPr algn="just"/>
            <a:endParaRPr lang="ru-RU" sz="1600" b="1" dirty="0"/>
          </a:p>
          <a:p>
            <a:pPr algn="ctr"/>
            <a:endParaRPr lang="uk-UA" dirty="0"/>
          </a:p>
        </p:txBody>
      </p:sp>
      <p:sp>
        <p:nvSpPr>
          <p:cNvPr id="7" name="Прямоугольник: скругленные углы 6">
            <a:extLst>
              <a:ext uri="{FF2B5EF4-FFF2-40B4-BE49-F238E27FC236}">
                <a16:creationId xmlns:a16="http://schemas.microsoft.com/office/drawing/2014/main" id="{55ED1B7F-3786-4E56-B5CA-213A846233A1}"/>
              </a:ext>
            </a:extLst>
          </p:cNvPr>
          <p:cNvSpPr/>
          <p:nvPr/>
        </p:nvSpPr>
        <p:spPr>
          <a:xfrm>
            <a:off x="197873" y="1612170"/>
            <a:ext cx="8658867" cy="644268"/>
          </a:xfrm>
          <a:prstGeom prst="roundRect">
            <a:avLst/>
          </a:prstGeom>
          <a:solidFill>
            <a:schemeClr val="accent1">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uk-UA" b="1" dirty="0"/>
          </a:p>
          <a:p>
            <a:pPr lvl="0" algn="just"/>
            <a:r>
              <a:rPr lang="en-US" sz="1600" b="1" dirty="0"/>
              <a:t>2.</a:t>
            </a:r>
            <a:r>
              <a:rPr lang="en-US" sz="1600" b="1" dirty="0">
                <a:solidFill>
                  <a:srgbClr val="FF0000"/>
                </a:solidFill>
              </a:rPr>
              <a:t> </a:t>
            </a:r>
            <a:r>
              <a:rPr lang="uk-UA" sz="1600" b="1" dirty="0">
                <a:solidFill>
                  <a:srgbClr val="C00000"/>
                </a:solidFill>
              </a:rPr>
              <a:t>Вступ</a:t>
            </a:r>
            <a:r>
              <a:rPr lang="en-US" sz="1600" b="1" dirty="0"/>
              <a:t> </a:t>
            </a:r>
            <a:r>
              <a:rPr lang="ru-RU" sz="1600" b="1" i="1" dirty="0"/>
              <a:t>(</a:t>
            </a:r>
            <a:r>
              <a:rPr lang="en-US" sz="1600" b="1" i="1" dirty="0"/>
              <a:t>introduction</a:t>
            </a:r>
            <a:r>
              <a:rPr lang="ru-RU" sz="1600" b="1" i="1" dirty="0"/>
              <a:t> або </a:t>
            </a:r>
            <a:r>
              <a:rPr lang="en-US" sz="1600" b="1" i="1" dirty="0"/>
              <a:t>opening remarks</a:t>
            </a:r>
            <a:r>
              <a:rPr lang="ru-RU" sz="1600" b="1" i="1" dirty="0"/>
              <a:t>)</a:t>
            </a:r>
            <a:r>
              <a:rPr lang="ru-RU" sz="1600" b="1" dirty="0"/>
              <a:t>, </a:t>
            </a:r>
            <a:r>
              <a:rPr lang="uk-UA" sz="1600" b="1" dirty="0"/>
              <a:t>у якому чітко визначено мету написання листа.</a:t>
            </a:r>
            <a:endParaRPr lang="ru-RU" sz="1600" b="1" dirty="0"/>
          </a:p>
          <a:p>
            <a:pPr algn="ctr"/>
            <a:endParaRPr lang="uk-UA" dirty="0"/>
          </a:p>
        </p:txBody>
      </p:sp>
      <p:sp>
        <p:nvSpPr>
          <p:cNvPr id="5" name="Прямоугольник: скругленные углы 4">
            <a:extLst>
              <a:ext uri="{FF2B5EF4-FFF2-40B4-BE49-F238E27FC236}">
                <a16:creationId xmlns:a16="http://schemas.microsoft.com/office/drawing/2014/main" id="{077C0542-94ED-47AB-A882-C4E1978CEF61}"/>
              </a:ext>
            </a:extLst>
          </p:cNvPr>
          <p:cNvSpPr/>
          <p:nvPr/>
        </p:nvSpPr>
        <p:spPr>
          <a:xfrm>
            <a:off x="251520" y="2316059"/>
            <a:ext cx="8640960" cy="1154596"/>
          </a:xfrm>
          <a:prstGeom prst="roundRec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ru-RU" sz="1600" b="1" dirty="0"/>
          </a:p>
          <a:p>
            <a:pPr lvl="0" algn="just"/>
            <a:r>
              <a:rPr lang="ru-RU" sz="1600" b="1" dirty="0"/>
              <a:t>3.</a:t>
            </a:r>
            <a:r>
              <a:rPr lang="en-US" sz="1600" b="1" dirty="0"/>
              <a:t> </a:t>
            </a:r>
            <a:r>
              <a:rPr lang="uk-UA" sz="1600" b="1" dirty="0">
                <a:solidFill>
                  <a:srgbClr val="C00000"/>
                </a:solidFill>
              </a:rPr>
              <a:t>Основна частина</a:t>
            </a:r>
            <a:r>
              <a:rPr lang="en-US" sz="1600" b="1" dirty="0">
                <a:solidFill>
                  <a:srgbClr val="C00000"/>
                </a:solidFill>
              </a:rPr>
              <a:t> </a:t>
            </a:r>
            <a:r>
              <a:rPr lang="ru-RU" sz="1600" b="1" i="1" dirty="0"/>
              <a:t>(</a:t>
            </a:r>
            <a:r>
              <a:rPr lang="en-US" sz="1600" b="1" i="1" dirty="0"/>
              <a:t>main body</a:t>
            </a:r>
            <a:r>
              <a:rPr lang="ru-RU" sz="1600" b="1" i="1" dirty="0"/>
              <a:t>)</a:t>
            </a:r>
            <a:r>
              <a:rPr lang="ru-RU" sz="1600" b="1" dirty="0"/>
              <a:t>, у </a:t>
            </a:r>
            <a:r>
              <a:rPr lang="uk-UA" sz="1600" b="1" dirty="0"/>
              <a:t>якій розкрито основну тему (теми) детально. Ця частина складається з кількох абзаців, кожен з яких присвячено окремій підтемі </a:t>
            </a:r>
            <a:r>
              <a:rPr lang="uk-UA" sz="1600" b="1" i="1" dirty="0"/>
              <a:t>(кількість абзаців в основній частині листа залежить від умови завдання)</a:t>
            </a:r>
            <a:r>
              <a:rPr lang="uk-UA" sz="1600" b="1" dirty="0"/>
              <a:t>.</a:t>
            </a:r>
            <a:endParaRPr lang="ru-RU" sz="1600" b="1" dirty="0"/>
          </a:p>
          <a:p>
            <a:pPr algn="ctr"/>
            <a:endParaRPr lang="uk-UA" dirty="0"/>
          </a:p>
        </p:txBody>
      </p:sp>
      <p:sp>
        <p:nvSpPr>
          <p:cNvPr id="10" name="Прямоугольник: скругленные углы 9">
            <a:extLst>
              <a:ext uri="{FF2B5EF4-FFF2-40B4-BE49-F238E27FC236}">
                <a16:creationId xmlns:a16="http://schemas.microsoft.com/office/drawing/2014/main" id="{09AB800F-A8CC-4391-B060-2053FE118E93}"/>
              </a:ext>
            </a:extLst>
          </p:cNvPr>
          <p:cNvSpPr/>
          <p:nvPr/>
        </p:nvSpPr>
        <p:spPr>
          <a:xfrm>
            <a:off x="251520" y="3560826"/>
            <a:ext cx="8640960" cy="714671"/>
          </a:xfrm>
          <a:prstGeom prst="roundRect">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ru-RU" sz="1600" b="1" dirty="0"/>
          </a:p>
          <a:p>
            <a:pPr lvl="0" algn="just"/>
            <a:r>
              <a:rPr lang="ru-RU" sz="1600" b="1" dirty="0"/>
              <a:t>4.</a:t>
            </a:r>
            <a:r>
              <a:rPr lang="en-US" sz="1400" b="1" dirty="0"/>
              <a:t> </a:t>
            </a:r>
            <a:r>
              <a:rPr lang="uk-UA" sz="1600" b="1" dirty="0">
                <a:solidFill>
                  <a:srgbClr val="C00000"/>
                </a:solidFill>
              </a:rPr>
              <a:t>Заключна частина </a:t>
            </a:r>
            <a:r>
              <a:rPr lang="uk-UA" sz="1600" b="1" dirty="0"/>
              <a:t>(</a:t>
            </a:r>
            <a:r>
              <a:rPr lang="en-US" sz="1600" b="1" i="1" dirty="0"/>
              <a:t>conclusion</a:t>
            </a:r>
            <a:r>
              <a:rPr lang="en-US" sz="1600" b="1" dirty="0"/>
              <a:t> </a:t>
            </a:r>
            <a:r>
              <a:rPr lang="uk-UA" sz="1600" b="1" dirty="0"/>
              <a:t>або</a:t>
            </a:r>
            <a:r>
              <a:rPr lang="en-US" sz="1600" b="1" dirty="0"/>
              <a:t> </a:t>
            </a:r>
            <a:r>
              <a:rPr lang="en-US" sz="1600" b="1" i="1" dirty="0"/>
              <a:t>closing remarks</a:t>
            </a:r>
            <a:r>
              <a:rPr lang="uk-UA" sz="1600" b="1" dirty="0"/>
              <a:t>), у якій потрібно підбити підсумок написаному в листі.</a:t>
            </a:r>
            <a:endParaRPr lang="ru-RU" sz="1600" b="1" dirty="0"/>
          </a:p>
          <a:p>
            <a:pPr algn="ctr"/>
            <a:endParaRPr lang="uk-UA" dirty="0"/>
          </a:p>
        </p:txBody>
      </p:sp>
      <p:sp>
        <p:nvSpPr>
          <p:cNvPr id="11" name="Прямоугольник: скругленные углы 10">
            <a:extLst>
              <a:ext uri="{FF2B5EF4-FFF2-40B4-BE49-F238E27FC236}">
                <a16:creationId xmlns:a16="http://schemas.microsoft.com/office/drawing/2014/main" id="{9FA2AA6D-06AD-4501-B0B3-BAA4F55499DA}"/>
              </a:ext>
            </a:extLst>
          </p:cNvPr>
          <p:cNvSpPr/>
          <p:nvPr/>
        </p:nvSpPr>
        <p:spPr>
          <a:xfrm>
            <a:off x="260755" y="4318379"/>
            <a:ext cx="8640960" cy="724231"/>
          </a:xfrm>
          <a:prstGeom prst="roundRect">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ru-RU" sz="1600" b="1" dirty="0"/>
          </a:p>
          <a:p>
            <a:pPr lvl="0" algn="just"/>
            <a:r>
              <a:rPr lang="ru-RU" sz="1600" b="1" dirty="0"/>
              <a:t>5.</a:t>
            </a:r>
            <a:r>
              <a:rPr lang="en-US" sz="1400" b="1" dirty="0"/>
              <a:t> </a:t>
            </a:r>
            <a:r>
              <a:rPr lang="uk-UA" sz="1600" b="1" dirty="0">
                <a:solidFill>
                  <a:srgbClr val="C00000"/>
                </a:solidFill>
              </a:rPr>
              <a:t>Офіційне прощання</a:t>
            </a:r>
            <a:r>
              <a:rPr lang="en-US" sz="1600" b="1" dirty="0">
                <a:solidFill>
                  <a:srgbClr val="C00000"/>
                </a:solidFill>
              </a:rPr>
              <a:t> </a:t>
            </a:r>
            <a:r>
              <a:rPr lang="uk-UA" sz="1600" b="1" i="1" dirty="0"/>
              <a:t>(</a:t>
            </a:r>
            <a:r>
              <a:rPr lang="en-US" sz="1600" b="1" i="1" dirty="0"/>
              <a:t>formal ending</a:t>
            </a:r>
            <a:r>
              <a:rPr lang="uk-UA" sz="1600" b="1" i="1" dirty="0"/>
              <a:t>)</a:t>
            </a:r>
            <a:r>
              <a:rPr lang="uk-UA" sz="1600" b="1" dirty="0"/>
              <a:t>:</a:t>
            </a:r>
            <a:r>
              <a:rPr lang="en-US" sz="1600" b="1" dirty="0"/>
              <a:t> </a:t>
            </a:r>
            <a:r>
              <a:rPr lang="en-US" sz="1600" b="1" i="1" dirty="0"/>
              <a:t>Yours faithfully </a:t>
            </a:r>
            <a:r>
              <a:rPr lang="uk-UA" sz="1600" b="1" dirty="0"/>
              <a:t>(якщо не відоме ім’я особи, до якої звертаються в листі) або</a:t>
            </a:r>
            <a:r>
              <a:rPr lang="en-US" sz="1600" b="1" dirty="0"/>
              <a:t> </a:t>
            </a:r>
            <a:r>
              <a:rPr lang="en-US" sz="1600" b="1" i="1" dirty="0"/>
              <a:t>Yours sincerely</a:t>
            </a:r>
            <a:r>
              <a:rPr lang="en-US" sz="1600" b="1" dirty="0"/>
              <a:t> </a:t>
            </a:r>
            <a:r>
              <a:rPr lang="uk-UA" sz="1600" b="1" dirty="0"/>
              <a:t>(якщо відоме ім’я особи, до якої звертаються) та повне ім’я й прізвище адресанта (особи, яка пише лист).</a:t>
            </a:r>
            <a:endParaRPr lang="ru-RU" sz="1600" b="1" dirty="0"/>
          </a:p>
          <a:p>
            <a:pPr algn="ctr"/>
            <a:endParaRPr lang="uk-UA" dirty="0"/>
          </a:p>
        </p:txBody>
      </p:sp>
    </p:spTree>
    <p:extLst>
      <p:ext uri="{BB962C8B-B14F-4D97-AF65-F5344CB8AC3E}">
        <p14:creationId xmlns:p14="http://schemas.microsoft.com/office/powerpoint/2010/main" val="159850161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3" name="Прямоугольник 2">
            <a:extLst>
              <a:ext uri="{FF2B5EF4-FFF2-40B4-BE49-F238E27FC236}">
                <a16:creationId xmlns:a16="http://schemas.microsoft.com/office/drawing/2014/main" id="{F968283C-3F50-452F-9874-7818600B6805}"/>
              </a:ext>
            </a:extLst>
          </p:cNvPr>
          <p:cNvSpPr/>
          <p:nvPr/>
        </p:nvSpPr>
        <p:spPr>
          <a:xfrm>
            <a:off x="179512" y="267498"/>
            <a:ext cx="8640960" cy="576057"/>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uk-UA" b="1" dirty="0">
              <a:solidFill>
                <a:srgbClr val="C00000"/>
              </a:solidFill>
            </a:endParaRPr>
          </a:p>
          <a:p>
            <a:pPr algn="ctr"/>
            <a:r>
              <a:rPr lang="uk-UA" b="1" dirty="0">
                <a:solidFill>
                  <a:srgbClr val="C00000"/>
                </a:solidFill>
              </a:rPr>
              <a:t>Основні вимоги до написання офіційного листа-заяви</a:t>
            </a:r>
            <a:endParaRPr lang="ru-RU" b="1" dirty="0">
              <a:solidFill>
                <a:srgbClr val="C00000"/>
              </a:solidFill>
            </a:endParaRPr>
          </a:p>
          <a:p>
            <a:pPr algn="ctr"/>
            <a:endParaRPr lang="uk-UA" dirty="0"/>
          </a:p>
        </p:txBody>
      </p:sp>
      <p:sp>
        <p:nvSpPr>
          <p:cNvPr id="2" name="Прямоугольник: загнутый угол 1">
            <a:extLst>
              <a:ext uri="{FF2B5EF4-FFF2-40B4-BE49-F238E27FC236}">
                <a16:creationId xmlns:a16="http://schemas.microsoft.com/office/drawing/2014/main" id="{5735BDB2-8394-4010-9798-36028FD08BFB}"/>
              </a:ext>
            </a:extLst>
          </p:cNvPr>
          <p:cNvSpPr/>
          <p:nvPr/>
        </p:nvSpPr>
        <p:spPr>
          <a:xfrm>
            <a:off x="179512" y="1275606"/>
            <a:ext cx="8640960" cy="1944216"/>
          </a:xfrm>
          <a:prstGeom prst="foldedCorner">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uk-UA" b="1" i="1" dirty="0"/>
              <a:t>       </a:t>
            </a:r>
          </a:p>
          <a:p>
            <a:pPr algn="just"/>
            <a:r>
              <a:rPr lang="en-US" b="1" i="1" dirty="0"/>
              <a:t>       </a:t>
            </a:r>
            <a:r>
              <a:rPr lang="uk-UA" b="1" i="1" dirty="0"/>
              <a:t>Зазвичай у листі цього типу висловлюють прохання прийняти на роботу, зарахувати на певний курс навчання тощо.</a:t>
            </a:r>
            <a:endParaRPr lang="ru-RU" b="1" i="1" dirty="0"/>
          </a:p>
          <a:p>
            <a:pPr algn="ctr"/>
            <a:endParaRPr lang="uk-UA" dirty="0"/>
          </a:p>
        </p:txBody>
      </p:sp>
    </p:spTree>
    <p:extLst>
      <p:ext uri="{BB962C8B-B14F-4D97-AF65-F5344CB8AC3E}">
        <p14:creationId xmlns:p14="http://schemas.microsoft.com/office/powerpoint/2010/main" val="29636443"/>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3" name="Прямоугольник 2">
            <a:extLst>
              <a:ext uri="{FF2B5EF4-FFF2-40B4-BE49-F238E27FC236}">
                <a16:creationId xmlns:a16="http://schemas.microsoft.com/office/drawing/2014/main" id="{F968283C-3F50-452F-9874-7818600B6805}"/>
              </a:ext>
            </a:extLst>
          </p:cNvPr>
          <p:cNvSpPr/>
          <p:nvPr/>
        </p:nvSpPr>
        <p:spPr>
          <a:xfrm>
            <a:off x="179512" y="267498"/>
            <a:ext cx="8640960" cy="576057"/>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uk-UA" b="1" dirty="0">
              <a:solidFill>
                <a:srgbClr val="C00000"/>
              </a:solidFill>
            </a:endParaRPr>
          </a:p>
          <a:p>
            <a:pPr algn="ctr"/>
            <a:r>
              <a:rPr lang="uk-UA" b="1" i="1" dirty="0">
                <a:solidFill>
                  <a:srgbClr val="C00000"/>
                </a:solidFill>
              </a:rPr>
              <a:t>Ознаки формату тексту (офіційний лист):</a:t>
            </a:r>
            <a:endParaRPr lang="ru-RU" b="1" dirty="0">
              <a:solidFill>
                <a:srgbClr val="C00000"/>
              </a:solidFill>
            </a:endParaRPr>
          </a:p>
          <a:p>
            <a:pPr algn="ctr"/>
            <a:endParaRPr lang="uk-UA" dirty="0"/>
          </a:p>
        </p:txBody>
      </p:sp>
      <p:sp>
        <p:nvSpPr>
          <p:cNvPr id="6" name="Прямоугольник: скругленные углы 5">
            <a:extLst>
              <a:ext uri="{FF2B5EF4-FFF2-40B4-BE49-F238E27FC236}">
                <a16:creationId xmlns:a16="http://schemas.microsoft.com/office/drawing/2014/main" id="{53FAD793-6957-4BC4-9A45-A7A7FC3D8640}"/>
              </a:ext>
            </a:extLst>
          </p:cNvPr>
          <p:cNvSpPr/>
          <p:nvPr/>
        </p:nvSpPr>
        <p:spPr>
          <a:xfrm>
            <a:off x="179512" y="2002863"/>
            <a:ext cx="8640960" cy="1504992"/>
          </a:xfrm>
          <a:prstGeom prst="roundRec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lvl="0"/>
            <a:endParaRPr lang="en-US" sz="1600" b="1" dirty="0"/>
          </a:p>
          <a:p>
            <a:pPr lvl="0" algn="just"/>
            <a:r>
              <a:rPr lang="en-US" sz="1600" b="1" dirty="0"/>
              <a:t>- </a:t>
            </a:r>
            <a:r>
              <a:rPr lang="uk-UA" b="1" dirty="0">
                <a:solidFill>
                  <a:srgbClr val="C00000"/>
                </a:solidFill>
              </a:rPr>
              <a:t>вступ</a:t>
            </a:r>
            <a:r>
              <a:rPr lang="uk-UA" b="1" dirty="0"/>
              <a:t> має містити фрази</a:t>
            </a:r>
            <a:r>
              <a:rPr lang="en-US" b="1" dirty="0"/>
              <a:t>: </a:t>
            </a:r>
            <a:r>
              <a:rPr lang="en-US" b="1" i="1" dirty="0"/>
              <a:t>I would like to apply for… / I am writing to apply for the position… / With reference to your advertisement… / I am writing in post of your advertisement… / I am writing to enquire whether… / I am writing with regard to your advertisement… / I would like to be consider for… / I consider myself to be… </a:t>
            </a:r>
            <a:r>
              <a:rPr lang="en-US" b="1" dirty="0"/>
              <a:t>тощо.</a:t>
            </a:r>
            <a:endParaRPr lang="ru-RU" b="1" dirty="0"/>
          </a:p>
          <a:p>
            <a:pPr algn="ctr"/>
            <a:endParaRPr lang="uk-UA" dirty="0"/>
          </a:p>
        </p:txBody>
      </p:sp>
      <p:sp>
        <p:nvSpPr>
          <p:cNvPr id="7" name="Прямоугольник: скругленные углы 6">
            <a:extLst>
              <a:ext uri="{FF2B5EF4-FFF2-40B4-BE49-F238E27FC236}">
                <a16:creationId xmlns:a16="http://schemas.microsoft.com/office/drawing/2014/main" id="{9FC97CE4-F674-4BE9-B211-A17203629D91}"/>
              </a:ext>
            </a:extLst>
          </p:cNvPr>
          <p:cNvSpPr/>
          <p:nvPr/>
        </p:nvSpPr>
        <p:spPr>
          <a:xfrm>
            <a:off x="179512" y="994747"/>
            <a:ext cx="8640960" cy="856923"/>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uk-UA" sz="1600" b="1" dirty="0"/>
              <a:t>- </a:t>
            </a:r>
            <a:r>
              <a:rPr lang="en-US" sz="1600" dirty="0">
                <a:solidFill>
                  <a:srgbClr val="FF0000"/>
                </a:solidFill>
              </a:rPr>
              <a:t> </a:t>
            </a:r>
            <a:r>
              <a:rPr lang="uk-UA" sz="1600" b="1" dirty="0">
                <a:solidFill>
                  <a:srgbClr val="C00000"/>
                </a:solidFill>
              </a:rPr>
              <a:t>привітання</a:t>
            </a:r>
            <a:r>
              <a:rPr lang="en-US" sz="1600" b="1" dirty="0"/>
              <a:t> </a:t>
            </a:r>
            <a:r>
              <a:rPr lang="uk-UA" sz="1600" b="1" i="1" dirty="0"/>
              <a:t>(</a:t>
            </a:r>
            <a:r>
              <a:rPr lang="en-US" sz="1600" b="1" i="1" dirty="0"/>
              <a:t>greeting</a:t>
            </a:r>
            <a:r>
              <a:rPr lang="uk-UA" sz="1600" b="1" i="1" dirty="0"/>
              <a:t>)</a:t>
            </a:r>
            <a:r>
              <a:rPr lang="en-US" sz="1600" b="1" dirty="0"/>
              <a:t> </a:t>
            </a:r>
            <a:r>
              <a:rPr lang="uk-UA" sz="1600" b="1" dirty="0"/>
              <a:t>– відповідно до вимог оформлення офіційного листа-заяви:</a:t>
            </a:r>
            <a:r>
              <a:rPr lang="en-US" sz="1600" b="1" dirty="0"/>
              <a:t> </a:t>
            </a:r>
            <a:r>
              <a:rPr lang="en-US" sz="1600" b="1" i="1" dirty="0"/>
              <a:t>Dear Sir</a:t>
            </a:r>
            <a:r>
              <a:rPr lang="uk-UA" sz="1600" b="1" i="1" dirty="0"/>
              <a:t>/</a:t>
            </a:r>
            <a:r>
              <a:rPr lang="en-US" sz="1600" b="1" i="1" dirty="0"/>
              <a:t>Madam</a:t>
            </a:r>
            <a:r>
              <a:rPr lang="uk-UA" sz="1600" b="1" i="1" dirty="0"/>
              <a:t> або </a:t>
            </a:r>
            <a:r>
              <a:rPr lang="en-US" sz="1600" b="1" i="1" dirty="0"/>
              <a:t>Dear </a:t>
            </a:r>
            <a:r>
              <a:rPr lang="en-US" sz="1600" b="1" i="1" dirty="0" err="1"/>
              <a:t>Mr</a:t>
            </a:r>
            <a:r>
              <a:rPr lang="uk-UA" sz="1600" b="1" i="1" dirty="0"/>
              <a:t>… або </a:t>
            </a:r>
            <a:r>
              <a:rPr lang="en-US" sz="1600" b="1" i="1" dirty="0"/>
              <a:t>Dear </a:t>
            </a:r>
            <a:r>
              <a:rPr lang="en-US" sz="1600" b="1" i="1" dirty="0" err="1"/>
              <a:t>Mrs</a:t>
            </a:r>
            <a:r>
              <a:rPr lang="uk-UA" sz="1600" b="1" i="1" dirty="0"/>
              <a:t>….</a:t>
            </a:r>
            <a:endParaRPr lang="ru-RU" sz="1600" b="1" dirty="0"/>
          </a:p>
          <a:p>
            <a:pPr lvl="0"/>
            <a:endParaRPr lang="ru-RU" sz="1600" b="1" dirty="0"/>
          </a:p>
        </p:txBody>
      </p:sp>
      <p:sp>
        <p:nvSpPr>
          <p:cNvPr id="2" name="Прямоугольник: скругленные углы 1">
            <a:extLst>
              <a:ext uri="{FF2B5EF4-FFF2-40B4-BE49-F238E27FC236}">
                <a16:creationId xmlns:a16="http://schemas.microsoft.com/office/drawing/2014/main" id="{A3FC85AE-E82C-4760-B5DA-FB57CF234995}"/>
              </a:ext>
            </a:extLst>
          </p:cNvPr>
          <p:cNvSpPr/>
          <p:nvPr/>
        </p:nvSpPr>
        <p:spPr>
          <a:xfrm>
            <a:off x="179512" y="3867894"/>
            <a:ext cx="8640960" cy="864096"/>
          </a:xfrm>
          <a:prstGeom prst="roundRect">
            <a:avLst/>
          </a:prstGeom>
          <a:solidFill>
            <a:schemeClr val="accent1">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endParaRPr lang="en-US" sz="1600" b="1" dirty="0"/>
          </a:p>
          <a:p>
            <a:pPr algn="just"/>
            <a:r>
              <a:rPr lang="en-US" sz="1600" b="1" dirty="0"/>
              <a:t>- </a:t>
            </a:r>
            <a:r>
              <a:rPr lang="uk-UA" sz="1600" b="1" dirty="0">
                <a:solidFill>
                  <a:srgbClr val="C00000"/>
                </a:solidFill>
              </a:rPr>
              <a:t>основна</a:t>
            </a:r>
            <a:r>
              <a:rPr lang="uk-UA" sz="1600" b="1" dirty="0"/>
              <a:t> </a:t>
            </a:r>
            <a:r>
              <a:rPr lang="uk-UA" sz="1600" b="1" dirty="0">
                <a:solidFill>
                  <a:srgbClr val="C00000"/>
                </a:solidFill>
              </a:rPr>
              <a:t>частина</a:t>
            </a:r>
            <a:r>
              <a:rPr lang="uk-UA" sz="1600" b="1" dirty="0"/>
              <a:t> має містити фрази на кшталт:</a:t>
            </a:r>
            <a:r>
              <a:rPr lang="en-US" sz="1600" b="1" dirty="0"/>
              <a:t> </a:t>
            </a:r>
            <a:r>
              <a:rPr lang="en-US" sz="1600" b="1" i="1" dirty="0"/>
              <a:t>I have had experience of… / Two years ago I was employed as… / I worked as … before …</a:t>
            </a:r>
            <a:r>
              <a:rPr lang="en-US" sz="1600" b="1" dirty="0"/>
              <a:t> </a:t>
            </a:r>
            <a:r>
              <a:rPr lang="uk-UA" sz="1600" b="1" dirty="0"/>
              <a:t>тощо</a:t>
            </a:r>
            <a:r>
              <a:rPr lang="en-US" sz="1600" b="1" dirty="0"/>
              <a:t>.</a:t>
            </a:r>
            <a:endParaRPr lang="ru-RU" sz="1600" b="1" dirty="0"/>
          </a:p>
          <a:p>
            <a:pPr algn="just"/>
            <a:endParaRPr lang="ru-RU" sz="1600" b="1" dirty="0"/>
          </a:p>
          <a:p>
            <a:pPr algn="ctr"/>
            <a:endParaRPr lang="uk-UA" dirty="0"/>
          </a:p>
        </p:txBody>
      </p:sp>
    </p:spTree>
    <p:extLst>
      <p:ext uri="{BB962C8B-B14F-4D97-AF65-F5344CB8AC3E}">
        <p14:creationId xmlns:p14="http://schemas.microsoft.com/office/powerpoint/2010/main" val="85822803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3" name="Прямоугольник 2">
            <a:extLst>
              <a:ext uri="{FF2B5EF4-FFF2-40B4-BE49-F238E27FC236}">
                <a16:creationId xmlns:a16="http://schemas.microsoft.com/office/drawing/2014/main" id="{F968283C-3F50-452F-9874-7818600B6805}"/>
              </a:ext>
            </a:extLst>
          </p:cNvPr>
          <p:cNvSpPr/>
          <p:nvPr/>
        </p:nvSpPr>
        <p:spPr>
          <a:xfrm>
            <a:off x="179512" y="267498"/>
            <a:ext cx="8640960" cy="576057"/>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uk-UA" b="1" dirty="0">
              <a:solidFill>
                <a:srgbClr val="C00000"/>
              </a:solidFill>
            </a:endParaRPr>
          </a:p>
          <a:p>
            <a:pPr algn="ctr"/>
            <a:r>
              <a:rPr lang="uk-UA" b="1" i="1" dirty="0">
                <a:solidFill>
                  <a:srgbClr val="C00000"/>
                </a:solidFill>
              </a:rPr>
              <a:t>Ознаки формату тексту (офіційний лист):</a:t>
            </a:r>
            <a:endParaRPr lang="ru-RU" b="1" dirty="0">
              <a:solidFill>
                <a:srgbClr val="C00000"/>
              </a:solidFill>
            </a:endParaRPr>
          </a:p>
          <a:p>
            <a:pPr algn="ctr"/>
            <a:endParaRPr lang="uk-UA" dirty="0"/>
          </a:p>
        </p:txBody>
      </p:sp>
      <p:sp>
        <p:nvSpPr>
          <p:cNvPr id="6" name="Прямоугольник: скругленные углы 5">
            <a:extLst>
              <a:ext uri="{FF2B5EF4-FFF2-40B4-BE49-F238E27FC236}">
                <a16:creationId xmlns:a16="http://schemas.microsoft.com/office/drawing/2014/main" id="{53FAD793-6957-4BC4-9A45-A7A7FC3D8640}"/>
              </a:ext>
            </a:extLst>
          </p:cNvPr>
          <p:cNvSpPr/>
          <p:nvPr/>
        </p:nvSpPr>
        <p:spPr>
          <a:xfrm>
            <a:off x="179512" y="1201983"/>
            <a:ext cx="8640960" cy="1368153"/>
          </a:xfrm>
          <a:prstGeom prst="roundRec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lvl="0"/>
            <a:endParaRPr lang="en-US" sz="1600" b="1" dirty="0"/>
          </a:p>
          <a:p>
            <a:pPr lvl="0" algn="just"/>
            <a:r>
              <a:rPr lang="en-US" sz="1600" b="1" dirty="0"/>
              <a:t>- </a:t>
            </a:r>
            <a:r>
              <a:rPr lang="uk-UA" sz="1600" b="1" dirty="0">
                <a:solidFill>
                  <a:srgbClr val="C00000"/>
                </a:solidFill>
              </a:rPr>
              <a:t>кінцівка</a:t>
            </a:r>
            <a:r>
              <a:rPr lang="uk-UA" sz="1600" b="1" dirty="0"/>
              <a:t> має містити фрази на кшталт: </a:t>
            </a:r>
            <a:r>
              <a:rPr lang="en-US" sz="1600" b="1" i="1" dirty="0"/>
              <a:t>I would be grateful if you could… / I would appreciate a reply… / I would appreciate it if you could… / I am available for… / I look forward to hearing from you… / I look forward to receiving your response in the near future… / I enclose references from my last employer</a:t>
            </a:r>
            <a:r>
              <a:rPr lang="uk-UA" sz="1600" b="1" i="1" dirty="0"/>
              <a:t>…</a:t>
            </a:r>
            <a:r>
              <a:rPr lang="uk-UA" sz="1600" b="1" dirty="0"/>
              <a:t> тощо.</a:t>
            </a:r>
            <a:endParaRPr lang="ru-RU" sz="1600" b="1" dirty="0"/>
          </a:p>
          <a:p>
            <a:pPr algn="ctr"/>
            <a:endParaRPr lang="uk-UA" dirty="0"/>
          </a:p>
        </p:txBody>
      </p:sp>
      <p:sp>
        <p:nvSpPr>
          <p:cNvPr id="2" name="Прямоугольник: скругленные углы 1">
            <a:extLst>
              <a:ext uri="{FF2B5EF4-FFF2-40B4-BE49-F238E27FC236}">
                <a16:creationId xmlns:a16="http://schemas.microsoft.com/office/drawing/2014/main" id="{A3FC85AE-E82C-4760-B5DA-FB57CF234995}"/>
              </a:ext>
            </a:extLst>
          </p:cNvPr>
          <p:cNvSpPr/>
          <p:nvPr/>
        </p:nvSpPr>
        <p:spPr>
          <a:xfrm>
            <a:off x="179512" y="3077421"/>
            <a:ext cx="8640960" cy="864096"/>
          </a:xfrm>
          <a:prstGeom prst="roundRect">
            <a:avLst/>
          </a:prstGeom>
          <a:solidFill>
            <a:schemeClr val="accent1">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endParaRPr lang="en-US" sz="1600" b="1" dirty="0"/>
          </a:p>
          <a:p>
            <a:pPr lvl="0"/>
            <a:r>
              <a:rPr lang="en-US" sz="1600" b="1" dirty="0"/>
              <a:t>- </a:t>
            </a:r>
            <a:r>
              <a:rPr lang="uk-UA" sz="1600" b="1" dirty="0">
                <a:solidFill>
                  <a:srgbClr val="C00000"/>
                </a:solidFill>
              </a:rPr>
              <a:t>прощання</a:t>
            </a:r>
            <a:r>
              <a:rPr lang="en-US" sz="1600" b="1" dirty="0"/>
              <a:t> </a:t>
            </a:r>
            <a:r>
              <a:rPr lang="uk-UA" sz="1600" b="1" i="1" dirty="0"/>
              <a:t>(</a:t>
            </a:r>
            <a:r>
              <a:rPr lang="en-US" sz="1600" b="1" i="1" dirty="0"/>
              <a:t>ending</a:t>
            </a:r>
            <a:r>
              <a:rPr lang="uk-UA" sz="1600" b="1" i="1" dirty="0"/>
              <a:t>)</a:t>
            </a:r>
            <a:r>
              <a:rPr lang="en-US" sz="1600" b="1" dirty="0"/>
              <a:t> </a:t>
            </a:r>
            <a:r>
              <a:rPr lang="uk-UA" sz="1600" b="1" dirty="0"/>
              <a:t>– відповідно до вимог оформлення листа-заяви:</a:t>
            </a:r>
            <a:r>
              <a:rPr lang="en-US" sz="1600" b="1" dirty="0"/>
              <a:t> </a:t>
            </a:r>
            <a:r>
              <a:rPr lang="en-US" sz="1600" b="1" i="1" dirty="0"/>
              <a:t>Yours sincerely</a:t>
            </a:r>
            <a:r>
              <a:rPr lang="uk-UA" sz="1600" b="1" i="1" dirty="0"/>
              <a:t> / </a:t>
            </a:r>
            <a:r>
              <a:rPr lang="en-US" sz="1600" b="1" i="1" dirty="0"/>
              <a:t>Yours faithfully</a:t>
            </a:r>
            <a:endParaRPr lang="ru-RU" sz="1600" b="1" dirty="0"/>
          </a:p>
          <a:p>
            <a:pPr algn="ctr"/>
            <a:endParaRPr lang="uk-UA" dirty="0"/>
          </a:p>
        </p:txBody>
      </p:sp>
    </p:spTree>
    <p:extLst>
      <p:ext uri="{BB962C8B-B14F-4D97-AF65-F5344CB8AC3E}">
        <p14:creationId xmlns:p14="http://schemas.microsoft.com/office/powerpoint/2010/main" val="1161012946"/>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p:nvPr/>
        </p:nvSpPr>
        <p:spPr>
          <a:xfrm>
            <a:off x="0" y="0"/>
            <a:ext cx="9161810" cy="5143496"/>
          </a:xfrm>
          <a:custGeom>
            <a:avLst/>
            <a:gdLst/>
            <a:ahLst/>
            <a:cxnLst/>
            <a:rect l="l" t="t" r="r" b="b"/>
            <a:pathLst>
              <a:path w="9144000" h="2970529">
                <a:moveTo>
                  <a:pt x="0" y="2970148"/>
                </a:moveTo>
                <a:lnTo>
                  <a:pt x="9144000" y="2970148"/>
                </a:lnTo>
                <a:lnTo>
                  <a:pt x="9144000" y="0"/>
                </a:lnTo>
                <a:lnTo>
                  <a:pt x="0" y="0"/>
                </a:lnTo>
                <a:lnTo>
                  <a:pt x="0" y="2970148"/>
                </a:lnTo>
                <a:close/>
              </a:path>
            </a:pathLst>
          </a:custGeom>
          <a:solidFill>
            <a:srgbClr val="92D050"/>
          </a:solidFill>
        </p:spPr>
        <p:txBody>
          <a:bodyPr wrap="square" lIns="0" tIns="0" rIns="0" bIns="0" rtlCol="0"/>
          <a:lstStyle/>
          <a:p>
            <a:pPr algn="ctr"/>
            <a:endParaRPr lang="en-US" b="1" dirty="0"/>
          </a:p>
          <a:p>
            <a:pPr algn="ctr"/>
            <a:endParaRPr lang="en-US" b="1" dirty="0"/>
          </a:p>
          <a:p>
            <a:pPr algn="ctr"/>
            <a:r>
              <a:rPr lang="ru-RU" sz="2400" b="1" dirty="0">
                <a:solidFill>
                  <a:srgbClr val="006600"/>
                </a:solidFill>
              </a:rPr>
              <a:t>КРИТЕРІЇ ОЦІНЮВАННЯ ЗАВДАННЯ ВІДКРИТОЇ ФОРМИ З РОЗГОРНУТОЮ ВІДПОВІДДЮ</a:t>
            </a:r>
            <a:br>
              <a:rPr lang="ru-RU" sz="2400" dirty="0">
                <a:solidFill>
                  <a:srgbClr val="006600"/>
                </a:solidFill>
              </a:rPr>
            </a:br>
            <a:r>
              <a:rPr lang="ru-RU" sz="2400" b="1" dirty="0">
                <a:solidFill>
                  <a:srgbClr val="006600"/>
                </a:solidFill>
              </a:rPr>
              <a:t>(ВЛАСНОГО ВИСЛОВЛЕННЯ) З АНГЛІЙСЬКОЇ МОВИ</a:t>
            </a:r>
            <a:br>
              <a:rPr lang="ru-RU" sz="2400" dirty="0">
                <a:solidFill>
                  <a:srgbClr val="006600"/>
                </a:solidFill>
              </a:rPr>
            </a:br>
            <a:r>
              <a:rPr lang="ru-RU" sz="2400" b="1" dirty="0">
                <a:solidFill>
                  <a:srgbClr val="006600"/>
                </a:solidFill>
              </a:rPr>
              <a:t>СЕРТИФІКАЦІЙНОЇ РОБОТИ З АНГЛІЙСЬКОЇ МОВИ</a:t>
            </a:r>
            <a:br>
              <a:rPr lang="ru-RU" sz="2400" dirty="0">
                <a:solidFill>
                  <a:srgbClr val="006600"/>
                </a:solidFill>
              </a:rPr>
            </a:br>
            <a:r>
              <a:rPr lang="ru-RU" sz="2400" b="1" dirty="0">
                <a:solidFill>
                  <a:srgbClr val="006600"/>
                </a:solidFill>
              </a:rPr>
              <a:t>ЗОВНІШНЬОГО НЕЗАЛЕЖНОГО ОЦІНЮВАННЯ 2021 РОКУ</a:t>
            </a:r>
            <a:endParaRPr lang="en-US" sz="2400" b="1" dirty="0">
              <a:solidFill>
                <a:srgbClr val="006600"/>
              </a:solidFill>
            </a:endParaRPr>
          </a:p>
          <a:p>
            <a:pPr algn="ctr"/>
            <a:endParaRPr lang="en-US" sz="2000" dirty="0"/>
          </a:p>
          <a:p>
            <a:pPr algn="ctr"/>
            <a:r>
              <a:rPr lang="uk-UA" sz="2400" dirty="0"/>
              <a:t>Зміст і мовне оформлення власного висловлення </a:t>
            </a:r>
            <a:endParaRPr lang="en-US" sz="2400" dirty="0"/>
          </a:p>
          <a:p>
            <a:pPr algn="ctr"/>
            <a:r>
              <a:rPr lang="uk-UA" sz="2400" dirty="0"/>
              <a:t>оцінюють за сімома критеріями </a:t>
            </a:r>
            <a:endParaRPr lang="en-US" sz="2400" dirty="0"/>
          </a:p>
          <a:p>
            <a:pPr algn="ctr"/>
            <a:r>
              <a:rPr lang="uk-UA" sz="2400" dirty="0"/>
              <a:t>(</a:t>
            </a:r>
            <a:r>
              <a:rPr lang="uk-UA" sz="2400" b="1" dirty="0"/>
              <a:t>a1</a:t>
            </a:r>
            <a:r>
              <a:rPr lang="uk-UA" sz="2400" dirty="0"/>
              <a:t>, </a:t>
            </a:r>
            <a:r>
              <a:rPr lang="uk-UA" sz="2400" b="1" dirty="0"/>
              <a:t>a2</a:t>
            </a:r>
            <a:r>
              <a:rPr lang="uk-UA" sz="2400" dirty="0"/>
              <a:t>, </a:t>
            </a:r>
            <a:r>
              <a:rPr lang="uk-UA" sz="2400" b="1" dirty="0"/>
              <a:t>a3</a:t>
            </a:r>
            <a:r>
              <a:rPr lang="uk-UA" sz="2400" dirty="0"/>
              <a:t>, </a:t>
            </a:r>
            <a:r>
              <a:rPr lang="uk-UA" sz="2400" b="1" dirty="0"/>
              <a:t>b1</a:t>
            </a:r>
            <a:r>
              <a:rPr lang="uk-UA" sz="2400" dirty="0"/>
              <a:t>, </a:t>
            </a:r>
            <a:r>
              <a:rPr lang="uk-UA" sz="2400" b="1" dirty="0"/>
              <a:t>b2</a:t>
            </a:r>
            <a:r>
              <a:rPr lang="uk-UA" sz="2400" dirty="0"/>
              <a:t>, </a:t>
            </a:r>
            <a:r>
              <a:rPr lang="uk-UA" sz="2400" b="1" dirty="0"/>
              <a:t>c</a:t>
            </a:r>
            <a:r>
              <a:rPr lang="en-US" sz="2400" b="1" dirty="0"/>
              <a:t> </a:t>
            </a:r>
            <a:r>
              <a:rPr lang="uk-UA" sz="2400" dirty="0"/>
              <a:t>та </a:t>
            </a:r>
            <a:r>
              <a:rPr lang="uk-UA" sz="2400" b="1" dirty="0"/>
              <a:t>d</a:t>
            </a:r>
            <a:r>
              <a:rPr lang="uk-UA" sz="2400" dirty="0"/>
              <a:t>), як наведено в таблиці 1</a:t>
            </a:r>
            <a:br>
              <a:rPr lang="uk-UA" sz="2000" dirty="0"/>
            </a:br>
            <a:br>
              <a:rPr lang="ru-RU" sz="2400" dirty="0">
                <a:solidFill>
                  <a:srgbClr val="006600"/>
                </a:solidFill>
              </a:rPr>
            </a:br>
            <a:endParaRPr sz="2400" b="1" dirty="0">
              <a:ln w="22225">
                <a:solidFill>
                  <a:schemeClr val="accent2"/>
                </a:solidFill>
                <a:prstDash val="solid"/>
              </a:ln>
              <a:solidFill>
                <a:srgbClr val="006600"/>
              </a:solidFill>
            </a:endParaRPr>
          </a:p>
        </p:txBody>
      </p:sp>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Tree>
    <p:extLst>
      <p:ext uri="{BB962C8B-B14F-4D97-AF65-F5344CB8AC3E}">
        <p14:creationId xmlns:p14="http://schemas.microsoft.com/office/powerpoint/2010/main" val="1192683531"/>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3" name="Рисунок 2">
            <a:extLst>
              <a:ext uri="{FF2B5EF4-FFF2-40B4-BE49-F238E27FC236}">
                <a16:creationId xmlns:a16="http://schemas.microsoft.com/office/drawing/2014/main" id="{5EAB13A2-2ACE-42AB-BE1E-3DBD737C5BDD}"/>
              </a:ext>
            </a:extLst>
          </p:cNvPr>
          <p:cNvPicPr>
            <a:picLocks noChangeAspect="1"/>
          </p:cNvPicPr>
          <p:nvPr/>
        </p:nvPicPr>
        <p:blipFill>
          <a:blip r:embed="rId2"/>
          <a:stretch>
            <a:fillRect/>
          </a:stretch>
        </p:blipFill>
        <p:spPr>
          <a:xfrm>
            <a:off x="216000" y="0"/>
            <a:ext cx="8712000" cy="5146822"/>
          </a:xfrm>
          <a:prstGeom prst="rect">
            <a:avLst/>
          </a:prstGeom>
        </p:spPr>
      </p:pic>
    </p:spTree>
    <p:extLst>
      <p:ext uri="{BB962C8B-B14F-4D97-AF65-F5344CB8AC3E}">
        <p14:creationId xmlns:p14="http://schemas.microsoft.com/office/powerpoint/2010/main" val="2690252253"/>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4" name="Рисунок 3">
            <a:extLst>
              <a:ext uri="{FF2B5EF4-FFF2-40B4-BE49-F238E27FC236}">
                <a16:creationId xmlns:a16="http://schemas.microsoft.com/office/drawing/2014/main" id="{C490E5B5-4115-4D4D-A84D-F4048062C697}"/>
              </a:ext>
            </a:extLst>
          </p:cNvPr>
          <p:cNvPicPr>
            <a:picLocks noChangeAspect="1"/>
          </p:cNvPicPr>
          <p:nvPr/>
        </p:nvPicPr>
        <p:blipFill>
          <a:blip r:embed="rId2"/>
          <a:stretch>
            <a:fillRect/>
          </a:stretch>
        </p:blipFill>
        <p:spPr>
          <a:xfrm>
            <a:off x="45703" y="213750"/>
            <a:ext cx="9116657" cy="4716000"/>
          </a:xfrm>
          <a:prstGeom prst="rect">
            <a:avLst/>
          </a:prstGeom>
        </p:spPr>
      </p:pic>
    </p:spTree>
    <p:extLst>
      <p:ext uri="{BB962C8B-B14F-4D97-AF65-F5344CB8AC3E}">
        <p14:creationId xmlns:p14="http://schemas.microsoft.com/office/powerpoint/2010/main" val="309602809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p:nvPr/>
        </p:nvSpPr>
        <p:spPr>
          <a:xfrm>
            <a:off x="0" y="0"/>
            <a:ext cx="9161810" cy="1044213"/>
          </a:xfrm>
          <a:custGeom>
            <a:avLst/>
            <a:gdLst/>
            <a:ahLst/>
            <a:cxnLst/>
            <a:rect l="l" t="t" r="r" b="b"/>
            <a:pathLst>
              <a:path w="9144000" h="2970529">
                <a:moveTo>
                  <a:pt x="0" y="2970148"/>
                </a:moveTo>
                <a:lnTo>
                  <a:pt x="9144000" y="2970148"/>
                </a:lnTo>
                <a:lnTo>
                  <a:pt x="9144000" y="0"/>
                </a:lnTo>
                <a:lnTo>
                  <a:pt x="0" y="0"/>
                </a:lnTo>
                <a:lnTo>
                  <a:pt x="0" y="2970148"/>
                </a:lnTo>
                <a:close/>
              </a:path>
            </a:pathLst>
          </a:custGeom>
          <a:solidFill>
            <a:srgbClr val="92D050"/>
          </a:solidFill>
        </p:spPr>
        <p:txBody>
          <a:bodyPr wrap="square" lIns="0" tIns="0" rIns="0" bIns="0" rtlCol="0"/>
          <a:lstStyle/>
          <a:p>
            <a:pPr algn="ctr"/>
            <a:endParaRPr sz="2000" b="1" dirty="0"/>
          </a:p>
        </p:txBody>
      </p:sp>
      <p:sp>
        <p:nvSpPr>
          <p:cNvPr id="7" name="object 36"/>
          <p:cNvSpPr/>
          <p:nvPr/>
        </p:nvSpPr>
        <p:spPr>
          <a:xfrm>
            <a:off x="35243" y="144207"/>
            <a:ext cx="8930640" cy="678526"/>
          </a:xfrm>
          <a:prstGeom prst="rect">
            <a:avLst/>
          </a:prstGeom>
          <a:blipFill>
            <a:blip r:embed="rId2" cstate="print"/>
            <a:stretch>
              <a:fillRect/>
            </a:stretch>
          </a:blipFill>
        </p:spPr>
        <p:txBody>
          <a:bodyPr wrap="square" lIns="0" tIns="0" rIns="0" bIns="0" rtlCol="0"/>
          <a:lstStyle/>
          <a:p>
            <a:endParaRPr>
              <a:latin typeface="Times New Roman" pitchFamily="18" charset="0"/>
              <a:cs typeface="Times New Roman" pitchFamily="18" charset="0"/>
            </a:endParaRPr>
          </a:p>
        </p:txBody>
      </p:sp>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8" name="Rectangle 3"/>
          <p:cNvSpPr>
            <a:spLocks noChangeArrowheads="1"/>
          </p:cNvSpPr>
          <p:nvPr/>
        </p:nvSpPr>
        <p:spPr bwMode="auto">
          <a:xfrm>
            <a:off x="0" y="214296"/>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2000" b="1" i="0" u="none" strike="noStrike" cap="none" normalizeH="0" baseline="0" dirty="0">
                <a:ln>
                  <a:noFill/>
                </a:ln>
                <a:effectLst/>
                <a:latin typeface="Times New Roman" pitchFamily="18" charset="0"/>
                <a:ea typeface="Times New Roman" pitchFamily="18" charset="0"/>
                <a:cs typeface="Times New Roman" pitchFamily="18" charset="0"/>
              </a:rPr>
              <a:t>Англійська мова</a:t>
            </a:r>
            <a:endParaRPr kumimoji="0" lang="uk-UA" sz="2000" b="0" i="0" u="none" strike="noStrike" cap="none" normalizeH="0" baseline="0" dirty="0">
              <a:ln>
                <a:noFill/>
              </a:ln>
              <a:effectLst/>
              <a:latin typeface="Arial" pitchFamily="34" charset="0"/>
              <a:cs typeface="Arial" pitchFamily="34" charset="0"/>
            </a:endParaRPr>
          </a:p>
        </p:txBody>
      </p:sp>
      <p:pic>
        <p:nvPicPr>
          <p:cNvPr id="3074" name="Picture 2"/>
          <p:cNvPicPr>
            <a:picLocks noChangeAspect="1" noChangeArrowheads="1"/>
          </p:cNvPicPr>
          <p:nvPr/>
        </p:nvPicPr>
        <p:blipFill>
          <a:blip r:embed="rId3"/>
          <a:srcRect/>
          <a:stretch>
            <a:fillRect/>
          </a:stretch>
        </p:blipFill>
        <p:spPr bwMode="auto">
          <a:xfrm>
            <a:off x="142844" y="1214428"/>
            <a:ext cx="8888729" cy="3024000"/>
          </a:xfrm>
          <a:prstGeom prst="rect">
            <a:avLst/>
          </a:prstGeom>
          <a:noFill/>
          <a:ln w="9525">
            <a:noFill/>
            <a:miter lim="800000"/>
            <a:headEnd/>
            <a:tailEnd/>
          </a:ln>
          <a:effectLst/>
        </p:spPr>
      </p:pic>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2" name="Рисунок 1">
            <a:extLst>
              <a:ext uri="{FF2B5EF4-FFF2-40B4-BE49-F238E27FC236}">
                <a16:creationId xmlns:a16="http://schemas.microsoft.com/office/drawing/2014/main" id="{71E21D22-5E40-4132-B866-F25121B0B617}"/>
              </a:ext>
            </a:extLst>
          </p:cNvPr>
          <p:cNvPicPr>
            <a:picLocks noChangeAspect="1"/>
          </p:cNvPicPr>
          <p:nvPr/>
        </p:nvPicPr>
        <p:blipFill>
          <a:blip r:embed="rId2"/>
          <a:stretch>
            <a:fillRect/>
          </a:stretch>
        </p:blipFill>
        <p:spPr>
          <a:xfrm>
            <a:off x="1043608" y="246919"/>
            <a:ext cx="7380000" cy="1824774"/>
          </a:xfrm>
          <a:prstGeom prst="rect">
            <a:avLst/>
          </a:prstGeom>
        </p:spPr>
      </p:pic>
      <p:pic>
        <p:nvPicPr>
          <p:cNvPr id="3" name="Рисунок 2">
            <a:extLst>
              <a:ext uri="{FF2B5EF4-FFF2-40B4-BE49-F238E27FC236}">
                <a16:creationId xmlns:a16="http://schemas.microsoft.com/office/drawing/2014/main" id="{7200AE51-B21E-45AE-919C-E930BCE9CCAC}"/>
              </a:ext>
            </a:extLst>
          </p:cNvPr>
          <p:cNvPicPr>
            <a:picLocks noChangeAspect="1"/>
          </p:cNvPicPr>
          <p:nvPr/>
        </p:nvPicPr>
        <p:blipFill>
          <a:blip r:embed="rId3"/>
          <a:stretch>
            <a:fillRect/>
          </a:stretch>
        </p:blipFill>
        <p:spPr>
          <a:xfrm>
            <a:off x="1043608" y="1995686"/>
            <a:ext cx="7380000" cy="2576036"/>
          </a:xfrm>
          <a:prstGeom prst="rect">
            <a:avLst/>
          </a:prstGeom>
        </p:spPr>
      </p:pic>
    </p:spTree>
    <p:extLst>
      <p:ext uri="{BB962C8B-B14F-4D97-AF65-F5344CB8AC3E}">
        <p14:creationId xmlns:p14="http://schemas.microsoft.com/office/powerpoint/2010/main" val="3189786734"/>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2" name="Рисунок 1">
            <a:extLst>
              <a:ext uri="{FF2B5EF4-FFF2-40B4-BE49-F238E27FC236}">
                <a16:creationId xmlns:a16="http://schemas.microsoft.com/office/drawing/2014/main" id="{3A7D8D9C-1B56-4E55-B8F5-7D2CFDB93BAC}"/>
              </a:ext>
            </a:extLst>
          </p:cNvPr>
          <p:cNvPicPr>
            <a:picLocks noChangeAspect="1"/>
          </p:cNvPicPr>
          <p:nvPr/>
        </p:nvPicPr>
        <p:blipFill>
          <a:blip r:embed="rId2"/>
          <a:stretch>
            <a:fillRect/>
          </a:stretch>
        </p:blipFill>
        <p:spPr>
          <a:xfrm>
            <a:off x="179512" y="347138"/>
            <a:ext cx="8604000" cy="4583469"/>
          </a:xfrm>
          <a:prstGeom prst="rect">
            <a:avLst/>
          </a:prstGeom>
        </p:spPr>
      </p:pic>
    </p:spTree>
    <p:extLst>
      <p:ext uri="{BB962C8B-B14F-4D97-AF65-F5344CB8AC3E}">
        <p14:creationId xmlns:p14="http://schemas.microsoft.com/office/powerpoint/2010/main" val="3482857531"/>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2" name="Рисунок 1">
            <a:extLst>
              <a:ext uri="{FF2B5EF4-FFF2-40B4-BE49-F238E27FC236}">
                <a16:creationId xmlns:a16="http://schemas.microsoft.com/office/drawing/2014/main" id="{6BD598CA-0BF8-4A6F-AB9D-47A8C2BC6B58}"/>
              </a:ext>
            </a:extLst>
          </p:cNvPr>
          <p:cNvPicPr>
            <a:picLocks noChangeAspect="1"/>
          </p:cNvPicPr>
          <p:nvPr/>
        </p:nvPicPr>
        <p:blipFill>
          <a:blip r:embed="rId2"/>
          <a:stretch>
            <a:fillRect/>
          </a:stretch>
        </p:blipFill>
        <p:spPr>
          <a:xfrm>
            <a:off x="72000" y="937964"/>
            <a:ext cx="9000000" cy="3267572"/>
          </a:xfrm>
          <a:prstGeom prst="rect">
            <a:avLst/>
          </a:prstGeom>
        </p:spPr>
      </p:pic>
    </p:spTree>
    <p:extLst>
      <p:ext uri="{BB962C8B-B14F-4D97-AF65-F5344CB8AC3E}">
        <p14:creationId xmlns:p14="http://schemas.microsoft.com/office/powerpoint/2010/main" val="111082563"/>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3" name="Рисунок 2">
            <a:extLst>
              <a:ext uri="{FF2B5EF4-FFF2-40B4-BE49-F238E27FC236}">
                <a16:creationId xmlns:a16="http://schemas.microsoft.com/office/drawing/2014/main" id="{779BE2B5-C135-4CEB-A450-95ED0A22309F}"/>
              </a:ext>
            </a:extLst>
          </p:cNvPr>
          <p:cNvPicPr>
            <a:picLocks noChangeAspect="1"/>
          </p:cNvPicPr>
          <p:nvPr/>
        </p:nvPicPr>
        <p:blipFill>
          <a:blip r:embed="rId2"/>
          <a:stretch>
            <a:fillRect/>
          </a:stretch>
        </p:blipFill>
        <p:spPr>
          <a:xfrm>
            <a:off x="0" y="360089"/>
            <a:ext cx="9072000" cy="4423321"/>
          </a:xfrm>
          <a:prstGeom prst="rect">
            <a:avLst/>
          </a:prstGeom>
        </p:spPr>
      </p:pic>
    </p:spTree>
    <p:extLst>
      <p:ext uri="{BB962C8B-B14F-4D97-AF65-F5344CB8AC3E}">
        <p14:creationId xmlns:p14="http://schemas.microsoft.com/office/powerpoint/2010/main" val="499238342"/>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2" name="Прямоугольник 1">
            <a:extLst>
              <a:ext uri="{FF2B5EF4-FFF2-40B4-BE49-F238E27FC236}">
                <a16:creationId xmlns:a16="http://schemas.microsoft.com/office/drawing/2014/main" id="{B5364400-1359-4524-A0B7-5DA9653A5129}"/>
              </a:ext>
            </a:extLst>
          </p:cNvPr>
          <p:cNvSpPr/>
          <p:nvPr/>
        </p:nvSpPr>
        <p:spPr>
          <a:xfrm>
            <a:off x="395536" y="586591"/>
            <a:ext cx="8496944" cy="4062651"/>
          </a:xfrm>
          <a:prstGeom prst="rect">
            <a:avLst/>
          </a:prstGeom>
        </p:spPr>
        <p:txBody>
          <a:bodyPr wrap="square">
            <a:spAutoFit/>
          </a:bodyPr>
          <a:lstStyle/>
          <a:p>
            <a:pPr algn="just"/>
            <a:r>
              <a:rPr lang="uk-UA" sz="2400" b="1" dirty="0">
                <a:solidFill>
                  <a:srgbClr val="C00000"/>
                </a:solidFill>
                <a:latin typeface="Times New Roman" panose="02020603050405020304" pitchFamily="18" charset="0"/>
              </a:rPr>
              <a:t>Увага!</a:t>
            </a:r>
            <a:br>
              <a:rPr lang="uk-UA" dirty="0">
                <a:solidFill>
                  <a:srgbClr val="000000"/>
                </a:solidFill>
                <a:latin typeface="Times New Roman" panose="02020603050405020304" pitchFamily="18" charset="0"/>
              </a:rPr>
            </a:br>
            <a:r>
              <a:rPr lang="uk-UA" b="1" dirty="0">
                <a:solidFill>
                  <a:srgbClr val="000000"/>
                </a:solidFill>
                <a:latin typeface="Times New Roman" panose="02020603050405020304" pitchFamily="18" charset="0"/>
              </a:rPr>
              <a:t>1. </a:t>
            </a:r>
            <a:r>
              <a:rPr lang="uk-UA" dirty="0">
                <a:solidFill>
                  <a:srgbClr val="000000"/>
                </a:solidFill>
                <a:latin typeface="Times New Roman" panose="02020603050405020304" pitchFamily="18" charset="0"/>
              </a:rPr>
              <a:t>Якщо учасник зовнішнього оцінювання отримує </a:t>
            </a:r>
            <a:r>
              <a:rPr lang="uk-UA" b="1" dirty="0">
                <a:solidFill>
                  <a:srgbClr val="000000"/>
                </a:solidFill>
                <a:latin typeface="Times New Roman" panose="02020603050405020304" pitchFamily="18" charset="0"/>
              </a:rPr>
              <a:t>0 </a:t>
            </a:r>
            <a:r>
              <a:rPr lang="uk-UA" dirty="0">
                <a:solidFill>
                  <a:srgbClr val="000000"/>
                </a:solidFill>
                <a:latin typeface="Times New Roman" panose="02020603050405020304" pitchFamily="18" charset="0"/>
              </a:rPr>
              <a:t>балів за </a:t>
            </a:r>
            <a:r>
              <a:rPr lang="uk-UA" b="1" dirty="0">
                <a:solidFill>
                  <a:srgbClr val="000000"/>
                </a:solidFill>
                <a:latin typeface="Times New Roman" panose="02020603050405020304" pitchFamily="18" charset="0"/>
              </a:rPr>
              <a:t>всі </a:t>
            </a:r>
            <a:r>
              <a:rPr lang="uk-UA" dirty="0">
                <a:solidFill>
                  <a:srgbClr val="000000"/>
                </a:solidFill>
                <a:latin typeface="Times New Roman" panose="02020603050405020304" pitchFamily="18" charset="0"/>
              </a:rPr>
              <a:t>критерії                  </a:t>
            </a:r>
            <a:r>
              <a:rPr lang="uk-UA" b="1" dirty="0">
                <a:solidFill>
                  <a:srgbClr val="000000"/>
                </a:solidFill>
                <a:latin typeface="Times New Roman" panose="02020603050405020304" pitchFamily="18" charset="0"/>
              </a:rPr>
              <a:t>а. Змістове наповнення (а1, а2, а3)</a:t>
            </a:r>
            <a:r>
              <a:rPr lang="uk-UA" dirty="0">
                <a:solidFill>
                  <a:srgbClr val="000000"/>
                </a:solidFill>
                <a:latin typeface="Times New Roman" panose="02020603050405020304" pitchFamily="18" charset="0"/>
              </a:rPr>
              <a:t>, то всю роботу оцінюють у </a:t>
            </a:r>
            <a:r>
              <a:rPr lang="uk-UA" b="1" dirty="0">
                <a:solidFill>
                  <a:srgbClr val="000000"/>
                </a:solidFill>
                <a:latin typeface="Times New Roman" panose="02020603050405020304" pitchFamily="18" charset="0"/>
              </a:rPr>
              <a:t>0 </a:t>
            </a:r>
            <a:r>
              <a:rPr lang="uk-UA" dirty="0">
                <a:solidFill>
                  <a:srgbClr val="000000"/>
                </a:solidFill>
                <a:latin typeface="Times New Roman" panose="02020603050405020304" pitchFamily="18" charset="0"/>
              </a:rPr>
              <a:t>балів.</a:t>
            </a:r>
          </a:p>
          <a:p>
            <a:pPr algn="just"/>
            <a:br>
              <a:rPr lang="uk-UA" dirty="0">
                <a:solidFill>
                  <a:srgbClr val="000000"/>
                </a:solidFill>
                <a:latin typeface="Times New Roman" panose="02020603050405020304" pitchFamily="18" charset="0"/>
              </a:rPr>
            </a:br>
            <a:r>
              <a:rPr lang="uk-UA" b="1" dirty="0">
                <a:solidFill>
                  <a:srgbClr val="000000"/>
                </a:solidFill>
                <a:latin typeface="Times New Roman" panose="02020603050405020304" pitchFamily="18" charset="0"/>
              </a:rPr>
              <a:t>2. </a:t>
            </a:r>
            <a:r>
              <a:rPr lang="uk-UA" dirty="0">
                <a:solidFill>
                  <a:srgbClr val="000000"/>
                </a:solidFill>
                <a:latin typeface="Times New Roman" panose="02020603050405020304" pitchFamily="18" charset="0"/>
              </a:rPr>
              <a:t>Якщо учасник зовнішнього оцінювання отримує </a:t>
            </a:r>
            <a:r>
              <a:rPr lang="uk-UA" b="1" dirty="0">
                <a:solidFill>
                  <a:srgbClr val="000000"/>
                </a:solidFill>
                <a:latin typeface="Times New Roman" panose="02020603050405020304" pitchFamily="18" charset="0"/>
              </a:rPr>
              <a:t>0 </a:t>
            </a:r>
            <a:r>
              <a:rPr lang="uk-UA" dirty="0">
                <a:solidFill>
                  <a:srgbClr val="000000"/>
                </a:solidFill>
                <a:latin typeface="Times New Roman" panose="02020603050405020304" pitchFamily="18" charset="0"/>
              </a:rPr>
              <a:t>балів за критерій                                 </a:t>
            </a:r>
            <a:r>
              <a:rPr lang="uk-UA" b="1" dirty="0">
                <a:solidFill>
                  <a:srgbClr val="000000"/>
                </a:solidFill>
                <a:latin typeface="Times New Roman" panose="02020603050405020304" pitchFamily="18" charset="0"/>
              </a:rPr>
              <a:t>с. Використання лексики </a:t>
            </a:r>
            <a:r>
              <a:rPr lang="uk-UA" dirty="0">
                <a:solidFill>
                  <a:srgbClr val="000000"/>
                </a:solidFill>
                <a:latin typeface="Times New Roman" panose="02020603050405020304" pitchFamily="18" charset="0"/>
              </a:rPr>
              <a:t>або критерій </a:t>
            </a:r>
            <a:r>
              <a:rPr lang="uk-UA" b="1" dirty="0">
                <a:solidFill>
                  <a:srgbClr val="000000"/>
                </a:solidFill>
                <a:latin typeface="Times New Roman" panose="02020603050405020304" pitchFamily="18" charset="0"/>
              </a:rPr>
              <a:t>d. Використання граматики, </a:t>
            </a:r>
            <a:r>
              <a:rPr lang="uk-UA" dirty="0">
                <a:solidFill>
                  <a:srgbClr val="000000"/>
                </a:solidFill>
                <a:latin typeface="Times New Roman" panose="02020603050405020304" pitchFamily="18" charset="0"/>
              </a:rPr>
              <a:t>то всю роботу оцінюють у </a:t>
            </a:r>
            <a:r>
              <a:rPr lang="uk-UA" b="1" dirty="0">
                <a:solidFill>
                  <a:srgbClr val="000000"/>
                </a:solidFill>
                <a:latin typeface="Times New Roman" panose="02020603050405020304" pitchFamily="18" charset="0"/>
              </a:rPr>
              <a:t>0 </a:t>
            </a:r>
            <a:r>
              <a:rPr lang="uk-UA" dirty="0">
                <a:solidFill>
                  <a:srgbClr val="000000"/>
                </a:solidFill>
                <a:latin typeface="Times New Roman" panose="02020603050405020304" pitchFamily="18" charset="0"/>
              </a:rPr>
              <a:t>балів.</a:t>
            </a:r>
          </a:p>
          <a:p>
            <a:pPr algn="just"/>
            <a:br>
              <a:rPr lang="uk-UA" dirty="0">
                <a:solidFill>
                  <a:srgbClr val="000000"/>
                </a:solidFill>
                <a:latin typeface="Times New Roman" panose="02020603050405020304" pitchFamily="18" charset="0"/>
              </a:rPr>
            </a:br>
            <a:r>
              <a:rPr lang="ru-RU" b="1" dirty="0">
                <a:solidFill>
                  <a:srgbClr val="000000"/>
                </a:solidFill>
                <a:latin typeface="Times New Roman" panose="02020603050405020304" pitchFamily="18" charset="0"/>
              </a:rPr>
              <a:t>3. </a:t>
            </a:r>
            <a:r>
              <a:rPr lang="uk-UA" dirty="0">
                <a:solidFill>
                  <a:srgbClr val="000000"/>
                </a:solidFill>
                <a:latin typeface="Times New Roman" panose="02020603050405020304" pitchFamily="18" charset="0"/>
              </a:rPr>
              <a:t>Якщо учасник зовнішнього оцінювання отримує </a:t>
            </a:r>
            <a:r>
              <a:rPr lang="uk-UA" b="1" dirty="0">
                <a:solidFill>
                  <a:srgbClr val="000000"/>
                </a:solidFill>
                <a:latin typeface="Times New Roman" panose="02020603050405020304" pitchFamily="18" charset="0"/>
              </a:rPr>
              <a:t>0 </a:t>
            </a:r>
            <a:r>
              <a:rPr lang="uk-UA" dirty="0">
                <a:solidFill>
                  <a:srgbClr val="000000"/>
                </a:solidFill>
                <a:latin typeface="Times New Roman" panose="02020603050405020304" pitchFamily="18" charset="0"/>
              </a:rPr>
              <a:t>балів за </a:t>
            </a:r>
            <a:r>
              <a:rPr lang="uk-UA" b="1" dirty="0">
                <a:solidFill>
                  <a:srgbClr val="000000"/>
                </a:solidFill>
                <a:latin typeface="Times New Roman" panose="02020603050405020304" pitchFamily="18" charset="0"/>
              </a:rPr>
              <a:t>один </a:t>
            </a:r>
            <a:r>
              <a:rPr lang="uk-UA" dirty="0">
                <a:solidFill>
                  <a:srgbClr val="000000"/>
                </a:solidFill>
                <a:latin typeface="Times New Roman" panose="02020603050405020304" pitchFamily="18" charset="0"/>
              </a:rPr>
              <a:t>із критеріїв                    </a:t>
            </a:r>
            <a:r>
              <a:rPr lang="ru-RU" b="1" dirty="0">
                <a:solidFill>
                  <a:srgbClr val="000000"/>
                </a:solidFill>
                <a:latin typeface="Times New Roman" panose="02020603050405020304" pitchFamily="18" charset="0"/>
              </a:rPr>
              <a:t>а. </a:t>
            </a:r>
            <a:r>
              <a:rPr lang="uk-UA" b="1" dirty="0">
                <a:solidFill>
                  <a:srgbClr val="000000"/>
                </a:solidFill>
                <a:latin typeface="Times New Roman" panose="02020603050405020304" pitchFamily="18" charset="0"/>
              </a:rPr>
              <a:t>Змістове наповнення (а1, а2, а3)</a:t>
            </a:r>
            <a:r>
              <a:rPr lang="uk-UA" dirty="0">
                <a:solidFill>
                  <a:srgbClr val="000000"/>
                </a:solidFill>
                <a:latin typeface="Times New Roman" panose="02020603050405020304" pitchFamily="18" charset="0"/>
              </a:rPr>
              <a:t>, то за критерій </a:t>
            </a:r>
            <a:r>
              <a:rPr lang="uk-UA" b="1" dirty="0">
                <a:solidFill>
                  <a:srgbClr val="000000"/>
                </a:solidFill>
                <a:latin typeface="Times New Roman" panose="02020603050405020304" pitchFamily="18" charset="0"/>
              </a:rPr>
              <a:t>с. Використання лексики </a:t>
            </a:r>
            <a:r>
              <a:rPr lang="uk-UA" dirty="0">
                <a:solidFill>
                  <a:srgbClr val="000000"/>
                </a:solidFill>
                <a:latin typeface="Times New Roman" panose="02020603050405020304" pitchFamily="18" charset="0"/>
              </a:rPr>
              <a:t>роботу оцінюють в </a:t>
            </a:r>
            <a:r>
              <a:rPr lang="uk-UA" b="1" dirty="0">
                <a:solidFill>
                  <a:srgbClr val="000000"/>
                </a:solidFill>
                <a:latin typeface="Times New Roman" panose="02020603050405020304" pitchFamily="18" charset="0"/>
              </a:rPr>
              <a:t>1 </a:t>
            </a:r>
            <a:r>
              <a:rPr lang="uk-UA" dirty="0">
                <a:solidFill>
                  <a:srgbClr val="000000"/>
                </a:solidFill>
                <a:latin typeface="Times New Roman" panose="02020603050405020304" pitchFamily="18" charset="0"/>
              </a:rPr>
              <a:t>бал</a:t>
            </a:r>
            <a:r>
              <a:rPr lang="ru-RU" dirty="0">
                <a:solidFill>
                  <a:srgbClr val="000000"/>
                </a:solidFill>
                <a:latin typeface="Times New Roman" panose="02020603050405020304" pitchFamily="18" charset="0"/>
              </a:rPr>
              <a:t>.</a:t>
            </a:r>
          </a:p>
          <a:p>
            <a:pPr algn="just"/>
            <a:br>
              <a:rPr lang="ru-RU" dirty="0">
                <a:solidFill>
                  <a:srgbClr val="000000"/>
                </a:solidFill>
                <a:latin typeface="Times New Roman" panose="02020603050405020304" pitchFamily="18" charset="0"/>
              </a:rPr>
            </a:br>
            <a:r>
              <a:rPr lang="ru-RU" b="1" dirty="0">
                <a:solidFill>
                  <a:srgbClr val="000000"/>
                </a:solidFill>
                <a:latin typeface="Times New Roman" panose="02020603050405020304" pitchFamily="18" charset="0"/>
              </a:rPr>
              <a:t>4. </a:t>
            </a:r>
            <a:r>
              <a:rPr lang="uk-UA" dirty="0">
                <a:solidFill>
                  <a:srgbClr val="000000"/>
                </a:solidFill>
                <a:latin typeface="Times New Roman" panose="02020603050405020304" pitchFamily="18" charset="0"/>
              </a:rPr>
              <a:t>Якщо учасник зовнішнього оцінювання не приступав до виконання завдання, власне висловлення вважають ненаписаним і всю роботу оцінюють у </a:t>
            </a:r>
            <a:r>
              <a:rPr lang="uk-UA" b="1" dirty="0">
                <a:solidFill>
                  <a:srgbClr val="000000"/>
                </a:solidFill>
                <a:latin typeface="Times New Roman" panose="02020603050405020304" pitchFamily="18" charset="0"/>
              </a:rPr>
              <a:t>0 балів.</a:t>
            </a:r>
            <a:endParaRPr lang="uk-UA" dirty="0"/>
          </a:p>
        </p:txBody>
      </p:sp>
    </p:spTree>
    <p:extLst>
      <p:ext uri="{BB962C8B-B14F-4D97-AF65-F5344CB8AC3E}">
        <p14:creationId xmlns:p14="http://schemas.microsoft.com/office/powerpoint/2010/main" val="1317005843"/>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17810" y="2901292"/>
            <a:ext cx="9161810" cy="2242208"/>
          </a:xfrm>
          <a:custGeom>
            <a:avLst/>
            <a:gdLst/>
            <a:ahLst/>
            <a:cxnLst/>
            <a:rect l="l" t="t" r="r" b="b"/>
            <a:pathLst>
              <a:path w="9144000" h="2970529">
                <a:moveTo>
                  <a:pt x="0" y="2970148"/>
                </a:moveTo>
                <a:lnTo>
                  <a:pt x="9144000" y="2970148"/>
                </a:lnTo>
                <a:lnTo>
                  <a:pt x="9144000" y="0"/>
                </a:lnTo>
                <a:lnTo>
                  <a:pt x="0" y="0"/>
                </a:lnTo>
                <a:lnTo>
                  <a:pt x="0" y="2970148"/>
                </a:lnTo>
                <a:close/>
              </a:path>
            </a:pathLst>
          </a:custGeom>
          <a:solidFill>
            <a:srgbClr val="92D050"/>
          </a:solidFill>
        </p:spPr>
        <p:txBody>
          <a:bodyPr wrap="square" lIns="0" tIns="0" rIns="0" bIns="0" rtlCol="0"/>
          <a:lstStyle/>
          <a:p>
            <a:pPr algn="ctr"/>
            <a:endParaRPr sz="2000" b="1" dirty="0"/>
          </a:p>
        </p:txBody>
      </p:sp>
      <p:sp>
        <p:nvSpPr>
          <p:cNvPr id="2" name="Прямоугольник 1">
            <a:extLst>
              <a:ext uri="{FF2B5EF4-FFF2-40B4-BE49-F238E27FC236}">
                <a16:creationId xmlns:a16="http://schemas.microsoft.com/office/drawing/2014/main" id="{6D7E89AD-3FBF-4F5A-8B9A-3A09D9BDFFFD}"/>
              </a:ext>
            </a:extLst>
          </p:cNvPr>
          <p:cNvSpPr/>
          <p:nvPr/>
        </p:nvSpPr>
        <p:spPr>
          <a:xfrm>
            <a:off x="899592" y="1203598"/>
            <a:ext cx="7560840" cy="1176797"/>
          </a:xfrm>
          <a:prstGeom prst="rect">
            <a:avLst/>
          </a:prstGeom>
        </p:spPr>
        <p:txBody>
          <a:bodyPr wrap="square">
            <a:spAutoFit/>
          </a:bodyPr>
          <a:lstStyle/>
          <a:p>
            <a:pPr indent="449580" algn="ctr">
              <a:lnSpc>
                <a:spcPct val="115000"/>
              </a:lnSpc>
            </a:pPr>
            <a:r>
              <a:rPr lang="uk-UA" sz="3200" b="1" dirty="0">
                <a:solidFill>
                  <a:srgbClr val="006600"/>
                </a:solidFill>
                <a:effectLst/>
                <a:latin typeface="Arial" panose="020B0604020202020204" pitchFamily="34" charset="0"/>
                <a:ea typeface="Times New Roman" panose="02020603050405020304" pitchFamily="18" charset="0"/>
                <a:cs typeface="Arial" panose="020B0604020202020204" pitchFamily="34" charset="0"/>
              </a:rPr>
              <a:t>Онлайн-ресурси для підготовки до ЗНО з англійської мови</a:t>
            </a:r>
          </a:p>
        </p:txBody>
      </p:sp>
    </p:spTree>
    <p:extLst>
      <p:ext uri="{BB962C8B-B14F-4D97-AF65-F5344CB8AC3E}">
        <p14:creationId xmlns:p14="http://schemas.microsoft.com/office/powerpoint/2010/main" val="243869020"/>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2" name="Рисунок 1">
            <a:extLst>
              <a:ext uri="{FF2B5EF4-FFF2-40B4-BE49-F238E27FC236}">
                <a16:creationId xmlns:a16="http://schemas.microsoft.com/office/drawing/2014/main" id="{992B7879-94B1-4F82-AB1A-428328B6E6D5}"/>
              </a:ext>
            </a:extLst>
          </p:cNvPr>
          <p:cNvPicPr>
            <a:picLocks noChangeAspect="1"/>
          </p:cNvPicPr>
          <p:nvPr/>
        </p:nvPicPr>
        <p:blipFill>
          <a:blip r:embed="rId2"/>
          <a:stretch>
            <a:fillRect/>
          </a:stretch>
        </p:blipFill>
        <p:spPr>
          <a:xfrm>
            <a:off x="36000" y="217722"/>
            <a:ext cx="9072000" cy="4708055"/>
          </a:xfrm>
          <a:prstGeom prst="rect">
            <a:avLst/>
          </a:prstGeom>
        </p:spPr>
      </p:pic>
    </p:spTree>
    <p:extLst>
      <p:ext uri="{BB962C8B-B14F-4D97-AF65-F5344CB8AC3E}">
        <p14:creationId xmlns:p14="http://schemas.microsoft.com/office/powerpoint/2010/main" val="359886926"/>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2" name="Рисунок 1">
            <a:extLst>
              <a:ext uri="{FF2B5EF4-FFF2-40B4-BE49-F238E27FC236}">
                <a16:creationId xmlns:a16="http://schemas.microsoft.com/office/drawing/2014/main" id="{5A19F0ED-3446-4A09-8DE5-BDA44FB16B8D}"/>
              </a:ext>
            </a:extLst>
          </p:cNvPr>
          <p:cNvPicPr>
            <a:picLocks noChangeAspect="1"/>
          </p:cNvPicPr>
          <p:nvPr/>
        </p:nvPicPr>
        <p:blipFill>
          <a:blip r:embed="rId2"/>
          <a:stretch>
            <a:fillRect/>
          </a:stretch>
        </p:blipFill>
        <p:spPr>
          <a:xfrm>
            <a:off x="90000" y="334593"/>
            <a:ext cx="8964000" cy="4474313"/>
          </a:xfrm>
          <a:prstGeom prst="rect">
            <a:avLst/>
          </a:prstGeom>
        </p:spPr>
      </p:pic>
    </p:spTree>
    <p:extLst>
      <p:ext uri="{BB962C8B-B14F-4D97-AF65-F5344CB8AC3E}">
        <p14:creationId xmlns:p14="http://schemas.microsoft.com/office/powerpoint/2010/main" val="2319945053"/>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2" name="Рисунок 1">
            <a:extLst>
              <a:ext uri="{FF2B5EF4-FFF2-40B4-BE49-F238E27FC236}">
                <a16:creationId xmlns:a16="http://schemas.microsoft.com/office/drawing/2014/main" id="{BF874493-D569-49D8-A0FB-AEDCEB18B78F}"/>
              </a:ext>
            </a:extLst>
          </p:cNvPr>
          <p:cNvPicPr>
            <a:picLocks noChangeAspect="1"/>
          </p:cNvPicPr>
          <p:nvPr/>
        </p:nvPicPr>
        <p:blipFill>
          <a:blip r:embed="rId2"/>
          <a:stretch>
            <a:fillRect/>
          </a:stretch>
        </p:blipFill>
        <p:spPr>
          <a:xfrm>
            <a:off x="0" y="375750"/>
            <a:ext cx="9043526" cy="4392000"/>
          </a:xfrm>
          <a:prstGeom prst="rect">
            <a:avLst/>
          </a:prstGeom>
        </p:spPr>
      </p:pic>
    </p:spTree>
    <p:extLst>
      <p:ext uri="{BB962C8B-B14F-4D97-AF65-F5344CB8AC3E}">
        <p14:creationId xmlns:p14="http://schemas.microsoft.com/office/powerpoint/2010/main" val="144121861"/>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2" name="Рисунок 1">
            <a:extLst>
              <a:ext uri="{FF2B5EF4-FFF2-40B4-BE49-F238E27FC236}">
                <a16:creationId xmlns:a16="http://schemas.microsoft.com/office/drawing/2014/main" id="{AF68E4CE-ACBB-4480-B8AE-7788B8962B84}"/>
              </a:ext>
            </a:extLst>
          </p:cNvPr>
          <p:cNvPicPr>
            <a:picLocks noChangeAspect="1"/>
          </p:cNvPicPr>
          <p:nvPr/>
        </p:nvPicPr>
        <p:blipFill>
          <a:blip r:embed="rId2"/>
          <a:stretch>
            <a:fillRect/>
          </a:stretch>
        </p:blipFill>
        <p:spPr>
          <a:xfrm>
            <a:off x="90000" y="144967"/>
            <a:ext cx="8964000" cy="4853566"/>
          </a:xfrm>
          <a:prstGeom prst="rect">
            <a:avLst/>
          </a:prstGeom>
        </p:spPr>
      </p:pic>
    </p:spTree>
    <p:extLst>
      <p:ext uri="{BB962C8B-B14F-4D97-AF65-F5344CB8AC3E}">
        <p14:creationId xmlns:p14="http://schemas.microsoft.com/office/powerpoint/2010/main" val="204354346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p:nvPr/>
        </p:nvSpPr>
        <p:spPr>
          <a:xfrm>
            <a:off x="0" y="0"/>
            <a:ext cx="9161810" cy="1044213"/>
          </a:xfrm>
          <a:custGeom>
            <a:avLst/>
            <a:gdLst/>
            <a:ahLst/>
            <a:cxnLst/>
            <a:rect l="l" t="t" r="r" b="b"/>
            <a:pathLst>
              <a:path w="9144000" h="2970529">
                <a:moveTo>
                  <a:pt x="0" y="2970148"/>
                </a:moveTo>
                <a:lnTo>
                  <a:pt x="9144000" y="2970148"/>
                </a:lnTo>
                <a:lnTo>
                  <a:pt x="9144000" y="0"/>
                </a:lnTo>
                <a:lnTo>
                  <a:pt x="0" y="0"/>
                </a:lnTo>
                <a:lnTo>
                  <a:pt x="0" y="2970148"/>
                </a:lnTo>
                <a:close/>
              </a:path>
            </a:pathLst>
          </a:custGeom>
          <a:solidFill>
            <a:srgbClr val="92D050"/>
          </a:solidFill>
        </p:spPr>
        <p:txBody>
          <a:bodyPr wrap="square" lIns="0" tIns="0" rIns="0" bIns="0" rtlCol="0"/>
          <a:lstStyle/>
          <a:p>
            <a:pPr algn="ctr"/>
            <a:endParaRPr sz="2000" b="1" dirty="0"/>
          </a:p>
        </p:txBody>
      </p:sp>
      <p:sp>
        <p:nvSpPr>
          <p:cNvPr id="7" name="object 36"/>
          <p:cNvSpPr/>
          <p:nvPr/>
        </p:nvSpPr>
        <p:spPr>
          <a:xfrm>
            <a:off x="35243" y="144207"/>
            <a:ext cx="8930640" cy="678526"/>
          </a:xfrm>
          <a:prstGeom prst="rect">
            <a:avLst/>
          </a:prstGeom>
          <a:blipFill>
            <a:blip r:embed="rId2" cstate="print"/>
            <a:stretch>
              <a:fillRect/>
            </a:stretch>
          </a:blipFill>
        </p:spPr>
        <p:txBody>
          <a:bodyPr wrap="square" lIns="0" tIns="0" rIns="0" bIns="0" rtlCol="0"/>
          <a:lstStyle/>
          <a:p>
            <a:endParaRPr>
              <a:latin typeface="Times New Roman" pitchFamily="18" charset="0"/>
              <a:cs typeface="Times New Roman" pitchFamily="18" charset="0"/>
            </a:endParaRPr>
          </a:p>
        </p:txBody>
      </p:sp>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8" name="Rectangle 3"/>
          <p:cNvSpPr>
            <a:spLocks noChangeArrowheads="1"/>
          </p:cNvSpPr>
          <p:nvPr/>
        </p:nvSpPr>
        <p:spPr bwMode="auto">
          <a:xfrm>
            <a:off x="0" y="214296"/>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2000" b="1" i="0" u="none" strike="noStrike" cap="none" normalizeH="0" baseline="0" dirty="0">
                <a:ln>
                  <a:noFill/>
                </a:ln>
                <a:effectLst/>
                <a:latin typeface="Times New Roman" pitchFamily="18" charset="0"/>
                <a:ea typeface="Times New Roman" pitchFamily="18" charset="0"/>
                <a:cs typeface="Times New Roman" pitchFamily="18" charset="0"/>
              </a:rPr>
              <a:t>Англійська мова</a:t>
            </a:r>
            <a:endParaRPr kumimoji="0" lang="uk-UA" sz="2000" b="0" i="0" u="none" strike="noStrike" cap="none" normalizeH="0" baseline="0" dirty="0">
              <a:ln>
                <a:noFill/>
              </a:ln>
              <a:effectLst/>
              <a:latin typeface="Arial" pitchFamily="34" charset="0"/>
              <a:cs typeface="Arial" pitchFamily="34" charset="0"/>
            </a:endParaRPr>
          </a:p>
        </p:txBody>
      </p:sp>
      <p:pic>
        <p:nvPicPr>
          <p:cNvPr id="4098" name="Picture 2"/>
          <p:cNvPicPr>
            <a:picLocks noChangeAspect="1" noChangeArrowheads="1"/>
          </p:cNvPicPr>
          <p:nvPr/>
        </p:nvPicPr>
        <p:blipFill>
          <a:blip r:embed="rId3"/>
          <a:srcRect/>
          <a:stretch>
            <a:fillRect/>
          </a:stretch>
        </p:blipFill>
        <p:spPr bwMode="auto">
          <a:xfrm>
            <a:off x="1071538" y="1285866"/>
            <a:ext cx="7029450" cy="3448050"/>
          </a:xfrm>
          <a:prstGeom prst="rect">
            <a:avLst/>
          </a:prstGeom>
          <a:noFill/>
          <a:ln w="9525">
            <a:noFill/>
            <a:miter lim="800000"/>
            <a:headEnd/>
            <a:tailEnd/>
          </a:ln>
          <a:effectLst/>
        </p:spPr>
      </p:pic>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2" name="Рисунок 1">
            <a:extLst>
              <a:ext uri="{FF2B5EF4-FFF2-40B4-BE49-F238E27FC236}">
                <a16:creationId xmlns:a16="http://schemas.microsoft.com/office/drawing/2014/main" id="{3F051D86-18FC-4E41-803E-D1C81B4AE214}"/>
              </a:ext>
            </a:extLst>
          </p:cNvPr>
          <p:cNvPicPr>
            <a:picLocks noChangeAspect="1"/>
          </p:cNvPicPr>
          <p:nvPr/>
        </p:nvPicPr>
        <p:blipFill>
          <a:blip r:embed="rId2"/>
          <a:stretch>
            <a:fillRect/>
          </a:stretch>
        </p:blipFill>
        <p:spPr>
          <a:xfrm>
            <a:off x="0" y="93967"/>
            <a:ext cx="9108000" cy="5089769"/>
          </a:xfrm>
          <a:prstGeom prst="rect">
            <a:avLst/>
          </a:prstGeom>
        </p:spPr>
      </p:pic>
    </p:spTree>
    <p:extLst>
      <p:ext uri="{BB962C8B-B14F-4D97-AF65-F5344CB8AC3E}">
        <p14:creationId xmlns:p14="http://schemas.microsoft.com/office/powerpoint/2010/main" val="3484846130"/>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2" name="Рисунок 1">
            <a:extLst>
              <a:ext uri="{FF2B5EF4-FFF2-40B4-BE49-F238E27FC236}">
                <a16:creationId xmlns:a16="http://schemas.microsoft.com/office/drawing/2014/main" id="{FD3C457C-8FEB-401B-A6AA-8F67DF682225}"/>
              </a:ext>
            </a:extLst>
          </p:cNvPr>
          <p:cNvPicPr>
            <a:picLocks noChangeAspect="1"/>
          </p:cNvPicPr>
          <p:nvPr/>
        </p:nvPicPr>
        <p:blipFill>
          <a:blip r:embed="rId2"/>
          <a:stretch>
            <a:fillRect/>
          </a:stretch>
        </p:blipFill>
        <p:spPr>
          <a:xfrm>
            <a:off x="0" y="602026"/>
            <a:ext cx="9144000" cy="3939447"/>
          </a:xfrm>
          <a:prstGeom prst="rect">
            <a:avLst/>
          </a:prstGeom>
        </p:spPr>
      </p:pic>
    </p:spTree>
    <p:extLst>
      <p:ext uri="{BB962C8B-B14F-4D97-AF65-F5344CB8AC3E}">
        <p14:creationId xmlns:p14="http://schemas.microsoft.com/office/powerpoint/2010/main" val="2291025419"/>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2" name="Рисунок 1">
            <a:extLst>
              <a:ext uri="{FF2B5EF4-FFF2-40B4-BE49-F238E27FC236}">
                <a16:creationId xmlns:a16="http://schemas.microsoft.com/office/drawing/2014/main" id="{83412B7C-4B19-438F-B609-167BCAE283BE}"/>
              </a:ext>
            </a:extLst>
          </p:cNvPr>
          <p:cNvPicPr>
            <a:picLocks noChangeAspect="1"/>
          </p:cNvPicPr>
          <p:nvPr/>
        </p:nvPicPr>
        <p:blipFill>
          <a:blip r:embed="rId2"/>
          <a:stretch>
            <a:fillRect/>
          </a:stretch>
        </p:blipFill>
        <p:spPr>
          <a:xfrm>
            <a:off x="0" y="204659"/>
            <a:ext cx="9144000" cy="4734182"/>
          </a:xfrm>
          <a:prstGeom prst="rect">
            <a:avLst/>
          </a:prstGeom>
        </p:spPr>
      </p:pic>
    </p:spTree>
    <p:extLst>
      <p:ext uri="{BB962C8B-B14F-4D97-AF65-F5344CB8AC3E}">
        <p14:creationId xmlns:p14="http://schemas.microsoft.com/office/powerpoint/2010/main" val="2936875805"/>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2" name="Рисунок 1">
            <a:extLst>
              <a:ext uri="{FF2B5EF4-FFF2-40B4-BE49-F238E27FC236}">
                <a16:creationId xmlns:a16="http://schemas.microsoft.com/office/drawing/2014/main" id="{D134D166-3837-406D-9DA1-CD6FC81E996D}"/>
              </a:ext>
            </a:extLst>
          </p:cNvPr>
          <p:cNvPicPr>
            <a:picLocks noChangeAspect="1"/>
          </p:cNvPicPr>
          <p:nvPr/>
        </p:nvPicPr>
        <p:blipFill>
          <a:blip r:embed="rId2"/>
          <a:stretch>
            <a:fillRect/>
          </a:stretch>
        </p:blipFill>
        <p:spPr>
          <a:xfrm>
            <a:off x="-14362" y="483518"/>
            <a:ext cx="9172723" cy="4752000"/>
          </a:xfrm>
          <a:prstGeom prst="rect">
            <a:avLst/>
          </a:prstGeom>
        </p:spPr>
      </p:pic>
    </p:spTree>
    <p:extLst>
      <p:ext uri="{BB962C8B-B14F-4D97-AF65-F5344CB8AC3E}">
        <p14:creationId xmlns:p14="http://schemas.microsoft.com/office/powerpoint/2010/main" val="2050054244"/>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2" name="Рисунок 1">
            <a:extLst>
              <a:ext uri="{FF2B5EF4-FFF2-40B4-BE49-F238E27FC236}">
                <a16:creationId xmlns:a16="http://schemas.microsoft.com/office/drawing/2014/main" id="{B1551807-2A4C-46F5-8EF3-73C8D35BAFCA}"/>
              </a:ext>
            </a:extLst>
          </p:cNvPr>
          <p:cNvPicPr>
            <a:picLocks noChangeAspect="1"/>
          </p:cNvPicPr>
          <p:nvPr/>
        </p:nvPicPr>
        <p:blipFill>
          <a:blip r:embed="rId2"/>
          <a:stretch>
            <a:fillRect/>
          </a:stretch>
        </p:blipFill>
        <p:spPr>
          <a:xfrm>
            <a:off x="0" y="69751"/>
            <a:ext cx="9144000" cy="4961599"/>
          </a:xfrm>
          <a:prstGeom prst="rect">
            <a:avLst/>
          </a:prstGeom>
        </p:spPr>
      </p:pic>
    </p:spTree>
    <p:extLst>
      <p:ext uri="{BB962C8B-B14F-4D97-AF65-F5344CB8AC3E}">
        <p14:creationId xmlns:p14="http://schemas.microsoft.com/office/powerpoint/2010/main" val="1930755622"/>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2" name="Рисунок 1">
            <a:extLst>
              <a:ext uri="{FF2B5EF4-FFF2-40B4-BE49-F238E27FC236}">
                <a16:creationId xmlns:a16="http://schemas.microsoft.com/office/drawing/2014/main" id="{51D28915-27D1-41F4-A223-E659A8C690F9}"/>
              </a:ext>
            </a:extLst>
          </p:cNvPr>
          <p:cNvPicPr>
            <a:picLocks noChangeAspect="1"/>
          </p:cNvPicPr>
          <p:nvPr/>
        </p:nvPicPr>
        <p:blipFill>
          <a:blip r:embed="rId2"/>
          <a:stretch>
            <a:fillRect/>
          </a:stretch>
        </p:blipFill>
        <p:spPr>
          <a:xfrm>
            <a:off x="467881" y="0"/>
            <a:ext cx="8208237" cy="5143500"/>
          </a:xfrm>
          <a:prstGeom prst="rect">
            <a:avLst/>
          </a:prstGeom>
        </p:spPr>
      </p:pic>
    </p:spTree>
    <p:extLst>
      <p:ext uri="{BB962C8B-B14F-4D97-AF65-F5344CB8AC3E}">
        <p14:creationId xmlns:p14="http://schemas.microsoft.com/office/powerpoint/2010/main" val="1798721177"/>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2" name="Рисунок 1">
            <a:extLst>
              <a:ext uri="{FF2B5EF4-FFF2-40B4-BE49-F238E27FC236}">
                <a16:creationId xmlns:a16="http://schemas.microsoft.com/office/drawing/2014/main" id="{0E3FBB36-FADE-4B5D-A849-76E1A08B40EF}"/>
              </a:ext>
            </a:extLst>
          </p:cNvPr>
          <p:cNvPicPr>
            <a:picLocks noChangeAspect="1"/>
          </p:cNvPicPr>
          <p:nvPr/>
        </p:nvPicPr>
        <p:blipFill>
          <a:blip r:embed="rId2"/>
          <a:stretch>
            <a:fillRect/>
          </a:stretch>
        </p:blipFill>
        <p:spPr>
          <a:xfrm>
            <a:off x="270000" y="58497"/>
            <a:ext cx="8604000" cy="5026506"/>
          </a:xfrm>
          <a:prstGeom prst="rect">
            <a:avLst/>
          </a:prstGeom>
        </p:spPr>
      </p:pic>
    </p:spTree>
    <p:extLst>
      <p:ext uri="{BB962C8B-B14F-4D97-AF65-F5344CB8AC3E}">
        <p14:creationId xmlns:p14="http://schemas.microsoft.com/office/powerpoint/2010/main" val="3569213265"/>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2" name="Рисунок 1">
            <a:extLst>
              <a:ext uri="{FF2B5EF4-FFF2-40B4-BE49-F238E27FC236}">
                <a16:creationId xmlns:a16="http://schemas.microsoft.com/office/drawing/2014/main" id="{174AA4D4-1D6A-4B2D-AF9A-8943C783A45F}"/>
              </a:ext>
            </a:extLst>
          </p:cNvPr>
          <p:cNvPicPr>
            <a:picLocks noChangeAspect="1"/>
          </p:cNvPicPr>
          <p:nvPr/>
        </p:nvPicPr>
        <p:blipFill>
          <a:blip r:embed="rId2"/>
          <a:stretch>
            <a:fillRect/>
          </a:stretch>
        </p:blipFill>
        <p:spPr>
          <a:xfrm>
            <a:off x="0" y="445890"/>
            <a:ext cx="9144000" cy="4251720"/>
          </a:xfrm>
          <a:prstGeom prst="rect">
            <a:avLst/>
          </a:prstGeom>
        </p:spPr>
      </p:pic>
    </p:spTree>
    <p:extLst>
      <p:ext uri="{BB962C8B-B14F-4D97-AF65-F5344CB8AC3E}">
        <p14:creationId xmlns:p14="http://schemas.microsoft.com/office/powerpoint/2010/main" val="4235053345"/>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3" name="Рисунок 2">
            <a:extLst>
              <a:ext uri="{FF2B5EF4-FFF2-40B4-BE49-F238E27FC236}">
                <a16:creationId xmlns:a16="http://schemas.microsoft.com/office/drawing/2014/main" id="{1E793C32-4302-453E-94CB-5592445E29B2}"/>
              </a:ext>
            </a:extLst>
          </p:cNvPr>
          <p:cNvPicPr>
            <a:picLocks noChangeAspect="1"/>
          </p:cNvPicPr>
          <p:nvPr/>
        </p:nvPicPr>
        <p:blipFill>
          <a:blip r:embed="rId2"/>
          <a:stretch>
            <a:fillRect/>
          </a:stretch>
        </p:blipFill>
        <p:spPr>
          <a:xfrm>
            <a:off x="54000" y="255298"/>
            <a:ext cx="9036000" cy="4632903"/>
          </a:xfrm>
          <a:prstGeom prst="rect">
            <a:avLst/>
          </a:prstGeom>
        </p:spPr>
      </p:pic>
    </p:spTree>
    <p:extLst>
      <p:ext uri="{BB962C8B-B14F-4D97-AF65-F5344CB8AC3E}">
        <p14:creationId xmlns:p14="http://schemas.microsoft.com/office/powerpoint/2010/main" val="3830957407"/>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3" name="Рисунок 2">
            <a:extLst>
              <a:ext uri="{FF2B5EF4-FFF2-40B4-BE49-F238E27FC236}">
                <a16:creationId xmlns:a16="http://schemas.microsoft.com/office/drawing/2014/main" id="{CB16C3DD-BB36-44F0-8882-8F80231E79BE}"/>
              </a:ext>
            </a:extLst>
          </p:cNvPr>
          <p:cNvPicPr>
            <a:picLocks noChangeAspect="1"/>
          </p:cNvPicPr>
          <p:nvPr/>
        </p:nvPicPr>
        <p:blipFill>
          <a:blip r:embed="rId2"/>
          <a:stretch>
            <a:fillRect/>
          </a:stretch>
        </p:blipFill>
        <p:spPr>
          <a:xfrm>
            <a:off x="36000" y="252496"/>
            <a:ext cx="9072000" cy="4638508"/>
          </a:xfrm>
          <a:prstGeom prst="rect">
            <a:avLst/>
          </a:prstGeom>
        </p:spPr>
      </p:pic>
    </p:spTree>
    <p:extLst>
      <p:ext uri="{BB962C8B-B14F-4D97-AF65-F5344CB8AC3E}">
        <p14:creationId xmlns:p14="http://schemas.microsoft.com/office/powerpoint/2010/main" val="279677046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p:nvPr/>
        </p:nvSpPr>
        <p:spPr>
          <a:xfrm>
            <a:off x="0" y="0"/>
            <a:ext cx="9161810" cy="1044213"/>
          </a:xfrm>
          <a:custGeom>
            <a:avLst/>
            <a:gdLst/>
            <a:ahLst/>
            <a:cxnLst/>
            <a:rect l="l" t="t" r="r" b="b"/>
            <a:pathLst>
              <a:path w="9144000" h="2970529">
                <a:moveTo>
                  <a:pt x="0" y="2970148"/>
                </a:moveTo>
                <a:lnTo>
                  <a:pt x="9144000" y="2970148"/>
                </a:lnTo>
                <a:lnTo>
                  <a:pt x="9144000" y="0"/>
                </a:lnTo>
                <a:lnTo>
                  <a:pt x="0" y="0"/>
                </a:lnTo>
                <a:lnTo>
                  <a:pt x="0" y="2970148"/>
                </a:lnTo>
                <a:close/>
              </a:path>
            </a:pathLst>
          </a:custGeom>
          <a:solidFill>
            <a:srgbClr val="92D050"/>
          </a:solidFill>
        </p:spPr>
        <p:txBody>
          <a:bodyPr wrap="square" lIns="0" tIns="0" rIns="0" bIns="0" rtlCol="0"/>
          <a:lstStyle/>
          <a:p>
            <a:pPr algn="ctr"/>
            <a:endParaRPr sz="2000" b="1" dirty="0"/>
          </a:p>
        </p:txBody>
      </p:sp>
      <p:sp>
        <p:nvSpPr>
          <p:cNvPr id="7" name="object 36"/>
          <p:cNvSpPr/>
          <p:nvPr/>
        </p:nvSpPr>
        <p:spPr>
          <a:xfrm>
            <a:off x="35243" y="144207"/>
            <a:ext cx="8930640" cy="678526"/>
          </a:xfrm>
          <a:prstGeom prst="rect">
            <a:avLst/>
          </a:prstGeom>
          <a:blipFill>
            <a:blip r:embed="rId2" cstate="print"/>
            <a:stretch>
              <a:fillRect/>
            </a:stretch>
          </a:blipFill>
        </p:spPr>
        <p:txBody>
          <a:bodyPr wrap="square" lIns="0" tIns="0" rIns="0" bIns="0" rtlCol="0"/>
          <a:lstStyle/>
          <a:p>
            <a:endParaRPr>
              <a:latin typeface="Times New Roman" pitchFamily="18" charset="0"/>
              <a:cs typeface="Times New Roman" pitchFamily="18" charset="0"/>
            </a:endParaRPr>
          </a:p>
        </p:txBody>
      </p:sp>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8" name="Rectangle 3"/>
          <p:cNvSpPr>
            <a:spLocks noChangeArrowheads="1"/>
          </p:cNvSpPr>
          <p:nvPr/>
        </p:nvSpPr>
        <p:spPr bwMode="auto">
          <a:xfrm>
            <a:off x="0" y="214296"/>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2000" b="1" i="0" u="none" strike="noStrike" cap="none" normalizeH="0" baseline="0" dirty="0">
                <a:ln>
                  <a:noFill/>
                </a:ln>
                <a:effectLst/>
                <a:latin typeface="Times New Roman" pitchFamily="18" charset="0"/>
                <a:ea typeface="Times New Roman" pitchFamily="18" charset="0"/>
                <a:cs typeface="Times New Roman" pitchFamily="18" charset="0"/>
              </a:rPr>
              <a:t>Англійська мова</a:t>
            </a:r>
            <a:endParaRPr kumimoji="0" lang="uk-UA" sz="2000" b="0" i="0" u="none" strike="noStrike" cap="none" normalizeH="0" baseline="0" dirty="0">
              <a:ln>
                <a:noFill/>
              </a:ln>
              <a:effectLst/>
              <a:latin typeface="Arial" pitchFamily="34" charset="0"/>
              <a:cs typeface="Arial" pitchFamily="34" charset="0"/>
            </a:endParaRPr>
          </a:p>
        </p:txBody>
      </p:sp>
      <p:pic>
        <p:nvPicPr>
          <p:cNvPr id="8194" name="Picture 2"/>
          <p:cNvPicPr>
            <a:picLocks noChangeAspect="1" noChangeArrowheads="1"/>
          </p:cNvPicPr>
          <p:nvPr/>
        </p:nvPicPr>
        <p:blipFill>
          <a:blip r:embed="rId3"/>
          <a:srcRect/>
          <a:stretch>
            <a:fillRect/>
          </a:stretch>
        </p:blipFill>
        <p:spPr bwMode="auto">
          <a:xfrm>
            <a:off x="714348" y="785800"/>
            <a:ext cx="7106603" cy="4251960"/>
          </a:xfrm>
          <a:prstGeom prst="rect">
            <a:avLst/>
          </a:prstGeom>
          <a:noFill/>
          <a:ln w="9525">
            <a:noFill/>
            <a:miter lim="800000"/>
            <a:headEnd/>
            <a:tailEnd/>
          </a:ln>
          <a:effectLst/>
        </p:spPr>
      </p:pic>
    </p:spTree>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3" name="Рисунок 2">
            <a:extLst>
              <a:ext uri="{FF2B5EF4-FFF2-40B4-BE49-F238E27FC236}">
                <a16:creationId xmlns:a16="http://schemas.microsoft.com/office/drawing/2014/main" id="{6D6CFE89-A2B4-4111-87B8-9040027FC3B5}"/>
              </a:ext>
            </a:extLst>
          </p:cNvPr>
          <p:cNvPicPr>
            <a:picLocks noChangeAspect="1"/>
          </p:cNvPicPr>
          <p:nvPr/>
        </p:nvPicPr>
        <p:blipFill>
          <a:blip r:embed="rId2"/>
          <a:stretch>
            <a:fillRect/>
          </a:stretch>
        </p:blipFill>
        <p:spPr>
          <a:xfrm>
            <a:off x="72000" y="334300"/>
            <a:ext cx="9000000" cy="4474899"/>
          </a:xfrm>
          <a:prstGeom prst="rect">
            <a:avLst/>
          </a:prstGeom>
        </p:spPr>
      </p:pic>
    </p:spTree>
    <p:extLst>
      <p:ext uri="{BB962C8B-B14F-4D97-AF65-F5344CB8AC3E}">
        <p14:creationId xmlns:p14="http://schemas.microsoft.com/office/powerpoint/2010/main" val="1705381265"/>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2" name="Рисунок 1">
            <a:extLst>
              <a:ext uri="{FF2B5EF4-FFF2-40B4-BE49-F238E27FC236}">
                <a16:creationId xmlns:a16="http://schemas.microsoft.com/office/drawing/2014/main" id="{4B55CFB8-DC12-4F54-966B-1CE05C83831F}"/>
              </a:ext>
            </a:extLst>
          </p:cNvPr>
          <p:cNvPicPr>
            <a:picLocks noChangeAspect="1"/>
          </p:cNvPicPr>
          <p:nvPr/>
        </p:nvPicPr>
        <p:blipFill>
          <a:blip r:embed="rId2"/>
          <a:stretch>
            <a:fillRect/>
          </a:stretch>
        </p:blipFill>
        <p:spPr>
          <a:xfrm>
            <a:off x="72000" y="408422"/>
            <a:ext cx="9000000" cy="4326655"/>
          </a:xfrm>
          <a:prstGeom prst="rect">
            <a:avLst/>
          </a:prstGeom>
        </p:spPr>
      </p:pic>
    </p:spTree>
    <p:extLst>
      <p:ext uri="{BB962C8B-B14F-4D97-AF65-F5344CB8AC3E}">
        <p14:creationId xmlns:p14="http://schemas.microsoft.com/office/powerpoint/2010/main" val="121744850"/>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3" name="Рисунок 2">
            <a:extLst>
              <a:ext uri="{FF2B5EF4-FFF2-40B4-BE49-F238E27FC236}">
                <a16:creationId xmlns:a16="http://schemas.microsoft.com/office/drawing/2014/main" id="{CDE4B198-0EC0-490B-87FF-9379894C7185}"/>
              </a:ext>
            </a:extLst>
          </p:cNvPr>
          <p:cNvPicPr>
            <a:picLocks noChangeAspect="1"/>
          </p:cNvPicPr>
          <p:nvPr/>
        </p:nvPicPr>
        <p:blipFill>
          <a:blip r:embed="rId2"/>
          <a:stretch>
            <a:fillRect/>
          </a:stretch>
        </p:blipFill>
        <p:spPr>
          <a:xfrm>
            <a:off x="36000" y="257313"/>
            <a:ext cx="9072000" cy="4628874"/>
          </a:xfrm>
          <a:prstGeom prst="rect">
            <a:avLst/>
          </a:prstGeom>
        </p:spPr>
      </p:pic>
    </p:spTree>
    <p:extLst>
      <p:ext uri="{BB962C8B-B14F-4D97-AF65-F5344CB8AC3E}">
        <p14:creationId xmlns:p14="http://schemas.microsoft.com/office/powerpoint/2010/main" val="2796639401"/>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2" name="Рисунок 1">
            <a:extLst>
              <a:ext uri="{FF2B5EF4-FFF2-40B4-BE49-F238E27FC236}">
                <a16:creationId xmlns:a16="http://schemas.microsoft.com/office/drawing/2014/main" id="{BCFA2468-177B-4988-A945-08AE008052DD}"/>
              </a:ext>
            </a:extLst>
          </p:cNvPr>
          <p:cNvPicPr>
            <a:picLocks noChangeAspect="1"/>
          </p:cNvPicPr>
          <p:nvPr/>
        </p:nvPicPr>
        <p:blipFill>
          <a:blip r:embed="rId2"/>
          <a:stretch>
            <a:fillRect/>
          </a:stretch>
        </p:blipFill>
        <p:spPr>
          <a:xfrm>
            <a:off x="582065" y="195486"/>
            <a:ext cx="7979870" cy="1908000"/>
          </a:xfrm>
          <a:prstGeom prst="rect">
            <a:avLst/>
          </a:prstGeom>
        </p:spPr>
      </p:pic>
      <p:pic>
        <p:nvPicPr>
          <p:cNvPr id="4" name="Рисунок 3">
            <a:extLst>
              <a:ext uri="{FF2B5EF4-FFF2-40B4-BE49-F238E27FC236}">
                <a16:creationId xmlns:a16="http://schemas.microsoft.com/office/drawing/2014/main" id="{675794B1-617B-4301-B9C9-2B87C43E4960}"/>
              </a:ext>
            </a:extLst>
          </p:cNvPr>
          <p:cNvPicPr>
            <a:picLocks noChangeAspect="1"/>
          </p:cNvPicPr>
          <p:nvPr/>
        </p:nvPicPr>
        <p:blipFill>
          <a:blip r:embed="rId3"/>
          <a:stretch>
            <a:fillRect/>
          </a:stretch>
        </p:blipFill>
        <p:spPr>
          <a:xfrm>
            <a:off x="432239" y="2499742"/>
            <a:ext cx="8142826" cy="1991843"/>
          </a:xfrm>
          <a:prstGeom prst="rect">
            <a:avLst/>
          </a:prstGeom>
        </p:spPr>
      </p:pic>
    </p:spTree>
    <p:extLst>
      <p:ext uri="{BB962C8B-B14F-4D97-AF65-F5344CB8AC3E}">
        <p14:creationId xmlns:p14="http://schemas.microsoft.com/office/powerpoint/2010/main" val="1353963871"/>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2" name="Рисунок 1">
            <a:extLst>
              <a:ext uri="{FF2B5EF4-FFF2-40B4-BE49-F238E27FC236}">
                <a16:creationId xmlns:a16="http://schemas.microsoft.com/office/drawing/2014/main" id="{F18B760F-81C0-4BF0-B5E9-8772ABCD1517}"/>
              </a:ext>
            </a:extLst>
          </p:cNvPr>
          <p:cNvPicPr>
            <a:picLocks noChangeAspect="1"/>
          </p:cNvPicPr>
          <p:nvPr/>
        </p:nvPicPr>
        <p:blipFill>
          <a:blip r:embed="rId2"/>
          <a:stretch>
            <a:fillRect/>
          </a:stretch>
        </p:blipFill>
        <p:spPr>
          <a:xfrm>
            <a:off x="146675" y="555526"/>
            <a:ext cx="8850650" cy="3348000"/>
          </a:xfrm>
          <a:prstGeom prst="rect">
            <a:avLst/>
          </a:prstGeom>
        </p:spPr>
      </p:pic>
    </p:spTree>
    <p:extLst>
      <p:ext uri="{BB962C8B-B14F-4D97-AF65-F5344CB8AC3E}">
        <p14:creationId xmlns:p14="http://schemas.microsoft.com/office/powerpoint/2010/main" val="3586538840"/>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2" name="Рисунок 1">
            <a:extLst>
              <a:ext uri="{FF2B5EF4-FFF2-40B4-BE49-F238E27FC236}">
                <a16:creationId xmlns:a16="http://schemas.microsoft.com/office/drawing/2014/main" id="{CBCD883D-97FD-4EAB-83A6-DA1418A730C8}"/>
              </a:ext>
            </a:extLst>
          </p:cNvPr>
          <p:cNvPicPr>
            <a:picLocks noChangeAspect="1"/>
          </p:cNvPicPr>
          <p:nvPr/>
        </p:nvPicPr>
        <p:blipFill>
          <a:blip r:embed="rId2"/>
          <a:stretch>
            <a:fillRect/>
          </a:stretch>
        </p:blipFill>
        <p:spPr>
          <a:xfrm>
            <a:off x="150694" y="555526"/>
            <a:ext cx="8842612" cy="3312000"/>
          </a:xfrm>
          <a:prstGeom prst="rect">
            <a:avLst/>
          </a:prstGeom>
        </p:spPr>
      </p:pic>
    </p:spTree>
    <p:extLst>
      <p:ext uri="{BB962C8B-B14F-4D97-AF65-F5344CB8AC3E}">
        <p14:creationId xmlns:p14="http://schemas.microsoft.com/office/powerpoint/2010/main" val="1175393476"/>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17810" y="2901292"/>
            <a:ext cx="9161810" cy="2242208"/>
          </a:xfrm>
          <a:custGeom>
            <a:avLst/>
            <a:gdLst/>
            <a:ahLst/>
            <a:cxnLst/>
            <a:rect l="l" t="t" r="r" b="b"/>
            <a:pathLst>
              <a:path w="9144000" h="2970529">
                <a:moveTo>
                  <a:pt x="0" y="2970148"/>
                </a:moveTo>
                <a:lnTo>
                  <a:pt x="9144000" y="2970148"/>
                </a:lnTo>
                <a:lnTo>
                  <a:pt x="9144000" y="0"/>
                </a:lnTo>
                <a:lnTo>
                  <a:pt x="0" y="0"/>
                </a:lnTo>
                <a:lnTo>
                  <a:pt x="0" y="2970148"/>
                </a:lnTo>
                <a:close/>
              </a:path>
            </a:pathLst>
          </a:custGeom>
          <a:solidFill>
            <a:srgbClr val="92D050"/>
          </a:solidFill>
        </p:spPr>
        <p:txBody>
          <a:bodyPr wrap="square" lIns="0" tIns="0" rIns="0" bIns="0" rtlCol="0"/>
          <a:lstStyle/>
          <a:p>
            <a:pPr algn="ctr"/>
            <a:endParaRPr sz="2000" b="1" dirty="0"/>
          </a:p>
        </p:txBody>
      </p:sp>
      <p:sp>
        <p:nvSpPr>
          <p:cNvPr id="2" name="Прямоугольник 1">
            <a:extLst>
              <a:ext uri="{FF2B5EF4-FFF2-40B4-BE49-F238E27FC236}">
                <a16:creationId xmlns:a16="http://schemas.microsoft.com/office/drawing/2014/main" id="{6D7E89AD-3FBF-4F5A-8B9A-3A09D9BDFFFD}"/>
              </a:ext>
            </a:extLst>
          </p:cNvPr>
          <p:cNvSpPr/>
          <p:nvPr/>
        </p:nvSpPr>
        <p:spPr>
          <a:xfrm>
            <a:off x="899592" y="1203598"/>
            <a:ext cx="7560840" cy="869533"/>
          </a:xfrm>
          <a:prstGeom prst="rect">
            <a:avLst/>
          </a:prstGeom>
        </p:spPr>
        <p:txBody>
          <a:bodyPr wrap="square">
            <a:spAutoFit/>
          </a:bodyPr>
          <a:lstStyle/>
          <a:p>
            <a:pPr indent="449580" algn="ctr">
              <a:lnSpc>
                <a:spcPct val="115000"/>
              </a:lnSpc>
            </a:pPr>
            <a:r>
              <a:rPr lang="ru-RU" sz="4800" b="1" dirty="0">
                <a:solidFill>
                  <a:srgbClr val="006600"/>
                </a:solidFill>
                <a:latin typeface="Arial" panose="020B0604020202020204" pitchFamily="34" charset="0"/>
                <a:ea typeface="Times New Roman" panose="02020603050405020304" pitchFamily="18" charset="0"/>
                <a:cs typeface="Arial" panose="020B0604020202020204" pitchFamily="34" charset="0"/>
              </a:rPr>
              <a:t>ДЯКУ</a:t>
            </a:r>
            <a:r>
              <a:rPr lang="uk-UA" sz="4800" b="1" dirty="0">
                <a:solidFill>
                  <a:srgbClr val="006600"/>
                </a:solidFill>
                <a:latin typeface="Arial" panose="020B0604020202020204" pitchFamily="34" charset="0"/>
                <a:ea typeface="Times New Roman" panose="02020603050405020304" pitchFamily="18" charset="0"/>
                <a:cs typeface="Arial" panose="020B0604020202020204" pitchFamily="34" charset="0"/>
              </a:rPr>
              <a:t>ЄМО ЗА УВАГУ</a:t>
            </a:r>
            <a:endParaRPr lang="ru-RU" sz="4800" b="1" dirty="0">
              <a:solidFill>
                <a:srgbClr val="0066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40019001"/>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p:nvPr/>
        </p:nvSpPr>
        <p:spPr>
          <a:xfrm>
            <a:off x="0" y="0"/>
            <a:ext cx="9161810" cy="1044213"/>
          </a:xfrm>
          <a:custGeom>
            <a:avLst/>
            <a:gdLst/>
            <a:ahLst/>
            <a:cxnLst/>
            <a:rect l="l" t="t" r="r" b="b"/>
            <a:pathLst>
              <a:path w="9144000" h="2970529">
                <a:moveTo>
                  <a:pt x="0" y="2970148"/>
                </a:moveTo>
                <a:lnTo>
                  <a:pt x="9144000" y="2970148"/>
                </a:lnTo>
                <a:lnTo>
                  <a:pt x="9144000" y="0"/>
                </a:lnTo>
                <a:lnTo>
                  <a:pt x="0" y="0"/>
                </a:lnTo>
                <a:lnTo>
                  <a:pt x="0" y="2970148"/>
                </a:lnTo>
                <a:close/>
              </a:path>
            </a:pathLst>
          </a:custGeom>
          <a:solidFill>
            <a:srgbClr val="92D050"/>
          </a:solidFill>
        </p:spPr>
        <p:txBody>
          <a:bodyPr wrap="square" lIns="0" tIns="0" rIns="0" bIns="0" rtlCol="0"/>
          <a:lstStyle/>
          <a:p>
            <a:pPr algn="ctr"/>
            <a:endParaRPr sz="2000" b="1" dirty="0"/>
          </a:p>
        </p:txBody>
      </p:sp>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9218" name="Picture 2"/>
          <p:cNvPicPr>
            <a:picLocks noChangeAspect="1" noChangeArrowheads="1"/>
          </p:cNvPicPr>
          <p:nvPr/>
        </p:nvPicPr>
        <p:blipFill>
          <a:blip r:embed="rId2"/>
          <a:srcRect/>
          <a:stretch>
            <a:fillRect/>
          </a:stretch>
        </p:blipFill>
        <p:spPr bwMode="auto">
          <a:xfrm>
            <a:off x="0" y="533400"/>
            <a:ext cx="9182100" cy="4076700"/>
          </a:xfrm>
          <a:prstGeom prst="rect">
            <a:avLst/>
          </a:prstGeom>
          <a:noFill/>
          <a:ln w="9525">
            <a:noFill/>
            <a:miter lim="800000"/>
            <a:headEnd/>
            <a:tailEnd/>
          </a:ln>
          <a:effectLst/>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5" name="Picture 3">
            <a:extLst>
              <a:ext uri="{FF2B5EF4-FFF2-40B4-BE49-F238E27FC236}">
                <a16:creationId xmlns:a16="http://schemas.microsoft.com/office/drawing/2014/main" id="{79ED62C4-687C-430A-ADB9-80C260DF5838}"/>
              </a:ext>
            </a:extLst>
          </p:cNvPr>
          <p:cNvPicPr>
            <a:picLocks noChangeAspect="1" noChangeArrowheads="1"/>
          </p:cNvPicPr>
          <p:nvPr/>
        </p:nvPicPr>
        <p:blipFill>
          <a:blip r:embed="rId2"/>
          <a:srcRect/>
          <a:stretch>
            <a:fillRect/>
          </a:stretch>
        </p:blipFill>
        <p:spPr bwMode="auto">
          <a:xfrm>
            <a:off x="0" y="-4500"/>
            <a:ext cx="9144000" cy="5148000"/>
          </a:xfrm>
          <a:prstGeom prst="rect">
            <a:avLst/>
          </a:prstGeom>
          <a:noFill/>
          <a:ln w="9525">
            <a:noFill/>
            <a:miter lim="800000"/>
            <a:headEnd/>
            <a:tailEnd/>
          </a:ln>
          <a:effectLst/>
        </p:spPr>
      </p:pic>
    </p:spTree>
    <p:extLst>
      <p:ext uri="{BB962C8B-B14F-4D97-AF65-F5344CB8AC3E}">
        <p14:creationId xmlns:p14="http://schemas.microsoft.com/office/powerpoint/2010/main" val="211347985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p:nvPr/>
        </p:nvSpPr>
        <p:spPr>
          <a:xfrm>
            <a:off x="0" y="0"/>
            <a:ext cx="9161810" cy="1044213"/>
          </a:xfrm>
          <a:custGeom>
            <a:avLst/>
            <a:gdLst/>
            <a:ahLst/>
            <a:cxnLst/>
            <a:rect l="l" t="t" r="r" b="b"/>
            <a:pathLst>
              <a:path w="9144000" h="2970529">
                <a:moveTo>
                  <a:pt x="0" y="2970148"/>
                </a:moveTo>
                <a:lnTo>
                  <a:pt x="9144000" y="2970148"/>
                </a:lnTo>
                <a:lnTo>
                  <a:pt x="9144000" y="0"/>
                </a:lnTo>
                <a:lnTo>
                  <a:pt x="0" y="0"/>
                </a:lnTo>
                <a:lnTo>
                  <a:pt x="0" y="2970148"/>
                </a:lnTo>
                <a:close/>
              </a:path>
            </a:pathLst>
          </a:custGeom>
          <a:solidFill>
            <a:srgbClr val="92D050"/>
          </a:solidFill>
        </p:spPr>
        <p:txBody>
          <a:bodyPr wrap="square" lIns="0" tIns="0" rIns="0" bIns="0" rtlCol="0"/>
          <a:lstStyle/>
          <a:p>
            <a:pPr algn="ctr"/>
            <a:endParaRPr sz="2000" b="1" dirty="0"/>
          </a:p>
        </p:txBody>
      </p:sp>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5" name="Picture 2">
            <a:extLst>
              <a:ext uri="{FF2B5EF4-FFF2-40B4-BE49-F238E27FC236}">
                <a16:creationId xmlns:a16="http://schemas.microsoft.com/office/drawing/2014/main" id="{3F8837F8-5051-44C6-9386-77E5B82FEFA2}"/>
              </a:ext>
            </a:extLst>
          </p:cNvPr>
          <p:cNvPicPr>
            <a:picLocks noChangeAspect="1" noChangeArrowheads="1"/>
          </p:cNvPicPr>
          <p:nvPr/>
        </p:nvPicPr>
        <p:blipFill>
          <a:blip r:embed="rId2"/>
          <a:srcRect/>
          <a:stretch>
            <a:fillRect/>
          </a:stretch>
        </p:blipFill>
        <p:spPr bwMode="auto">
          <a:xfrm>
            <a:off x="-14287" y="280988"/>
            <a:ext cx="9172575" cy="4581525"/>
          </a:xfrm>
          <a:prstGeom prst="rect">
            <a:avLst/>
          </a:prstGeom>
          <a:noFill/>
          <a:ln w="9525">
            <a:noFill/>
            <a:miter lim="800000"/>
            <a:headEnd/>
            <a:tailEnd/>
          </a:ln>
          <a:effectLst/>
        </p:spPr>
      </p:pic>
    </p:spTree>
    <p:extLst>
      <p:ext uri="{BB962C8B-B14F-4D97-AF65-F5344CB8AC3E}">
        <p14:creationId xmlns:p14="http://schemas.microsoft.com/office/powerpoint/2010/main" val="4053849038"/>
      </p:ext>
    </p:extLst>
  </p:cSld>
  <p:clrMapOvr>
    <a:masterClrMapping/>
  </p:clrMapOvr>
  <p:transition>
    <p:fade/>
  </p:transition>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7304</TotalTime>
  <Words>2476</Words>
  <Application>Microsoft Office PowerPoint</Application>
  <PresentationFormat>Экран (16:9)</PresentationFormat>
  <Paragraphs>183</Paragraphs>
  <Slides>66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66</vt:i4>
      </vt:variant>
    </vt:vector>
  </HeadingPairs>
  <TitlesOfParts>
    <vt:vector size="70" baseType="lpstr">
      <vt:lpstr>Arial</vt:lpstr>
      <vt:lpstr>Calibri</vt:lpstr>
      <vt:lpstr>Times New Roman</vt:lpstr>
      <vt:lpstr>Оформление по умолчанию</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MoBIL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Admin</cp:lastModifiedBy>
  <cp:revision>897</cp:revision>
  <dcterms:created xsi:type="dcterms:W3CDTF">2010-08-28T09:12:49Z</dcterms:created>
  <dcterms:modified xsi:type="dcterms:W3CDTF">2021-03-04T09:32:40Z</dcterms:modified>
</cp:coreProperties>
</file>