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6" r:id="rId3"/>
    <p:sldId id="257" r:id="rId4"/>
    <p:sldId id="271" r:id="rId5"/>
    <p:sldId id="258" r:id="rId6"/>
    <p:sldId id="259" r:id="rId7"/>
    <p:sldId id="260" r:id="rId8"/>
    <p:sldId id="261" r:id="rId9"/>
    <p:sldId id="262" r:id="rId10"/>
    <p:sldId id="270" r:id="rId11"/>
    <p:sldId id="263" r:id="rId12"/>
    <p:sldId id="264" r:id="rId13"/>
    <p:sldId id="265" r:id="rId14"/>
    <p:sldId id="266" r:id="rId15"/>
    <p:sldId id="269" r:id="rId16"/>
    <p:sldId id="267" r:id="rId17"/>
    <p:sldId id="268" r:id="rId1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3366CC"/>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678" y="984"/>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18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36825E1-033D-4B01-A9CD-E26132970A27}" type="datetimeFigureOut">
              <a:rPr lang="ru-RU"/>
              <a:pPr>
                <a:defRPr/>
              </a:pPr>
              <a:t>16.03.2021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567D3A0-22FD-4635-BB8F-71060E2F3E4E}" type="slidenum">
              <a:rPr lang="ru-RU"/>
              <a:pPr>
                <a:defRPr/>
              </a:pPr>
              <a:t>‹#›</a:t>
            </a:fld>
            <a:endParaRPr lang="ru-RU"/>
          </a:p>
        </p:txBody>
      </p:sp>
    </p:spTree>
    <p:extLst>
      <p:ext uri="{BB962C8B-B14F-4D97-AF65-F5344CB8AC3E}">
        <p14:creationId xmlns:p14="http://schemas.microsoft.com/office/powerpoint/2010/main" val="29480973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2694AD4-C209-4B2A-9928-412C66E257F5}" type="datetimeFigureOut">
              <a:rPr lang="ru-RU"/>
              <a:pPr>
                <a:defRPr/>
              </a:pPr>
              <a:t>16.03.2021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7DFBBED-D5B3-4AAE-A909-A2CDC57D80CF}" type="slidenum">
              <a:rPr lang="ru-RU"/>
              <a:pPr>
                <a:defRPr/>
              </a:pPr>
              <a:t>‹#›</a:t>
            </a:fld>
            <a:endParaRPr lang="ru-RU"/>
          </a:p>
        </p:txBody>
      </p:sp>
    </p:spTree>
    <p:extLst>
      <p:ext uri="{BB962C8B-B14F-4D97-AF65-F5344CB8AC3E}">
        <p14:creationId xmlns:p14="http://schemas.microsoft.com/office/powerpoint/2010/main" val="4226566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18ED110-8868-411A-AC70-DC5F22B42BAE}" type="datetimeFigureOut">
              <a:rPr lang="ru-RU"/>
              <a:pPr>
                <a:defRPr/>
              </a:pPr>
              <a:t>16.03.2021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DFA27B8-DB89-4A1A-8840-2632F67F4A15}" type="slidenum">
              <a:rPr lang="ru-RU"/>
              <a:pPr>
                <a:defRPr/>
              </a:pPr>
              <a:t>‹#›</a:t>
            </a:fld>
            <a:endParaRPr lang="ru-RU"/>
          </a:p>
        </p:txBody>
      </p:sp>
    </p:spTree>
    <p:extLst>
      <p:ext uri="{BB962C8B-B14F-4D97-AF65-F5344CB8AC3E}">
        <p14:creationId xmlns:p14="http://schemas.microsoft.com/office/powerpoint/2010/main" val="980065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CACC09C-0A11-4D37-B840-CE097F71FA09}" type="datetimeFigureOut">
              <a:rPr lang="ru-RU"/>
              <a:pPr>
                <a:defRPr/>
              </a:pPr>
              <a:t>16.03.2021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0CD86A5-BD26-45FE-8682-09EA79202558}" type="slidenum">
              <a:rPr lang="ru-RU"/>
              <a:pPr>
                <a:defRPr/>
              </a:pPr>
              <a:t>‹#›</a:t>
            </a:fld>
            <a:endParaRPr lang="ru-RU"/>
          </a:p>
        </p:txBody>
      </p:sp>
    </p:spTree>
    <p:extLst>
      <p:ext uri="{BB962C8B-B14F-4D97-AF65-F5344CB8AC3E}">
        <p14:creationId xmlns:p14="http://schemas.microsoft.com/office/powerpoint/2010/main" val="3633043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6A6079CB-0E35-4036-8889-14F7434B454E}" type="datetimeFigureOut">
              <a:rPr lang="ru-RU"/>
              <a:pPr>
                <a:defRPr/>
              </a:pPr>
              <a:t>16.03.2021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FEE1254-9725-4B14-9728-10603B4DFC11}" type="slidenum">
              <a:rPr lang="ru-RU"/>
              <a:pPr>
                <a:defRPr/>
              </a:pPr>
              <a:t>‹#›</a:t>
            </a:fld>
            <a:endParaRPr lang="ru-RU"/>
          </a:p>
        </p:txBody>
      </p:sp>
    </p:spTree>
    <p:extLst>
      <p:ext uri="{BB962C8B-B14F-4D97-AF65-F5344CB8AC3E}">
        <p14:creationId xmlns:p14="http://schemas.microsoft.com/office/powerpoint/2010/main" val="2424280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844CCB8-276D-4971-806F-52FCC54922DB}" type="datetimeFigureOut">
              <a:rPr lang="ru-RU"/>
              <a:pPr>
                <a:defRPr/>
              </a:pPr>
              <a:t>16.03.2021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26EDF31-CE06-4CBB-8A60-AC1B9E74AC7D}" type="slidenum">
              <a:rPr lang="ru-RU"/>
              <a:pPr>
                <a:defRPr/>
              </a:pPr>
              <a:t>‹#›</a:t>
            </a:fld>
            <a:endParaRPr lang="ru-RU"/>
          </a:p>
        </p:txBody>
      </p:sp>
    </p:spTree>
    <p:extLst>
      <p:ext uri="{BB962C8B-B14F-4D97-AF65-F5344CB8AC3E}">
        <p14:creationId xmlns:p14="http://schemas.microsoft.com/office/powerpoint/2010/main" val="2356194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A998A45B-CD45-46A2-B702-BE32F7F1D615}" type="datetimeFigureOut">
              <a:rPr lang="ru-RU"/>
              <a:pPr>
                <a:defRPr/>
              </a:pPr>
              <a:t>16.03.2021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F3FD9B9-4C9A-4498-B6D9-236428777E80}" type="slidenum">
              <a:rPr lang="ru-RU"/>
              <a:pPr>
                <a:defRPr/>
              </a:pPr>
              <a:t>‹#›</a:t>
            </a:fld>
            <a:endParaRPr lang="ru-RU"/>
          </a:p>
        </p:txBody>
      </p:sp>
    </p:spTree>
    <p:extLst>
      <p:ext uri="{BB962C8B-B14F-4D97-AF65-F5344CB8AC3E}">
        <p14:creationId xmlns:p14="http://schemas.microsoft.com/office/powerpoint/2010/main" val="3607686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87D4D4BD-E4F8-4C7D-B0EF-30E1DE705DE8}" type="datetimeFigureOut">
              <a:rPr lang="ru-RU"/>
              <a:pPr>
                <a:defRPr/>
              </a:pPr>
              <a:t>16.03.2021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6260C9E-D9D5-4D2A-B63F-850E29DDCA94}" type="slidenum">
              <a:rPr lang="ru-RU"/>
              <a:pPr>
                <a:defRPr/>
              </a:pPr>
              <a:t>‹#›</a:t>
            </a:fld>
            <a:endParaRPr lang="ru-RU"/>
          </a:p>
        </p:txBody>
      </p:sp>
    </p:spTree>
    <p:extLst>
      <p:ext uri="{BB962C8B-B14F-4D97-AF65-F5344CB8AC3E}">
        <p14:creationId xmlns:p14="http://schemas.microsoft.com/office/powerpoint/2010/main" val="656989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5713932-C54C-4979-B927-A617BCCA5E79}" type="datetimeFigureOut">
              <a:rPr lang="ru-RU"/>
              <a:pPr>
                <a:defRPr/>
              </a:pPr>
              <a:t>16.03.2021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0D2A2738-F14E-41E7-9F99-F8CD08E965B1}" type="slidenum">
              <a:rPr lang="ru-RU"/>
              <a:pPr>
                <a:defRPr/>
              </a:pPr>
              <a:t>‹#›</a:t>
            </a:fld>
            <a:endParaRPr lang="ru-RU"/>
          </a:p>
        </p:txBody>
      </p:sp>
    </p:spTree>
    <p:extLst>
      <p:ext uri="{BB962C8B-B14F-4D97-AF65-F5344CB8AC3E}">
        <p14:creationId xmlns:p14="http://schemas.microsoft.com/office/powerpoint/2010/main" val="3504812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9220F94F-29E3-4F68-9503-54E0132E3003}" type="datetimeFigureOut">
              <a:rPr lang="ru-RU"/>
              <a:pPr>
                <a:defRPr/>
              </a:pPr>
              <a:t>16.03.2021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97596858-9EF4-4792-A999-785B2A3363BC}" type="slidenum">
              <a:rPr lang="ru-RU"/>
              <a:pPr>
                <a:defRPr/>
              </a:pPr>
              <a:t>‹#›</a:t>
            </a:fld>
            <a:endParaRPr lang="ru-RU"/>
          </a:p>
        </p:txBody>
      </p:sp>
    </p:spTree>
    <p:extLst>
      <p:ext uri="{BB962C8B-B14F-4D97-AF65-F5344CB8AC3E}">
        <p14:creationId xmlns:p14="http://schemas.microsoft.com/office/powerpoint/2010/main" val="4812798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7E79483-9A5C-4E50-ABDC-F64A676F323B}" type="datetimeFigureOut">
              <a:rPr lang="ru-RU"/>
              <a:pPr>
                <a:defRPr/>
              </a:pPr>
              <a:t>16.03.2021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ECEB3228-BE88-41DA-8E9E-199847862A3B}" type="slidenum">
              <a:rPr lang="ru-RU"/>
              <a:pPr>
                <a:defRPr/>
              </a:pPr>
              <a:t>‹#›</a:t>
            </a:fld>
            <a:endParaRPr lang="ru-RU"/>
          </a:p>
        </p:txBody>
      </p:sp>
    </p:spTree>
    <p:extLst>
      <p:ext uri="{BB962C8B-B14F-4D97-AF65-F5344CB8AC3E}">
        <p14:creationId xmlns:p14="http://schemas.microsoft.com/office/powerpoint/2010/main" val="184020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68412E8-907E-4B02-BA75-461AC569AA43}" type="datetimeFigureOut">
              <a:rPr lang="ru-RU"/>
              <a:pPr>
                <a:defRPr/>
              </a:pPr>
              <a:t>16.03.2021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1D825E5-C7CA-46F6-81CC-2287DEA5E3B6}" type="slidenum">
              <a:rPr lang="ru-RU"/>
              <a:pPr>
                <a:defRPr/>
              </a:pPr>
              <a:t>‹#›</a:t>
            </a:fld>
            <a:endParaRPr lang="ru-RU"/>
          </a:p>
        </p:txBody>
      </p:sp>
    </p:spTree>
    <p:extLst>
      <p:ext uri="{BB962C8B-B14F-4D97-AF65-F5344CB8AC3E}">
        <p14:creationId xmlns:p14="http://schemas.microsoft.com/office/powerpoint/2010/main" val="4240032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0DB13AA-01B2-459A-BC8A-075AD6023B7A}" type="datetimeFigureOut">
              <a:rPr lang="ru-RU"/>
              <a:pPr>
                <a:defRPr/>
              </a:pPr>
              <a:t>16.03.2021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DFBB648-933F-466C-A94A-54ED7F739C52}" type="slidenum">
              <a:rPr lang="ru-RU"/>
              <a:pPr>
                <a:defRPr/>
              </a:pPr>
              <a:t>‹#›</a:t>
            </a:fld>
            <a:endParaRPr lang="ru-RU"/>
          </a:p>
        </p:txBody>
      </p:sp>
    </p:spTree>
    <p:extLst>
      <p:ext uri="{BB962C8B-B14F-4D97-AF65-F5344CB8AC3E}">
        <p14:creationId xmlns:p14="http://schemas.microsoft.com/office/powerpoint/2010/main" val="29215609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982A85C-EE5F-4D68-85F3-215BD211A771}" type="datetimeFigureOut">
              <a:rPr lang="ru-RU"/>
              <a:pPr>
                <a:defRPr/>
              </a:pPr>
              <a:t>16.03.2021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B55DFDC-768F-4121-AD0C-6993F18B47D4}" type="slidenum">
              <a:rPr lang="ru-RU"/>
              <a:pPr>
                <a:defRPr/>
              </a:pPr>
              <a:t>‹#›</a:t>
            </a:fld>
            <a:endParaRPr lang="ru-RU"/>
          </a:p>
        </p:txBody>
      </p:sp>
    </p:spTree>
    <p:extLst>
      <p:ext uri="{BB962C8B-B14F-4D97-AF65-F5344CB8AC3E}">
        <p14:creationId xmlns:p14="http://schemas.microsoft.com/office/powerpoint/2010/main" val="1047214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2A4C801-2E7F-4E3A-BACE-D1F855DCA93D}" type="datetimeFigureOut">
              <a:rPr lang="ru-RU"/>
              <a:pPr>
                <a:defRPr/>
              </a:pPr>
              <a:t>16.03.2021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C4A43FE-0BE5-40E1-ABB2-A8E1E94DF15B}" type="slidenum">
              <a:rPr lang="ru-RU"/>
              <a:pPr>
                <a:defRPr/>
              </a:pPr>
              <a:t>‹#›</a:t>
            </a:fld>
            <a:endParaRPr lang="ru-RU"/>
          </a:p>
        </p:txBody>
      </p:sp>
    </p:spTree>
    <p:extLst>
      <p:ext uri="{BB962C8B-B14F-4D97-AF65-F5344CB8AC3E}">
        <p14:creationId xmlns:p14="http://schemas.microsoft.com/office/powerpoint/2010/main" val="8101668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DBD73D4-0BB0-42B4-829C-53DEE0A2D7AF}" type="datetimeFigureOut">
              <a:rPr lang="ru-RU"/>
              <a:pPr>
                <a:defRPr/>
              </a:pPr>
              <a:t>16.03.2021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CB90571-55FF-463C-92E5-0794F26683E0}" type="slidenum">
              <a:rPr lang="ru-RU"/>
              <a:pPr>
                <a:defRPr/>
              </a:pPr>
              <a:t>‹#›</a:t>
            </a:fld>
            <a:endParaRPr lang="ru-RU"/>
          </a:p>
        </p:txBody>
      </p:sp>
    </p:spTree>
    <p:extLst>
      <p:ext uri="{BB962C8B-B14F-4D97-AF65-F5344CB8AC3E}">
        <p14:creationId xmlns:p14="http://schemas.microsoft.com/office/powerpoint/2010/main" val="584367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D9281C9-49DF-4FD7-A3AD-157AD43E764A}" type="datetimeFigureOut">
              <a:rPr lang="ru-RU"/>
              <a:pPr>
                <a:defRPr/>
              </a:pPr>
              <a:t>16.03.2021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FF6DB6C-1D73-425F-B3FD-EC41376BDF96}" type="slidenum">
              <a:rPr lang="ru-RU"/>
              <a:pPr>
                <a:defRPr/>
              </a:pPr>
              <a:t>‹#›</a:t>
            </a:fld>
            <a:endParaRPr lang="ru-RU"/>
          </a:p>
        </p:txBody>
      </p:sp>
    </p:spTree>
    <p:extLst>
      <p:ext uri="{BB962C8B-B14F-4D97-AF65-F5344CB8AC3E}">
        <p14:creationId xmlns:p14="http://schemas.microsoft.com/office/powerpoint/2010/main" val="883498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42C04F0-40FB-411B-B7ED-A2D465D2380E}" type="datetimeFigureOut">
              <a:rPr lang="ru-RU"/>
              <a:pPr>
                <a:defRPr/>
              </a:pPr>
              <a:t>16.03.2021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21BA8D3-87DA-4EF6-80E5-E570DB97EF92}" type="slidenum">
              <a:rPr lang="ru-RU"/>
              <a:pPr>
                <a:defRPr/>
              </a:pPr>
              <a:t>‹#›</a:t>
            </a:fld>
            <a:endParaRPr lang="ru-RU"/>
          </a:p>
        </p:txBody>
      </p:sp>
    </p:spTree>
    <p:extLst>
      <p:ext uri="{BB962C8B-B14F-4D97-AF65-F5344CB8AC3E}">
        <p14:creationId xmlns:p14="http://schemas.microsoft.com/office/powerpoint/2010/main" val="3658248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00E841A-D2CD-44C8-B84D-45B1FD8A6B28}" type="datetimeFigureOut">
              <a:rPr lang="ru-RU"/>
              <a:pPr>
                <a:defRPr/>
              </a:pPr>
              <a:t>16.03.2021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A8E784C4-AD43-4B7D-97C0-E2B0B2906D75}" type="slidenum">
              <a:rPr lang="ru-RU"/>
              <a:pPr>
                <a:defRPr/>
              </a:pPr>
              <a:t>‹#›</a:t>
            </a:fld>
            <a:endParaRPr lang="ru-RU"/>
          </a:p>
        </p:txBody>
      </p:sp>
    </p:spTree>
    <p:extLst>
      <p:ext uri="{BB962C8B-B14F-4D97-AF65-F5344CB8AC3E}">
        <p14:creationId xmlns:p14="http://schemas.microsoft.com/office/powerpoint/2010/main" val="1852101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B005909C-A3E2-4628-B74D-5C1BF3A9BF0F}" type="datetimeFigureOut">
              <a:rPr lang="ru-RU"/>
              <a:pPr>
                <a:defRPr/>
              </a:pPr>
              <a:t>16.03.2021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214E767-BB28-46E7-8EE9-9008685943A4}" type="slidenum">
              <a:rPr lang="ru-RU"/>
              <a:pPr>
                <a:defRPr/>
              </a:pPr>
              <a:t>‹#›</a:t>
            </a:fld>
            <a:endParaRPr lang="ru-RU"/>
          </a:p>
        </p:txBody>
      </p:sp>
    </p:spTree>
    <p:extLst>
      <p:ext uri="{BB962C8B-B14F-4D97-AF65-F5344CB8AC3E}">
        <p14:creationId xmlns:p14="http://schemas.microsoft.com/office/powerpoint/2010/main" val="3451762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FB06F0A-82C6-45CB-8908-1B495C67DA86}" type="datetimeFigureOut">
              <a:rPr lang="ru-RU"/>
              <a:pPr>
                <a:defRPr/>
              </a:pPr>
              <a:t>16.03.2021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F2A70FF7-B808-4080-8FB5-641B710D50C7}" type="slidenum">
              <a:rPr lang="ru-RU"/>
              <a:pPr>
                <a:defRPr/>
              </a:pPr>
              <a:t>‹#›</a:t>
            </a:fld>
            <a:endParaRPr lang="ru-RU"/>
          </a:p>
        </p:txBody>
      </p:sp>
    </p:spTree>
    <p:extLst>
      <p:ext uri="{BB962C8B-B14F-4D97-AF65-F5344CB8AC3E}">
        <p14:creationId xmlns:p14="http://schemas.microsoft.com/office/powerpoint/2010/main" val="149895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A14EC0C-4451-45C0-BEA7-1EF580D1F0E0}" type="datetimeFigureOut">
              <a:rPr lang="ru-RU"/>
              <a:pPr>
                <a:defRPr/>
              </a:pPr>
              <a:t>16.03.2021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211BD15-1B66-47C8-B26C-D539CB54DD14}" type="slidenum">
              <a:rPr lang="ru-RU"/>
              <a:pPr>
                <a:defRPr/>
              </a:pPr>
              <a:t>‹#›</a:t>
            </a:fld>
            <a:endParaRPr lang="ru-RU"/>
          </a:p>
        </p:txBody>
      </p:sp>
    </p:spTree>
    <p:extLst>
      <p:ext uri="{BB962C8B-B14F-4D97-AF65-F5344CB8AC3E}">
        <p14:creationId xmlns:p14="http://schemas.microsoft.com/office/powerpoint/2010/main" val="1499152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91999F1-A71D-4DE2-99A3-5084F8EB0190}" type="datetimeFigureOut">
              <a:rPr lang="ru-RU"/>
              <a:pPr>
                <a:defRPr/>
              </a:pPr>
              <a:t>16.03.2021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D743CF7-3562-46D2-BB0C-9EE7A3592EA8}" type="slidenum">
              <a:rPr lang="ru-RU"/>
              <a:pPr>
                <a:defRPr/>
              </a:pPr>
              <a:t>‹#›</a:t>
            </a:fld>
            <a:endParaRPr lang="ru-RU"/>
          </a:p>
        </p:txBody>
      </p:sp>
    </p:spTree>
    <p:extLst>
      <p:ext uri="{BB962C8B-B14F-4D97-AF65-F5344CB8AC3E}">
        <p14:creationId xmlns:p14="http://schemas.microsoft.com/office/powerpoint/2010/main" val="173262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364C2F6-62BD-4559-AF38-4076242E1F58}" type="datetimeFigureOut">
              <a:rPr lang="ru-RU"/>
              <a:pPr>
                <a:defRPr/>
              </a:pPr>
              <a:t>16.03.2021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1979CC5-7574-49D9-A32F-FA105D3A4D33}" type="slidenum">
              <a:rPr lang="ru-RU"/>
              <a:pPr>
                <a:defRPr/>
              </a:pPr>
              <a:t>‹#›</a:t>
            </a:fld>
            <a:endParaRPr lang="ru-RU"/>
          </a:p>
        </p:txBody>
      </p:sp>
      <p:pic>
        <p:nvPicPr>
          <p:cNvPr id="1031" name="Рисунок 14" descr="5.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51"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A17F5CF-31D2-4CE4-9B3A-A6E831622D24}" type="datetimeFigureOut">
              <a:rPr lang="ru-RU"/>
              <a:pPr>
                <a:defRPr/>
              </a:pPr>
              <a:t>16.03.2021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D88FE98-5152-4E4F-8553-BD5EA9D10B89}" type="slidenum">
              <a:rPr lang="ru-RU"/>
              <a:pPr>
                <a:defRPr/>
              </a:pPr>
              <a:t>‹#›</a:t>
            </a:fld>
            <a:endParaRPr lang="ru-RU"/>
          </a:p>
        </p:txBody>
      </p:sp>
      <p:pic>
        <p:nvPicPr>
          <p:cNvPr id="2055" name="Рисунок 14" descr="6.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hyperlink" Target="https://www.classtime.com/u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bitpaper.io/" TargetMode="External"/><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uk.padlet.com/" TargetMode="External"/><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puzzlecup.com/crossword" TargetMode="External"/><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rebus1.com/ua/index.php" TargetMode="External"/><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www.qr-code.com.ua/" TargetMode="External"/><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eruninairina.blogspot.com/" TargetMode="External"/><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hyperlink" Target="https://vseosvita.ua/"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naurok.ua/" TargetMode="External"/><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hyperlink" Target="https://wordart.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hyperlink" Target="https://learningapp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0825" y="4973638"/>
            <a:ext cx="1320800" cy="542925"/>
          </a:xfrm>
        </p:spPr>
        <p:txBody>
          <a:bodyPr rtlCol="0">
            <a:normAutofit/>
          </a:bodyPr>
          <a:lstStyle/>
          <a:p>
            <a:pPr eaLnBrk="1" fontAlgn="auto" hangingPunct="1">
              <a:spcAft>
                <a:spcPts val="0"/>
              </a:spcAft>
              <a:buFont typeface="Arial" pitchFamily="34" charset="0"/>
              <a:buNone/>
              <a:defRPr/>
            </a:pPr>
            <a:r>
              <a:rPr lang="ru-RU" sz="1400" dirty="0" smtClean="0">
                <a:solidFill>
                  <a:schemeClr val="tx1"/>
                </a:solidFill>
              </a:rPr>
              <a:t>Зарічненський ліцей №1</a:t>
            </a:r>
            <a:r>
              <a:rPr lang="ru-RU" sz="1400" dirty="0" smtClean="0">
                <a:solidFill>
                  <a:schemeClr val="accent1">
                    <a:lumMod val="75000"/>
                  </a:schemeClr>
                </a:solidFill>
              </a:rPr>
              <a:t> </a:t>
            </a:r>
          </a:p>
        </p:txBody>
      </p:sp>
      <p:sp>
        <p:nvSpPr>
          <p:cNvPr id="4" name="Подзаголовок 2"/>
          <p:cNvSpPr txBox="1">
            <a:spLocks/>
          </p:cNvSpPr>
          <p:nvPr/>
        </p:nvSpPr>
        <p:spPr>
          <a:xfrm>
            <a:off x="357188" y="1052513"/>
            <a:ext cx="5357812" cy="2447925"/>
          </a:xfrm>
          <a:prstGeom prst="rect">
            <a:avLst/>
          </a:prstGeom>
        </p:spPr>
        <p:txBody>
          <a:bodyPr/>
          <a:lstStyle/>
          <a:p>
            <a:pPr>
              <a:defRPr/>
            </a:pPr>
            <a:r>
              <a:rPr lang="uk-UA" sz="4000" b="1" dirty="0">
                <a:solidFill>
                  <a:schemeClr val="tx2">
                    <a:lumMod val="50000"/>
                  </a:schemeClr>
                </a:solidFill>
                <a:latin typeface="Monotype Corsiva" pitchFamily="66" charset="0"/>
              </a:rPr>
              <a:t>ХМАРНІ ТЕХНОЛОГІЇ ТА WEB-СЕРВІСИ </a:t>
            </a:r>
            <a:endParaRPr lang="ru-RU" sz="4000" b="1" dirty="0">
              <a:solidFill>
                <a:schemeClr val="tx2">
                  <a:lumMod val="50000"/>
                </a:schemeClr>
              </a:solidFill>
              <a:latin typeface="Monotype Corsiva" pitchFamily="66" charset="0"/>
            </a:endParaRPr>
          </a:p>
          <a:p>
            <a:pPr>
              <a:defRPr/>
            </a:pPr>
            <a:r>
              <a:rPr lang="uk-UA" sz="4000" b="1" dirty="0">
                <a:solidFill>
                  <a:schemeClr val="tx2">
                    <a:lumMod val="50000"/>
                  </a:schemeClr>
                </a:solidFill>
                <a:latin typeface="Monotype Corsiva" pitchFamily="66" charset="0"/>
              </a:rPr>
              <a:t>В ОСВІТНЬОМУ ПРОЦЕСІ</a:t>
            </a:r>
            <a:endParaRPr lang="ru-RU" sz="4000" b="1" dirty="0">
              <a:solidFill>
                <a:schemeClr val="tx2">
                  <a:lumMod val="50000"/>
                </a:schemeClr>
              </a:solidFill>
              <a:effectLst>
                <a:outerShdw blurRad="38100" dist="38100" dir="2700000" algn="tl">
                  <a:srgbClr val="000000">
                    <a:alpha val="43137"/>
                  </a:srgbClr>
                </a:outerShdw>
              </a:effectLst>
              <a:latin typeface="Monotype Corsiva" pitchFamily="66" charset="0"/>
              <a:cs typeface="Arial" pitchFamily="34" charset="0"/>
            </a:endParaRPr>
          </a:p>
        </p:txBody>
      </p:sp>
      <p:sp>
        <p:nvSpPr>
          <p:cNvPr id="3076" name="Подзаголовок 2"/>
          <p:cNvSpPr txBox="1">
            <a:spLocks/>
          </p:cNvSpPr>
          <p:nvPr/>
        </p:nvSpPr>
        <p:spPr bwMode="auto">
          <a:xfrm>
            <a:off x="5796136" y="6026150"/>
            <a:ext cx="3347864"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0"/>
              </a:spcBef>
              <a:buFont typeface="Arial" charset="0"/>
              <a:buNone/>
            </a:pPr>
            <a:r>
              <a:rPr lang="ru-RU" sz="2400" dirty="0" smtClean="0">
                <a:cs typeface="Arial" charset="0"/>
              </a:rPr>
              <a:t> </a:t>
            </a:r>
            <a:r>
              <a:rPr lang="ru-RU" sz="2400" dirty="0" err="1" smtClean="0">
                <a:cs typeface="Arial" charset="0"/>
              </a:rPr>
              <a:t>Перуніна</a:t>
            </a:r>
            <a:r>
              <a:rPr lang="ru-RU" sz="2400" dirty="0" smtClean="0">
                <a:cs typeface="Arial" charset="0"/>
              </a:rPr>
              <a:t> </a:t>
            </a:r>
            <a:r>
              <a:rPr lang="ru-RU" sz="2400" dirty="0" err="1" smtClean="0">
                <a:cs typeface="Arial" charset="0"/>
              </a:rPr>
              <a:t>Ірина</a:t>
            </a:r>
            <a:r>
              <a:rPr lang="ru-RU" sz="2400" dirty="0" smtClean="0">
                <a:cs typeface="Arial" charset="0"/>
              </a:rPr>
              <a:t>,</a:t>
            </a:r>
          </a:p>
          <a:p>
            <a:pPr eaLnBrk="1" hangingPunct="1">
              <a:spcBef>
                <a:spcPts val="0"/>
              </a:spcBef>
              <a:buFont typeface="Arial" charset="0"/>
              <a:buNone/>
            </a:pPr>
            <a:r>
              <a:rPr lang="ru-RU" sz="2400" dirty="0" smtClean="0">
                <a:cs typeface="Arial" charset="0"/>
              </a:rPr>
              <a:t> </a:t>
            </a:r>
            <a:r>
              <a:rPr lang="ru-RU" sz="2000" dirty="0" err="1" smtClean="0">
                <a:cs typeface="Arial" charset="0"/>
              </a:rPr>
              <a:t>вчитель</a:t>
            </a:r>
            <a:r>
              <a:rPr lang="ru-RU" sz="2000" dirty="0" smtClean="0">
                <a:cs typeface="Arial" charset="0"/>
              </a:rPr>
              <a:t> </a:t>
            </a:r>
            <a:r>
              <a:rPr lang="ru-RU" sz="2000" dirty="0" err="1" smtClean="0">
                <a:cs typeface="Arial" charset="0"/>
              </a:rPr>
              <a:t>інформатики</a:t>
            </a:r>
            <a:endParaRPr lang="ru-RU" sz="2000" dirty="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одзаголовок 2"/>
          <p:cNvSpPr txBox="1">
            <a:spLocks/>
          </p:cNvSpPr>
          <p:nvPr/>
        </p:nvSpPr>
        <p:spPr>
          <a:xfrm>
            <a:off x="5724525" y="717550"/>
            <a:ext cx="2625725" cy="1000125"/>
          </a:xfrm>
          <a:prstGeom prst="rect">
            <a:avLst/>
          </a:prstGeom>
        </p:spPr>
        <p:txBody>
          <a:bodyPr/>
          <a:lstStyle/>
          <a:p>
            <a:pPr algn="r" fontAlgn="auto">
              <a:spcBef>
                <a:spcPct val="20000"/>
              </a:spcBef>
              <a:spcAft>
                <a:spcPts val="0"/>
              </a:spcAft>
              <a:buFont typeface="Arial" pitchFamily="34" charset="0"/>
              <a:buNone/>
              <a:defRPr/>
            </a:pPr>
            <a:r>
              <a:rPr lang="uk-UA" sz="3200" b="1" i="1" u="sng" dirty="0" err="1">
                <a:latin typeface="Times New Roman" pitchFamily="18" charset="0"/>
                <a:cs typeface="Times New Roman" pitchFamily="18" charset="0"/>
              </a:rPr>
              <a:t>Сlasstime</a:t>
            </a:r>
            <a:endParaRPr lang="ru-RU"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Подзаголовок 2"/>
          <p:cNvSpPr txBox="1">
            <a:spLocks/>
          </p:cNvSpPr>
          <p:nvPr/>
        </p:nvSpPr>
        <p:spPr bwMode="auto">
          <a:xfrm>
            <a:off x="250825" y="549275"/>
            <a:ext cx="1320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buFont typeface="Arial" pitchFamily="34" charset="0"/>
              <a:buNone/>
              <a:defRPr/>
            </a:pPr>
            <a:r>
              <a:rPr lang="ru-RU" sz="1400" dirty="0" smtClean="0">
                <a:solidFill>
                  <a:schemeClr val="tx1"/>
                </a:solidFill>
              </a:rPr>
              <a:t>Зарічненський ліцей №1</a:t>
            </a:r>
            <a:r>
              <a:rPr lang="ru-RU" sz="1400" dirty="0" smtClean="0">
                <a:solidFill>
                  <a:schemeClr val="accent1">
                    <a:lumMod val="75000"/>
                  </a:schemeClr>
                </a:solidFill>
              </a:rPr>
              <a:t> </a:t>
            </a:r>
          </a:p>
        </p:txBody>
      </p:sp>
      <p:pic>
        <p:nvPicPr>
          <p:cNvPr id="11268" name="Рисунок 4"/>
          <p:cNvPicPr>
            <a:picLocks noChangeAspect="1" noChangeArrowheads="1"/>
          </p:cNvPicPr>
          <p:nvPr/>
        </p:nvPicPr>
        <p:blipFill>
          <a:blip r:embed="rId2" cstate="print">
            <a:extLst>
              <a:ext uri="{28A0092B-C50C-407E-A947-70E740481C1C}">
                <a14:useLocalDpi xmlns:a14="http://schemas.microsoft.com/office/drawing/2010/main" val="0"/>
              </a:ext>
            </a:extLst>
          </a:blip>
          <a:srcRect l="5772" r="7901" b="26112"/>
          <a:stretch>
            <a:fillRect/>
          </a:stretch>
        </p:blipFill>
        <p:spPr bwMode="auto">
          <a:xfrm>
            <a:off x="323850" y="1536700"/>
            <a:ext cx="3697288"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Рисунок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3789363"/>
            <a:ext cx="369728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1"/>
          <p:cNvSpPr txBox="1">
            <a:spLocks noChangeArrowheads="1"/>
          </p:cNvSpPr>
          <p:nvPr/>
        </p:nvSpPr>
        <p:spPr bwMode="auto">
          <a:xfrm>
            <a:off x="4316413" y="1876425"/>
            <a:ext cx="4176712"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atin typeface="Times New Roman" pitchFamily="18" charset="0"/>
                <a:cs typeface="Times New Roman" pitchFamily="18" charset="0"/>
              </a:rPr>
              <a:t>Classtime - це помічник педагогічного працівника, що збагачує урок миттєвою візуалізацією рівня розуміння та прогресу усього класу в реальному часі. Викладач та учні можуть переглядати хід та правильність виконання завдань всього класу, що дає змогу учням більш відповідально виконувати тести. Сервіс Classtime допомагає швидко і якісно опитати клас і миттєво відстежити, наскільки учні опанували матеріал. З ним можна легко зацікавити та згуртувати учнів і додати ігрові елементи в навчання </a:t>
            </a:r>
            <a:endParaRPr lang="ru-RU">
              <a:latin typeface="Times New Roman" pitchFamily="18" charset="0"/>
              <a:cs typeface="Times New Roman" pitchFamily="18" charset="0"/>
            </a:endParaRPr>
          </a:p>
        </p:txBody>
      </p:sp>
      <p:sp>
        <p:nvSpPr>
          <p:cNvPr id="11271" name="TextBox 2"/>
          <p:cNvSpPr txBox="1">
            <a:spLocks noChangeArrowheads="1"/>
          </p:cNvSpPr>
          <p:nvPr/>
        </p:nvSpPr>
        <p:spPr bwMode="auto">
          <a:xfrm>
            <a:off x="323850" y="6196013"/>
            <a:ext cx="3600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hlinkClick r:id="rId4"/>
              </a:rPr>
              <a:t>https://www.classtime.com/uk/</a:t>
            </a:r>
            <a:r>
              <a:rPr lang="uk-UA"/>
              <a:t> </a:t>
            </a:r>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одзаголовок 2"/>
          <p:cNvSpPr txBox="1">
            <a:spLocks/>
          </p:cNvSpPr>
          <p:nvPr/>
        </p:nvSpPr>
        <p:spPr>
          <a:xfrm>
            <a:off x="5940425" y="747713"/>
            <a:ext cx="2482850" cy="1000125"/>
          </a:xfrm>
          <a:prstGeom prst="rect">
            <a:avLst/>
          </a:prstGeom>
        </p:spPr>
        <p:txBody>
          <a:bodyPr/>
          <a:lstStyle/>
          <a:p>
            <a:pPr algn="r" fontAlgn="auto">
              <a:spcBef>
                <a:spcPct val="20000"/>
              </a:spcBef>
              <a:spcAft>
                <a:spcPts val="0"/>
              </a:spcAft>
              <a:buFont typeface="Arial" pitchFamily="34" charset="0"/>
              <a:buNone/>
              <a:defRPr/>
            </a:pPr>
            <a:r>
              <a:rPr lang="uk-UA" sz="3200" b="1" i="1" u="sng" dirty="0" err="1">
                <a:latin typeface="Times New Roman" pitchFamily="18" charset="0"/>
                <a:cs typeface="Times New Roman" pitchFamily="18" charset="0"/>
              </a:rPr>
              <a:t>BitPaper</a:t>
            </a:r>
            <a:endParaRPr lang="ru-RU"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Подзаголовок 2"/>
          <p:cNvSpPr txBox="1">
            <a:spLocks/>
          </p:cNvSpPr>
          <p:nvPr/>
        </p:nvSpPr>
        <p:spPr bwMode="auto">
          <a:xfrm>
            <a:off x="250825" y="549275"/>
            <a:ext cx="1320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buFont typeface="Arial" pitchFamily="34" charset="0"/>
              <a:buNone/>
              <a:defRPr/>
            </a:pPr>
            <a:r>
              <a:rPr lang="ru-RU" sz="1400" dirty="0" smtClean="0">
                <a:solidFill>
                  <a:schemeClr val="tx1"/>
                </a:solidFill>
              </a:rPr>
              <a:t>Зарічненський ліцей №1</a:t>
            </a:r>
            <a:r>
              <a:rPr lang="ru-RU" sz="1400" dirty="0" smtClean="0">
                <a:solidFill>
                  <a:schemeClr val="accent1">
                    <a:lumMod val="75000"/>
                  </a:schemeClr>
                </a:solidFill>
              </a:rPr>
              <a:t> </a:t>
            </a:r>
          </a:p>
        </p:txBody>
      </p:sp>
      <p:pic>
        <p:nvPicPr>
          <p:cNvPr id="12292" name="Рисунок 4"/>
          <p:cNvPicPr>
            <a:picLocks noChangeAspect="1" noChangeArrowheads="1"/>
          </p:cNvPicPr>
          <p:nvPr/>
        </p:nvPicPr>
        <p:blipFill>
          <a:blip r:embed="rId2">
            <a:extLst>
              <a:ext uri="{28A0092B-C50C-407E-A947-70E740481C1C}">
                <a14:useLocalDpi xmlns:a14="http://schemas.microsoft.com/office/drawing/2010/main" val="0"/>
              </a:ext>
            </a:extLst>
          </a:blip>
          <a:srcRect b="9930"/>
          <a:stretch>
            <a:fillRect/>
          </a:stretch>
        </p:blipFill>
        <p:spPr bwMode="auto">
          <a:xfrm>
            <a:off x="279400" y="1484313"/>
            <a:ext cx="472440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1"/>
          <p:cNvSpPr txBox="1">
            <a:spLocks noChangeArrowheads="1"/>
          </p:cNvSpPr>
          <p:nvPr/>
        </p:nvSpPr>
        <p:spPr bwMode="auto">
          <a:xfrm>
            <a:off x="5292725" y="1700213"/>
            <a:ext cx="3382963"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t>BitPaper - віртуальна дошка для навчання. Її інтерфейс зрозумілий, функціоналу досить, щоб дошка онлайн для пояснень працювала негірше звичайного аркуша. Раніше скористатися цією дошкою можна було безкоштовно, але зараз доведеться платити. Безкоштовний пакет «Free» дозволяє створювати 1 дошку на місяць.</a:t>
            </a:r>
            <a:endParaRPr lang="ru-RU"/>
          </a:p>
        </p:txBody>
      </p:sp>
      <p:sp>
        <p:nvSpPr>
          <p:cNvPr id="12294" name="TextBox 2"/>
          <p:cNvSpPr txBox="1">
            <a:spLocks noChangeArrowheads="1"/>
          </p:cNvSpPr>
          <p:nvPr/>
        </p:nvSpPr>
        <p:spPr bwMode="auto">
          <a:xfrm>
            <a:off x="279400" y="6056313"/>
            <a:ext cx="2952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u="sng">
                <a:hlinkClick r:id="rId3"/>
              </a:rPr>
              <a:t>https://www.bitpaper.io</a:t>
            </a:r>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одзаголовок 2"/>
          <p:cNvSpPr txBox="1">
            <a:spLocks/>
          </p:cNvSpPr>
          <p:nvPr/>
        </p:nvSpPr>
        <p:spPr>
          <a:xfrm>
            <a:off x="7019925" y="738188"/>
            <a:ext cx="1403350" cy="1000125"/>
          </a:xfrm>
          <a:prstGeom prst="rect">
            <a:avLst/>
          </a:prstGeom>
        </p:spPr>
        <p:txBody>
          <a:bodyPr/>
          <a:lstStyle/>
          <a:p>
            <a:pPr algn="r" fontAlgn="auto">
              <a:spcBef>
                <a:spcPct val="20000"/>
              </a:spcBef>
              <a:spcAft>
                <a:spcPts val="0"/>
              </a:spcAft>
              <a:buFont typeface="Arial" pitchFamily="34" charset="0"/>
              <a:buNone/>
              <a:defRPr/>
            </a:pPr>
            <a:r>
              <a:rPr lang="uk-UA" sz="3200" b="1" i="1" u="sng" dirty="0" err="1">
                <a:latin typeface="Times New Roman" pitchFamily="18" charset="0"/>
                <a:cs typeface="Times New Roman" pitchFamily="18" charset="0"/>
              </a:rPr>
              <a:t>Padlet</a:t>
            </a:r>
            <a:endParaRPr lang="ru-RU"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Подзаголовок 2"/>
          <p:cNvSpPr txBox="1">
            <a:spLocks/>
          </p:cNvSpPr>
          <p:nvPr/>
        </p:nvSpPr>
        <p:spPr bwMode="auto">
          <a:xfrm>
            <a:off x="250825" y="549275"/>
            <a:ext cx="1320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buFont typeface="Arial" pitchFamily="34" charset="0"/>
              <a:buNone/>
              <a:defRPr/>
            </a:pPr>
            <a:r>
              <a:rPr lang="ru-RU" sz="1400" dirty="0" smtClean="0">
                <a:solidFill>
                  <a:schemeClr val="tx1"/>
                </a:solidFill>
              </a:rPr>
              <a:t>Зарічненський ліцей №1</a:t>
            </a:r>
            <a:r>
              <a:rPr lang="ru-RU" sz="1400" dirty="0" smtClean="0">
                <a:solidFill>
                  <a:schemeClr val="accent1">
                    <a:lumMod val="75000"/>
                  </a:schemeClr>
                </a:solidFill>
              </a:rPr>
              <a:t> </a:t>
            </a:r>
          </a:p>
        </p:txBody>
      </p:sp>
      <p:pic>
        <p:nvPicPr>
          <p:cNvPr id="13316" name="Рисунок 4"/>
          <p:cNvPicPr>
            <a:picLocks noChangeAspect="1" noChangeArrowheads="1"/>
          </p:cNvPicPr>
          <p:nvPr/>
        </p:nvPicPr>
        <p:blipFill>
          <a:blip r:embed="rId2" cstate="print">
            <a:extLst>
              <a:ext uri="{28A0092B-C50C-407E-A947-70E740481C1C}">
                <a14:useLocalDpi xmlns:a14="http://schemas.microsoft.com/office/drawing/2010/main" val="0"/>
              </a:ext>
            </a:extLst>
          </a:blip>
          <a:srcRect b="7539"/>
          <a:stretch>
            <a:fillRect/>
          </a:stretch>
        </p:blipFill>
        <p:spPr bwMode="auto">
          <a:xfrm>
            <a:off x="395288" y="1485900"/>
            <a:ext cx="5937250"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1"/>
          <p:cNvSpPr txBox="1">
            <a:spLocks noChangeArrowheads="1"/>
          </p:cNvSpPr>
          <p:nvPr/>
        </p:nvSpPr>
        <p:spPr bwMode="auto">
          <a:xfrm>
            <a:off x="6332538" y="1738313"/>
            <a:ext cx="2487612"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sz="2000">
                <a:latin typeface="Times New Roman" pitchFamily="18" charset="0"/>
                <a:cs typeface="Times New Roman" pitchFamily="18" charset="0"/>
              </a:rPr>
              <a:t>Padlet – простий та дуже практичний інструмент, завдяки якому можна виготовляти інтерактивні «стіни» найрізноманітніших форм. </a:t>
            </a:r>
            <a:endParaRPr lang="ru-RU" sz="2000">
              <a:latin typeface="Times New Roman" pitchFamily="18" charset="0"/>
              <a:cs typeface="Times New Roman" pitchFamily="18" charset="0"/>
            </a:endParaRPr>
          </a:p>
        </p:txBody>
      </p:sp>
      <p:sp>
        <p:nvSpPr>
          <p:cNvPr id="13318" name="TextBox 2"/>
          <p:cNvSpPr txBox="1">
            <a:spLocks noChangeArrowheads="1"/>
          </p:cNvSpPr>
          <p:nvPr/>
        </p:nvSpPr>
        <p:spPr bwMode="auto">
          <a:xfrm>
            <a:off x="385763" y="4322763"/>
            <a:ext cx="8434387"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sz="2000">
                <a:latin typeface="Times New Roman" pitchFamily="18" charset="0"/>
                <a:cs typeface="Times New Roman" pitchFamily="18" charset="0"/>
              </a:rPr>
              <a:t>Усяка сторінка-стіна має власну виняткову адресу, яку можна відправити своїм учнями. За допомогою неї, школярі зможуть приєднатися до спільного редагування. Учням можна налаштовувати різні рівні доступу. На стіні можна додавати текстові документи, картинки, відео, аудіо- файли, вказувати посилання на інтернет-сторінки. На цій же віртуальній дошці всі учасники можуть створювати замітки, залишати коментарі.</a:t>
            </a:r>
            <a:endParaRPr lang="ru-RU" sz="2000">
              <a:latin typeface="Times New Roman" pitchFamily="18" charset="0"/>
              <a:cs typeface="Times New Roman" pitchFamily="18" charset="0"/>
            </a:endParaRPr>
          </a:p>
        </p:txBody>
      </p:sp>
      <p:sp>
        <p:nvSpPr>
          <p:cNvPr id="13319" name="TextBox 5"/>
          <p:cNvSpPr txBox="1">
            <a:spLocks noChangeArrowheads="1"/>
          </p:cNvSpPr>
          <p:nvPr/>
        </p:nvSpPr>
        <p:spPr bwMode="auto">
          <a:xfrm>
            <a:off x="395288" y="6261100"/>
            <a:ext cx="2447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hlinkClick r:id="rId3"/>
              </a:rPr>
              <a:t>https://uk.padlet.com/</a:t>
            </a:r>
            <a:r>
              <a:rPr lang="uk-UA"/>
              <a:t> </a:t>
            </a:r>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Подзаголовок 2"/>
          <p:cNvSpPr txBox="1">
            <a:spLocks/>
          </p:cNvSpPr>
          <p:nvPr/>
        </p:nvSpPr>
        <p:spPr bwMode="auto">
          <a:xfrm>
            <a:off x="6084888" y="714375"/>
            <a:ext cx="235743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uk-UA" sz="3200" b="1" i="1" u="sng">
                <a:latin typeface="Times New Roman" pitchFamily="18" charset="0"/>
                <a:cs typeface="Times New Roman" pitchFamily="18" charset="0"/>
              </a:rPr>
              <a:t>Фабрика кросвордів</a:t>
            </a:r>
            <a:endParaRPr lang="ru-RU" sz="3200">
              <a:latin typeface="Times New Roman" pitchFamily="18" charset="0"/>
              <a:cs typeface="Times New Roman" pitchFamily="18" charset="0"/>
            </a:endParaRPr>
          </a:p>
        </p:txBody>
      </p:sp>
      <p:sp>
        <p:nvSpPr>
          <p:cNvPr id="4" name="Подзаголовок 2"/>
          <p:cNvSpPr txBox="1">
            <a:spLocks/>
          </p:cNvSpPr>
          <p:nvPr/>
        </p:nvSpPr>
        <p:spPr bwMode="auto">
          <a:xfrm>
            <a:off x="250825" y="549275"/>
            <a:ext cx="1320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buFont typeface="Arial" pitchFamily="34" charset="0"/>
              <a:buNone/>
              <a:defRPr/>
            </a:pPr>
            <a:r>
              <a:rPr lang="ru-RU" sz="1400" dirty="0" smtClean="0">
                <a:solidFill>
                  <a:schemeClr val="tx1"/>
                </a:solidFill>
              </a:rPr>
              <a:t>Зарічненський ліцей №1</a:t>
            </a:r>
            <a:r>
              <a:rPr lang="ru-RU" sz="1400" dirty="0" smtClean="0">
                <a:solidFill>
                  <a:schemeClr val="accent1">
                    <a:lumMod val="75000"/>
                  </a:schemeClr>
                </a:solidFill>
              </a:rPr>
              <a:t> </a:t>
            </a:r>
          </a:p>
        </p:txBody>
      </p:sp>
      <p:pic>
        <p:nvPicPr>
          <p:cNvPr id="14340" name="Рисунок 4"/>
          <p:cNvPicPr>
            <a:picLocks noChangeAspect="1" noChangeArrowheads="1"/>
          </p:cNvPicPr>
          <p:nvPr/>
        </p:nvPicPr>
        <p:blipFill>
          <a:blip r:embed="rId2" cstate="print">
            <a:extLst>
              <a:ext uri="{28A0092B-C50C-407E-A947-70E740481C1C}">
                <a14:useLocalDpi xmlns:a14="http://schemas.microsoft.com/office/drawing/2010/main" val="0"/>
              </a:ext>
            </a:extLst>
          </a:blip>
          <a:srcRect l="-2" r="15100" b="16441"/>
          <a:stretch>
            <a:fillRect/>
          </a:stretch>
        </p:blipFill>
        <p:spPr bwMode="auto">
          <a:xfrm>
            <a:off x="369888" y="1773238"/>
            <a:ext cx="4633912"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1"/>
          <p:cNvSpPr txBox="1">
            <a:spLocks noChangeArrowheads="1"/>
          </p:cNvSpPr>
          <p:nvPr/>
        </p:nvSpPr>
        <p:spPr bwMode="auto">
          <a:xfrm>
            <a:off x="5076825" y="1914525"/>
            <a:ext cx="3671888"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sz="2000">
                <a:latin typeface="Times New Roman" pitchFamily="18" charset="0"/>
                <a:cs typeface="Times New Roman" pitchFamily="18" charset="0"/>
              </a:rPr>
              <a:t>PuzzleCup –це безкоштовний онлайн-ресурс для створення кросвордів. Користуватися ним можна і без реєстрації. Якщо ж ви хочете мати власний обліковий запис, куди автоматично будуть зберігатися ваші кросворди, то доцільно буде здійснити реєстрацію. Створювати завдання можна будь-якою мовою і на різну тематику. Тож PuzzleCup стане у пригоді для кожного вчителя</a:t>
            </a:r>
            <a:r>
              <a:rPr lang="uk-UA"/>
              <a:t>.</a:t>
            </a:r>
            <a:endParaRPr lang="ru-RU"/>
          </a:p>
          <a:p>
            <a:pPr eaLnBrk="1" hangingPunct="1"/>
            <a:endParaRPr lang="ru-RU"/>
          </a:p>
        </p:txBody>
      </p:sp>
      <p:sp>
        <p:nvSpPr>
          <p:cNvPr id="14342" name="TextBox 2"/>
          <p:cNvSpPr txBox="1">
            <a:spLocks noChangeArrowheads="1"/>
          </p:cNvSpPr>
          <p:nvPr/>
        </p:nvSpPr>
        <p:spPr bwMode="auto">
          <a:xfrm>
            <a:off x="250825" y="6284913"/>
            <a:ext cx="35290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u="sng">
                <a:hlinkClick r:id="rId3"/>
              </a:rPr>
              <a:t>http://puzzlecup.com/crossword</a:t>
            </a:r>
            <a:endParaRPr lang="ru-RU"/>
          </a:p>
          <a:p>
            <a:pPr eaLnBrk="1" hangingPunct="1"/>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одзаголовок 2"/>
          <p:cNvSpPr txBox="1">
            <a:spLocks/>
          </p:cNvSpPr>
          <p:nvPr/>
        </p:nvSpPr>
        <p:spPr>
          <a:xfrm>
            <a:off x="6659563" y="714375"/>
            <a:ext cx="1693862" cy="1000125"/>
          </a:xfrm>
          <a:prstGeom prst="rect">
            <a:avLst/>
          </a:prstGeom>
        </p:spPr>
        <p:txBody>
          <a:bodyPr/>
          <a:lstStyle/>
          <a:p>
            <a:pPr algn="r" fontAlgn="auto">
              <a:spcBef>
                <a:spcPct val="20000"/>
              </a:spcBef>
              <a:spcAft>
                <a:spcPts val="0"/>
              </a:spcAft>
              <a:buFont typeface="Arial" pitchFamily="34" charset="0"/>
              <a:buNone/>
              <a:defRPr/>
            </a:pPr>
            <a:r>
              <a:rPr lang="uk-UA" sz="3200" b="1" i="1" u="sng" dirty="0"/>
              <a:t>Ребуси</a:t>
            </a:r>
            <a:endParaRPr lang="ru-RU" sz="32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Подзаголовок 2"/>
          <p:cNvSpPr txBox="1">
            <a:spLocks/>
          </p:cNvSpPr>
          <p:nvPr/>
        </p:nvSpPr>
        <p:spPr bwMode="auto">
          <a:xfrm>
            <a:off x="250825" y="549275"/>
            <a:ext cx="1320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buFont typeface="Arial" pitchFamily="34" charset="0"/>
              <a:buNone/>
              <a:defRPr/>
            </a:pPr>
            <a:r>
              <a:rPr lang="ru-RU" sz="1400" dirty="0" smtClean="0">
                <a:solidFill>
                  <a:schemeClr val="tx1"/>
                </a:solidFill>
              </a:rPr>
              <a:t>Зарічненський ліцей №1</a:t>
            </a:r>
            <a:r>
              <a:rPr lang="ru-RU" sz="1400" dirty="0" smtClean="0">
                <a:solidFill>
                  <a:schemeClr val="accent1">
                    <a:lumMod val="75000"/>
                  </a:schemeClr>
                </a:solidFill>
              </a:rPr>
              <a:t> </a:t>
            </a:r>
          </a:p>
        </p:txBody>
      </p:sp>
      <p:pic>
        <p:nvPicPr>
          <p:cNvPr id="16388" name="Рисунок 4"/>
          <p:cNvPicPr>
            <a:picLocks noChangeAspect="1" noChangeArrowheads="1"/>
          </p:cNvPicPr>
          <p:nvPr/>
        </p:nvPicPr>
        <p:blipFill>
          <a:blip r:embed="rId2" cstate="print">
            <a:extLst>
              <a:ext uri="{28A0092B-C50C-407E-A947-70E740481C1C}">
                <a14:useLocalDpi xmlns:a14="http://schemas.microsoft.com/office/drawing/2010/main" val="0"/>
              </a:ext>
            </a:extLst>
          </a:blip>
          <a:srcRect r="19060" b="9464"/>
          <a:stretch>
            <a:fillRect/>
          </a:stretch>
        </p:blipFill>
        <p:spPr bwMode="auto">
          <a:xfrm>
            <a:off x="539750" y="1557338"/>
            <a:ext cx="4808538"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1"/>
          <p:cNvSpPr txBox="1">
            <a:spLocks noChangeArrowheads="1"/>
          </p:cNvSpPr>
          <p:nvPr/>
        </p:nvSpPr>
        <p:spPr bwMode="auto">
          <a:xfrm>
            <a:off x="5434013" y="1563688"/>
            <a:ext cx="3384550"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t>Ребус № 1 – відомий україномовний онлайн-генератор ребусів, завдяки якому можна створити головоломки для цікавих уроків. Ви без реєстрації можете задати будь-яке слово та обрати складність, а генератор вмить створить ребус. На цьому ресурсі є також криптарифми, логічні ігри та українські загадки. Завдяки мапі сайту можна</a:t>
            </a:r>
            <a:br>
              <a:rPr lang="uk-UA"/>
            </a:br>
            <a:r>
              <a:rPr lang="uk-UA"/>
              <a:t>легко і швидко відшукати ребуси для різних шкільних предметів, тематичного кола і віку.</a:t>
            </a:r>
            <a:endParaRPr lang="ru-RU"/>
          </a:p>
        </p:txBody>
      </p:sp>
      <p:sp>
        <p:nvSpPr>
          <p:cNvPr id="16390" name="TextBox 2"/>
          <p:cNvSpPr txBox="1">
            <a:spLocks noChangeArrowheads="1"/>
          </p:cNvSpPr>
          <p:nvPr/>
        </p:nvSpPr>
        <p:spPr bwMode="auto">
          <a:xfrm>
            <a:off x="250825" y="6238875"/>
            <a:ext cx="3600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u="sng">
                <a:hlinkClick r:id="rId3"/>
              </a:rPr>
              <a:t>http://rebus1.com/ua/index.php</a:t>
            </a:r>
            <a:endParaRPr lang="ru-RU"/>
          </a:p>
          <a:p>
            <a:pPr eaLnBrk="1" hangingPunct="1"/>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Подзаголовок 2"/>
          <p:cNvSpPr txBox="1">
            <a:spLocks/>
          </p:cNvSpPr>
          <p:nvPr/>
        </p:nvSpPr>
        <p:spPr bwMode="auto">
          <a:xfrm>
            <a:off x="5795963" y="714375"/>
            <a:ext cx="255746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uk-UA" sz="3200" b="1" i="1" u="sng">
                <a:latin typeface="Times New Roman" pitchFamily="18" charset="0"/>
                <a:cs typeface="Times New Roman" pitchFamily="18" charset="0"/>
              </a:rPr>
              <a:t>QR-коди</a:t>
            </a:r>
            <a:endParaRPr lang="ru-RU" sz="3200">
              <a:latin typeface="Times New Roman" pitchFamily="18" charset="0"/>
              <a:cs typeface="Times New Roman" pitchFamily="18" charset="0"/>
            </a:endParaRPr>
          </a:p>
        </p:txBody>
      </p:sp>
      <p:sp>
        <p:nvSpPr>
          <p:cNvPr id="4" name="Подзаголовок 2"/>
          <p:cNvSpPr txBox="1">
            <a:spLocks/>
          </p:cNvSpPr>
          <p:nvPr/>
        </p:nvSpPr>
        <p:spPr bwMode="auto">
          <a:xfrm>
            <a:off x="250825" y="549275"/>
            <a:ext cx="1320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buFont typeface="Arial" pitchFamily="34" charset="0"/>
              <a:buNone/>
              <a:defRPr/>
            </a:pPr>
            <a:r>
              <a:rPr lang="ru-RU" sz="1400" dirty="0" smtClean="0">
                <a:solidFill>
                  <a:schemeClr val="tx1"/>
                </a:solidFill>
              </a:rPr>
              <a:t>Зарічненський ліцей №1</a:t>
            </a:r>
            <a:r>
              <a:rPr lang="ru-RU" sz="1400" dirty="0" smtClean="0">
                <a:solidFill>
                  <a:schemeClr val="accent1">
                    <a:lumMod val="75000"/>
                  </a:schemeClr>
                </a:solidFill>
              </a:rPr>
              <a:t> </a:t>
            </a:r>
          </a:p>
        </p:txBody>
      </p:sp>
      <p:pic>
        <p:nvPicPr>
          <p:cNvPr id="15364" name="Рисунок 4"/>
          <p:cNvPicPr>
            <a:picLocks noChangeAspect="1" noChangeArrowheads="1"/>
          </p:cNvPicPr>
          <p:nvPr/>
        </p:nvPicPr>
        <p:blipFill>
          <a:blip r:embed="rId2" cstate="print">
            <a:extLst>
              <a:ext uri="{28A0092B-C50C-407E-A947-70E740481C1C}">
                <a14:useLocalDpi xmlns:a14="http://schemas.microsoft.com/office/drawing/2010/main" val="0"/>
              </a:ext>
            </a:extLst>
          </a:blip>
          <a:srcRect l="-1668" t="-684" r="1668" b="9805"/>
          <a:stretch>
            <a:fillRect/>
          </a:stretch>
        </p:blipFill>
        <p:spPr bwMode="auto">
          <a:xfrm>
            <a:off x="273050" y="1484313"/>
            <a:ext cx="5307013"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1"/>
          <p:cNvSpPr txBox="1">
            <a:spLocks noChangeArrowheads="1"/>
          </p:cNvSpPr>
          <p:nvPr/>
        </p:nvSpPr>
        <p:spPr bwMode="auto">
          <a:xfrm>
            <a:off x="5651500" y="1492250"/>
            <a:ext cx="3097213"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t>QR-codes –це безкоштовна онлайн-програма для створення QR-кодів. Використовуючи її, ви зможете закодувати тексти, візитівки, посилання, Email, SMS та GPS-координати. Ресурс має зрозумілий інтерфейс, дозволяє комбінувати кольори фону та кодованого зображення. Створення кодів потребує всього кілька секунд.</a:t>
            </a:r>
            <a:endParaRPr lang="ru-RU"/>
          </a:p>
          <a:p>
            <a:pPr eaLnBrk="1" hangingPunct="1"/>
            <a:endParaRPr lang="ru-RU"/>
          </a:p>
        </p:txBody>
      </p:sp>
      <p:sp>
        <p:nvSpPr>
          <p:cNvPr id="15366" name="TextBox 2"/>
          <p:cNvSpPr txBox="1">
            <a:spLocks noChangeArrowheads="1"/>
          </p:cNvSpPr>
          <p:nvPr/>
        </p:nvSpPr>
        <p:spPr bwMode="auto">
          <a:xfrm>
            <a:off x="273050" y="6238875"/>
            <a:ext cx="3313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u="sng">
                <a:hlinkClick r:id="rId3"/>
              </a:rPr>
              <a:t>https://www.qr-code.com.ua/</a:t>
            </a:r>
            <a:endParaRPr lang="ru-RU"/>
          </a:p>
          <a:p>
            <a:pPr eaLnBrk="1" hangingPunct="1"/>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Подзаголовок 2"/>
          <p:cNvSpPr txBox="1">
            <a:spLocks/>
          </p:cNvSpPr>
          <p:nvPr/>
        </p:nvSpPr>
        <p:spPr bwMode="auto">
          <a:xfrm>
            <a:off x="268288" y="1628775"/>
            <a:ext cx="85693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uk-UA" sz="2000">
                <a:latin typeface="Times New Roman" pitchFamily="18" charset="0"/>
                <a:cs typeface="Times New Roman" pitchFamily="18" charset="0"/>
              </a:rPr>
              <a:t>Сьогодні ні в кого не викликає сумнів, що сучасний учитель повинен навчатися протягом всього життя. Тільки в цьому випадку він матиме моральне право навчати інших. Звичайно, знати і вміти все просто неможливо, але прагнути стати кращим, розумнішим, більш досконалим – вимога розвитку сучасного суспільства. </a:t>
            </a:r>
            <a:endParaRPr lang="ru-RU" sz="2000">
              <a:latin typeface="Times New Roman" pitchFamily="18" charset="0"/>
              <a:cs typeface="Times New Roman" pitchFamily="18" charset="0"/>
            </a:endParaRPr>
          </a:p>
        </p:txBody>
      </p:sp>
      <p:sp>
        <p:nvSpPr>
          <p:cNvPr id="4" name="Подзаголовок 2"/>
          <p:cNvSpPr txBox="1">
            <a:spLocks/>
          </p:cNvSpPr>
          <p:nvPr/>
        </p:nvSpPr>
        <p:spPr bwMode="auto">
          <a:xfrm>
            <a:off x="250825" y="549275"/>
            <a:ext cx="1320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buFont typeface="Arial" pitchFamily="34" charset="0"/>
              <a:buNone/>
              <a:defRPr/>
            </a:pPr>
            <a:r>
              <a:rPr lang="ru-RU" sz="1400" dirty="0" smtClean="0">
                <a:solidFill>
                  <a:schemeClr val="tx1"/>
                </a:solidFill>
              </a:rPr>
              <a:t>Зарічненський ліцей №1</a:t>
            </a:r>
            <a:r>
              <a:rPr lang="ru-RU" sz="1400" dirty="0" smtClean="0">
                <a:solidFill>
                  <a:schemeClr val="accent1">
                    <a:lumMod val="75000"/>
                  </a:schemeClr>
                </a:solidFill>
              </a:rPr>
              <a:t> </a:t>
            </a:r>
          </a:p>
        </p:txBody>
      </p:sp>
      <p:sp>
        <p:nvSpPr>
          <p:cNvPr id="17412" name="Подзаголовок 2"/>
          <p:cNvSpPr txBox="1">
            <a:spLocks/>
          </p:cNvSpPr>
          <p:nvPr/>
        </p:nvSpPr>
        <p:spPr bwMode="auto">
          <a:xfrm>
            <a:off x="1571625" y="714375"/>
            <a:ext cx="67818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uk-UA" sz="3200" b="1"/>
              <a:t>ЗАКЛЮЧНЕ СЛОВО </a:t>
            </a:r>
            <a:endParaRPr lang="ru-RU" sz="3200"/>
          </a:p>
        </p:txBody>
      </p:sp>
      <p:sp>
        <p:nvSpPr>
          <p:cNvPr id="2" name="Прямоугольник 1"/>
          <p:cNvSpPr/>
          <p:nvPr/>
        </p:nvSpPr>
        <p:spPr>
          <a:xfrm>
            <a:off x="278145" y="5157192"/>
            <a:ext cx="8712968" cy="1169551"/>
          </a:xfrm>
          <a:prstGeom prst="rect">
            <a:avLst/>
          </a:prstGeom>
          <a:noFill/>
        </p:spPr>
        <p:txBody>
          <a:bodyPr>
            <a:spAutoFit/>
          </a:bodyPr>
          <a:lstStyle/>
          <a:p>
            <a:pPr>
              <a:defRPr/>
            </a:pPr>
            <a:r>
              <a:rPr lang="uk-UA" sz="35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38100" dist="38100" dir="2700000" algn="tl">
                    <a:srgbClr val="000000">
                      <a:alpha val="43137"/>
                    </a:srgbClr>
                  </a:outerShdw>
                </a:effectLst>
                <a:latin typeface="Monotype Corsiva" pitchFamily="66" charset="0"/>
              </a:rPr>
              <a:t>Справжні хмари у небі для нас звичні – стануть звичними і інформаційні хмари.</a:t>
            </a:r>
            <a:endParaRPr lang="ru-RU" sz="35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38100" dist="38100" dir="2700000" algn="tl">
                  <a:srgbClr val="000000">
                    <a:alpha val="43137"/>
                  </a:srgbClr>
                </a:outerShdw>
              </a:effectLst>
              <a:latin typeface="Monotype Corsiva" pitchFamily="66" charset="0"/>
            </a:endParaRPr>
          </a:p>
        </p:txBody>
      </p:sp>
      <p:pic>
        <p:nvPicPr>
          <p:cNvPr id="17414"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6750" y="3203575"/>
            <a:ext cx="2693988"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Подзаголовок 2"/>
          <p:cNvSpPr txBox="1">
            <a:spLocks/>
          </p:cNvSpPr>
          <p:nvPr/>
        </p:nvSpPr>
        <p:spPr bwMode="auto">
          <a:xfrm>
            <a:off x="1571625" y="844550"/>
            <a:ext cx="74295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sz="3200" b="1"/>
              <a:t>ХМАРНІ ТЕХНОЛОГІЇ В ОСВІТІ</a:t>
            </a:r>
            <a:endParaRPr lang="ru-RU" sz="3200"/>
          </a:p>
        </p:txBody>
      </p:sp>
      <p:sp>
        <p:nvSpPr>
          <p:cNvPr id="4" name="Подзаголовок 2"/>
          <p:cNvSpPr txBox="1">
            <a:spLocks/>
          </p:cNvSpPr>
          <p:nvPr/>
        </p:nvSpPr>
        <p:spPr bwMode="auto">
          <a:xfrm>
            <a:off x="250825" y="549275"/>
            <a:ext cx="1320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buFont typeface="Arial" pitchFamily="34" charset="0"/>
              <a:buNone/>
              <a:defRPr/>
            </a:pPr>
            <a:r>
              <a:rPr lang="ru-RU" sz="1400" dirty="0" smtClean="0">
                <a:solidFill>
                  <a:schemeClr val="tx1"/>
                </a:solidFill>
              </a:rPr>
              <a:t>Зарічненський ліцей №1</a:t>
            </a:r>
            <a:r>
              <a:rPr lang="ru-RU" sz="1400" dirty="0" smtClean="0">
                <a:solidFill>
                  <a:schemeClr val="accent1">
                    <a:lumMod val="75000"/>
                  </a:schemeClr>
                </a:solidFill>
              </a:rPr>
              <a:t> </a:t>
            </a:r>
          </a:p>
        </p:txBody>
      </p:sp>
      <p:sp>
        <p:nvSpPr>
          <p:cNvPr id="4100" name="TextBox 2"/>
          <p:cNvSpPr txBox="1">
            <a:spLocks noChangeArrowheads="1"/>
          </p:cNvSpPr>
          <p:nvPr/>
        </p:nvSpPr>
        <p:spPr bwMode="auto">
          <a:xfrm>
            <a:off x="827088" y="1773238"/>
            <a:ext cx="7848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uk-UA" sz="2400" dirty="0">
                <a:latin typeface="Times New Roman" pitchFamily="18" charset="0"/>
                <a:cs typeface="Times New Roman" pitchFamily="18" charset="0"/>
              </a:rPr>
              <a:t>Новим еволюційним етапом розвитку сучасних інтернет-технологій стала технологія хмарних </a:t>
            </a:r>
            <a:r>
              <a:rPr lang="uk-UA" sz="2400" dirty="0" smtClean="0">
                <a:latin typeface="Times New Roman" pitchFamily="18" charset="0"/>
                <a:cs typeface="Times New Roman" pitchFamily="18" charset="0"/>
              </a:rPr>
              <a:t>обчислень. </a:t>
            </a:r>
            <a:r>
              <a:rPr lang="uk-UA" sz="2400" dirty="0">
                <a:latin typeface="Times New Roman" pitchFamily="18" charset="0"/>
                <a:cs typeface="Times New Roman" pitchFamily="18" charset="0"/>
              </a:rPr>
              <a:t>Хмарні технології – це парадигма, яка передбачає віддалену обробку та зберігання даних. Хмара – це певний сервер, дата-центр або їх мережа, де зберігаються дані та програми, що з’єднуються з користувачами через Інтернет. Хмарні технології дозволяють користувачам використовувати програми без установки на ПК та надають можливість доступу до особистих файлів з будь-якого комп’ютера, що має вихід в Інтернет. </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Подзаголовок 2"/>
          <p:cNvSpPr txBox="1">
            <a:spLocks/>
          </p:cNvSpPr>
          <p:nvPr/>
        </p:nvSpPr>
        <p:spPr bwMode="auto">
          <a:xfrm>
            <a:off x="1571625" y="844550"/>
            <a:ext cx="74295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sz="3200" b="1"/>
              <a:t>ХМАРНІ ТЕХНОЛОГІЇ В ОСВІТІ</a:t>
            </a:r>
            <a:endParaRPr lang="ru-RU" sz="3200"/>
          </a:p>
        </p:txBody>
      </p:sp>
      <p:sp>
        <p:nvSpPr>
          <p:cNvPr id="4" name="Подзаголовок 2"/>
          <p:cNvSpPr txBox="1">
            <a:spLocks/>
          </p:cNvSpPr>
          <p:nvPr/>
        </p:nvSpPr>
        <p:spPr bwMode="auto">
          <a:xfrm>
            <a:off x="250825" y="549275"/>
            <a:ext cx="1320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buFont typeface="Arial" pitchFamily="34" charset="0"/>
              <a:buNone/>
              <a:defRPr/>
            </a:pPr>
            <a:r>
              <a:rPr lang="ru-RU" sz="1400" dirty="0" smtClean="0">
                <a:solidFill>
                  <a:schemeClr val="tx1"/>
                </a:solidFill>
              </a:rPr>
              <a:t>Зарічненський ліцей №1</a:t>
            </a:r>
            <a:r>
              <a:rPr lang="ru-RU" sz="1400" dirty="0" smtClean="0">
                <a:solidFill>
                  <a:schemeClr val="accent1">
                    <a:lumMod val="75000"/>
                  </a:schemeClr>
                </a:solidFill>
              </a:rPr>
              <a:t> </a:t>
            </a:r>
          </a:p>
        </p:txBody>
      </p:sp>
      <p:sp>
        <p:nvSpPr>
          <p:cNvPr id="4100" name="TextBox 2"/>
          <p:cNvSpPr txBox="1">
            <a:spLocks noChangeArrowheads="1"/>
          </p:cNvSpPr>
          <p:nvPr/>
        </p:nvSpPr>
        <p:spPr bwMode="auto">
          <a:xfrm>
            <a:off x="814656" y="1860233"/>
            <a:ext cx="7848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uk-UA" sz="2400" dirty="0">
                <a:latin typeface="Times New Roman" pitchFamily="18" charset="0"/>
                <a:cs typeface="Times New Roman" pitchFamily="18" charset="0"/>
              </a:rPr>
              <a:t>На сьогоднішній день в україномовному сегменті мережі Інтернет найбільшою популярністю серед освітян користуються сервіси хмарних обчислень корпорацій Microsoft та Google. Саме ці корпорації, постійно удосконалюючи свої службові сервіси, дозволяють організувати швидке впровадження технологій хмарних обчислень у навчально-виховні процеси освітніх закладів</a:t>
            </a:r>
            <a:r>
              <a:rPr lang="uk-UA"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pic>
        <p:nvPicPr>
          <p:cNvPr id="5" name="Рисунок 4"/>
          <p:cNvPicPr/>
          <p:nvPr/>
        </p:nvPicPr>
        <p:blipFill>
          <a:blip r:embed="rId2"/>
          <a:stretch>
            <a:fillRect/>
          </a:stretch>
        </p:blipFill>
        <p:spPr>
          <a:xfrm>
            <a:off x="1691680" y="4714448"/>
            <a:ext cx="2172479" cy="1224136"/>
          </a:xfrm>
          <a:prstGeom prst="rect">
            <a:avLst/>
          </a:prstGeom>
        </p:spPr>
      </p:pic>
      <p:pic>
        <p:nvPicPr>
          <p:cNvPr id="6" name="Рисунок 5"/>
          <p:cNvPicPr/>
          <p:nvPr/>
        </p:nvPicPr>
        <p:blipFill>
          <a:blip r:embed="rId3"/>
          <a:stretch>
            <a:fillRect/>
          </a:stretch>
        </p:blipFill>
        <p:spPr>
          <a:xfrm>
            <a:off x="5076056" y="4714448"/>
            <a:ext cx="2088232" cy="1224136"/>
          </a:xfrm>
          <a:prstGeom prst="rect">
            <a:avLst/>
          </a:prstGeom>
        </p:spPr>
      </p:pic>
    </p:spTree>
    <p:extLst>
      <p:ext uri="{BB962C8B-B14F-4D97-AF65-F5344CB8AC3E}">
        <p14:creationId xmlns:p14="http://schemas.microsoft.com/office/powerpoint/2010/main" val="731998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одзаголовок 2"/>
          <p:cNvSpPr txBox="1">
            <a:spLocks/>
          </p:cNvSpPr>
          <p:nvPr/>
        </p:nvSpPr>
        <p:spPr>
          <a:xfrm>
            <a:off x="3708400" y="738188"/>
            <a:ext cx="4714875" cy="1000125"/>
          </a:xfrm>
          <a:prstGeom prst="rect">
            <a:avLst/>
          </a:prstGeom>
        </p:spPr>
        <p:txBody>
          <a:bodyPr/>
          <a:lstStyle/>
          <a:p>
            <a:pPr algn="r" fontAlgn="auto">
              <a:spcBef>
                <a:spcPct val="20000"/>
              </a:spcBef>
              <a:spcAft>
                <a:spcPts val="0"/>
              </a:spcAft>
              <a:buFont typeface="Arial" pitchFamily="34" charset="0"/>
              <a:buNone/>
              <a:defRPr/>
            </a:pPr>
            <a:r>
              <a:rPr lang="uk-UA" sz="3200" b="1" i="1" dirty="0">
                <a:latin typeface="Times New Roman" pitchFamily="18" charset="0"/>
                <a:cs typeface="Times New Roman" pitchFamily="18" charset="0"/>
              </a:rPr>
              <a:t>Робота із сервісом Google </a:t>
            </a:r>
            <a:r>
              <a:rPr lang="en-US" sz="3200" b="1" i="1" dirty="0">
                <a:latin typeface="Times New Roman" pitchFamily="18" charset="0"/>
                <a:cs typeface="Times New Roman" pitchFamily="18" charset="0"/>
              </a:rPr>
              <a:t>Blogger</a:t>
            </a:r>
            <a:endParaRPr lang="ru-RU"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Подзаголовок 2"/>
          <p:cNvSpPr txBox="1">
            <a:spLocks/>
          </p:cNvSpPr>
          <p:nvPr/>
        </p:nvSpPr>
        <p:spPr bwMode="auto">
          <a:xfrm>
            <a:off x="250825" y="549275"/>
            <a:ext cx="1320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buFont typeface="Arial" pitchFamily="34" charset="0"/>
              <a:buNone/>
              <a:defRPr/>
            </a:pPr>
            <a:r>
              <a:rPr lang="ru-RU" sz="1400" dirty="0" smtClean="0">
                <a:solidFill>
                  <a:schemeClr val="tx1"/>
                </a:solidFill>
              </a:rPr>
              <a:t>Зарічненський ліцей №1</a:t>
            </a:r>
            <a:r>
              <a:rPr lang="ru-RU" sz="1400" dirty="0" smtClean="0">
                <a:solidFill>
                  <a:schemeClr val="accent1">
                    <a:lumMod val="75000"/>
                  </a:schemeClr>
                </a:solidFill>
              </a:rPr>
              <a:t> </a:t>
            </a:r>
          </a:p>
        </p:txBody>
      </p:sp>
      <p:pic>
        <p:nvPicPr>
          <p:cNvPr id="5124" name="Picture 2" descr="149458566_181410233324825_2307542654955478766_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477963"/>
            <a:ext cx="3240088" cy="48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2"/>
          <p:cNvSpPr txBox="1">
            <a:spLocks noChangeArrowheads="1"/>
          </p:cNvSpPr>
          <p:nvPr/>
        </p:nvSpPr>
        <p:spPr bwMode="auto">
          <a:xfrm>
            <a:off x="4067175" y="1916113"/>
            <a:ext cx="4608513"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sz="2000">
                <a:latin typeface="Times New Roman" pitchFamily="18" charset="0"/>
                <a:cs typeface="Times New Roman" pitchFamily="18" charset="0"/>
              </a:rPr>
              <a:t>Блог — це форма спілкування, яка нагадує форум, де право на публікацію належить одній особі чи групі людей. Автор розміщує на сайті свого мережевого щоденника (блогу) допис (твір, есе) і надає можливість іншим учням прочитати й прокоментувати розміщений матеріал. В учнів з’являється можливість обговорити й оцінити якість публікації. Маючи адресу блогу вчителя, учень може опрацьовувати поданий там матеріал у будь-який зручний для нього час.</a:t>
            </a:r>
            <a:endParaRPr lang="ru-RU" sz="2000">
              <a:latin typeface="Times New Roman" pitchFamily="18" charset="0"/>
              <a:cs typeface="Times New Roman" pitchFamily="18" charset="0"/>
            </a:endParaRPr>
          </a:p>
        </p:txBody>
      </p:sp>
      <p:sp>
        <p:nvSpPr>
          <p:cNvPr id="5126" name="TextBox 1"/>
          <p:cNvSpPr txBox="1">
            <a:spLocks noChangeArrowheads="1"/>
          </p:cNvSpPr>
          <p:nvPr/>
        </p:nvSpPr>
        <p:spPr bwMode="auto">
          <a:xfrm>
            <a:off x="323850" y="6237288"/>
            <a:ext cx="3671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hlinkClick r:id="rId3"/>
              </a:rPr>
              <a:t>http://peruninairina.blogspot.com/</a:t>
            </a:r>
            <a:r>
              <a:rPr lang="uk-UA"/>
              <a:t> </a:t>
            </a:r>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Подзаголовок 2"/>
          <p:cNvSpPr txBox="1">
            <a:spLocks/>
          </p:cNvSpPr>
          <p:nvPr/>
        </p:nvSpPr>
        <p:spPr bwMode="auto">
          <a:xfrm>
            <a:off x="1403350" y="773113"/>
            <a:ext cx="74295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uk-UA" sz="3200" b="1"/>
              <a:t>WEB-ТЕХНОЛОГІЇ У СУЧАСНОМУ ОСВІТНЬОМУ ПРОЦЕСІ</a:t>
            </a:r>
            <a:endParaRPr lang="ru-RU" sz="3200"/>
          </a:p>
        </p:txBody>
      </p:sp>
      <p:sp>
        <p:nvSpPr>
          <p:cNvPr id="4" name="Подзаголовок 2"/>
          <p:cNvSpPr txBox="1">
            <a:spLocks/>
          </p:cNvSpPr>
          <p:nvPr/>
        </p:nvSpPr>
        <p:spPr bwMode="auto">
          <a:xfrm>
            <a:off x="250825" y="549275"/>
            <a:ext cx="1320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buFont typeface="Arial" pitchFamily="34" charset="0"/>
              <a:buNone/>
              <a:defRPr/>
            </a:pPr>
            <a:r>
              <a:rPr lang="ru-RU" sz="1400" dirty="0" smtClean="0">
                <a:solidFill>
                  <a:schemeClr val="tx1"/>
                </a:solidFill>
              </a:rPr>
              <a:t>Зарічненський ліцей №1</a:t>
            </a:r>
            <a:r>
              <a:rPr lang="ru-RU" sz="1400" dirty="0" smtClean="0">
                <a:solidFill>
                  <a:schemeClr val="accent1">
                    <a:lumMod val="75000"/>
                  </a:schemeClr>
                </a:solidFill>
              </a:rPr>
              <a:t> </a:t>
            </a:r>
          </a:p>
        </p:txBody>
      </p:sp>
      <p:sp>
        <p:nvSpPr>
          <p:cNvPr id="6148" name="TextBox 2"/>
          <p:cNvSpPr txBox="1">
            <a:spLocks noChangeArrowheads="1"/>
          </p:cNvSpPr>
          <p:nvPr/>
        </p:nvSpPr>
        <p:spPr bwMode="auto">
          <a:xfrm>
            <a:off x="828104" y="2060848"/>
            <a:ext cx="756032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uk-UA" sz="2400" dirty="0">
                <a:latin typeface="Times New Roman" pitchFamily="18" charset="0"/>
                <a:cs typeface="Times New Roman" pitchFamily="18" charset="0"/>
              </a:rPr>
              <a:t>Широкого поширення у сфері освіти набули web-технології. Web-технологіями вважаються інформаційні технології, використання яких дає змогу здійснювати опрацювання web-ресурсів, розміщених у web-просторі комп’ютерних мереж. Web-простір доцільно розуміти як інформаційну складову локальної або глобальної мереж, за допомогою якої здійснюється використання web-ресурсів (текстових, графічних, звукових, відеоресурсів), що зв’язані між собою гіпертекстовими зв’язками. </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одзаголовок 2"/>
          <p:cNvSpPr txBox="1">
            <a:spLocks/>
          </p:cNvSpPr>
          <p:nvPr/>
        </p:nvSpPr>
        <p:spPr>
          <a:xfrm>
            <a:off x="3492500" y="714375"/>
            <a:ext cx="4714875" cy="1000125"/>
          </a:xfrm>
          <a:prstGeom prst="rect">
            <a:avLst/>
          </a:prstGeom>
        </p:spPr>
        <p:txBody>
          <a:bodyPr/>
          <a:lstStyle/>
          <a:p>
            <a:pPr algn="r" fontAlgn="auto">
              <a:spcBef>
                <a:spcPct val="20000"/>
              </a:spcBef>
              <a:spcAft>
                <a:spcPts val="0"/>
              </a:spcAft>
              <a:buFont typeface="Arial" pitchFamily="34" charset="0"/>
              <a:buNone/>
              <a:defRPr/>
            </a:pPr>
            <a:r>
              <a:rPr lang="uk-UA" sz="3200" b="1" i="1" u="sng" dirty="0">
                <a:latin typeface="Times New Roman" pitchFamily="18" charset="0"/>
                <a:cs typeface="Times New Roman" pitchFamily="18" charset="0"/>
              </a:rPr>
              <a:t>Всеосвіта</a:t>
            </a:r>
            <a:endParaRPr lang="ru-RU"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Подзаголовок 2"/>
          <p:cNvSpPr txBox="1">
            <a:spLocks/>
          </p:cNvSpPr>
          <p:nvPr/>
        </p:nvSpPr>
        <p:spPr bwMode="auto">
          <a:xfrm>
            <a:off x="250825" y="549275"/>
            <a:ext cx="1320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buFont typeface="Arial" pitchFamily="34" charset="0"/>
              <a:buNone/>
              <a:defRPr/>
            </a:pPr>
            <a:r>
              <a:rPr lang="ru-RU" sz="1400" dirty="0" smtClean="0">
                <a:solidFill>
                  <a:schemeClr val="tx1"/>
                </a:solidFill>
              </a:rPr>
              <a:t>Зарічненський ліцей №1</a:t>
            </a:r>
            <a:r>
              <a:rPr lang="ru-RU" sz="1400" dirty="0" smtClean="0">
                <a:solidFill>
                  <a:schemeClr val="accent1">
                    <a:lumMod val="75000"/>
                  </a:schemeClr>
                </a:solidFill>
              </a:rPr>
              <a:t> </a:t>
            </a:r>
          </a:p>
        </p:txBody>
      </p:sp>
      <p:pic>
        <p:nvPicPr>
          <p:cNvPr id="7172" name="Рисунок 4"/>
          <p:cNvPicPr>
            <a:picLocks noChangeAspect="1" noChangeArrowheads="1"/>
          </p:cNvPicPr>
          <p:nvPr/>
        </p:nvPicPr>
        <p:blipFill>
          <a:blip r:embed="rId2">
            <a:extLst>
              <a:ext uri="{28A0092B-C50C-407E-A947-70E740481C1C}">
                <a14:useLocalDpi xmlns:a14="http://schemas.microsoft.com/office/drawing/2010/main" val="0"/>
              </a:ext>
            </a:extLst>
          </a:blip>
          <a:srcRect l="6155" r="37788" b="7867"/>
          <a:stretch>
            <a:fillRect/>
          </a:stretch>
        </p:blipFill>
        <p:spPr bwMode="auto">
          <a:xfrm>
            <a:off x="285750" y="1714500"/>
            <a:ext cx="2265363"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Рисунок 5"/>
          <p:cNvPicPr>
            <a:picLocks noChangeAspect="1" noChangeArrowheads="1"/>
          </p:cNvPicPr>
          <p:nvPr/>
        </p:nvPicPr>
        <p:blipFill>
          <a:blip r:embed="rId3">
            <a:extLst>
              <a:ext uri="{28A0092B-C50C-407E-A947-70E740481C1C}">
                <a14:useLocalDpi xmlns:a14="http://schemas.microsoft.com/office/drawing/2010/main" val="0"/>
              </a:ext>
            </a:extLst>
          </a:blip>
          <a:srcRect l="6285" r="37402" b="7411"/>
          <a:stretch>
            <a:fillRect/>
          </a:stretch>
        </p:blipFill>
        <p:spPr bwMode="auto">
          <a:xfrm>
            <a:off x="1798638" y="3705225"/>
            <a:ext cx="24130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Box 1"/>
          <p:cNvSpPr txBox="1">
            <a:spLocks noChangeArrowheads="1"/>
          </p:cNvSpPr>
          <p:nvPr/>
        </p:nvSpPr>
        <p:spPr bwMode="auto">
          <a:xfrm>
            <a:off x="4643438" y="1714500"/>
            <a:ext cx="388937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sz="2000">
                <a:latin typeface="Times New Roman" pitchFamily="18" charset="0"/>
                <a:cs typeface="Times New Roman" pitchFamily="18" charset="0"/>
              </a:rPr>
              <a:t>Портал Всеосвіта - це сервіс для створення онлайн уроків, вікторин, тестів і опитувань. Учні можуть відповідати на створені вчителем тести з планшетів, ноутбуків, смартфонів, тобто з будь-якого пристрою, що має доступ до Інтернету. Створені там завдання дозволяють включити в них фотографії і схеми. Темп виконання вікторин, тестів регулюється учителем для кожного питання</a:t>
            </a:r>
          </a:p>
          <a:p>
            <a:pPr eaLnBrk="1" hangingPunct="1"/>
            <a:r>
              <a:rPr lang="uk-UA" sz="2000">
                <a:latin typeface="Times New Roman" pitchFamily="18" charset="0"/>
                <a:cs typeface="Times New Roman" pitchFamily="18" charset="0"/>
              </a:rPr>
              <a:t>(</a:t>
            </a:r>
            <a:r>
              <a:rPr lang="uk-UA" sz="2000" i="1">
                <a:latin typeface="Times New Roman" pitchFamily="18" charset="0"/>
                <a:cs typeface="Times New Roman" pitchFamily="18" charset="0"/>
              </a:rPr>
              <a:t>приклад використання флеш-карти для самоперевірки</a:t>
            </a:r>
            <a:r>
              <a:rPr lang="uk-UA" sz="2000">
                <a:latin typeface="Times New Roman" pitchFamily="18" charset="0"/>
                <a:cs typeface="Times New Roman" pitchFamily="18" charset="0"/>
              </a:rPr>
              <a:t>)</a:t>
            </a:r>
            <a:endParaRPr lang="ru-RU" sz="2000">
              <a:latin typeface="Times New Roman" pitchFamily="18" charset="0"/>
              <a:cs typeface="Times New Roman" pitchFamily="18" charset="0"/>
            </a:endParaRPr>
          </a:p>
        </p:txBody>
      </p:sp>
      <p:sp>
        <p:nvSpPr>
          <p:cNvPr id="7175" name="TextBox 1"/>
          <p:cNvSpPr txBox="1">
            <a:spLocks noChangeArrowheads="1"/>
          </p:cNvSpPr>
          <p:nvPr/>
        </p:nvSpPr>
        <p:spPr bwMode="auto">
          <a:xfrm>
            <a:off x="320675" y="6165850"/>
            <a:ext cx="2952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hlinkClick r:id="rId4"/>
              </a:rPr>
              <a:t>https://vseosvita.ua/</a:t>
            </a:r>
            <a:r>
              <a:rPr lang="uk-UA"/>
              <a:t> </a:t>
            </a:r>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одзаголовок 2"/>
          <p:cNvSpPr txBox="1">
            <a:spLocks/>
          </p:cNvSpPr>
          <p:nvPr/>
        </p:nvSpPr>
        <p:spPr>
          <a:xfrm>
            <a:off x="3851275" y="714375"/>
            <a:ext cx="4714875" cy="1000125"/>
          </a:xfrm>
          <a:prstGeom prst="rect">
            <a:avLst/>
          </a:prstGeom>
        </p:spPr>
        <p:txBody>
          <a:bodyPr/>
          <a:lstStyle/>
          <a:p>
            <a:pPr algn="r" fontAlgn="auto">
              <a:spcBef>
                <a:spcPct val="20000"/>
              </a:spcBef>
              <a:spcAft>
                <a:spcPts val="0"/>
              </a:spcAft>
              <a:buFont typeface="Arial" pitchFamily="34" charset="0"/>
              <a:buNone/>
              <a:defRPr/>
            </a:pPr>
            <a:r>
              <a:rPr lang="uk-UA" sz="3200" b="1" i="1" u="sng" dirty="0" err="1">
                <a:latin typeface="Times New Roman" pitchFamily="18" charset="0"/>
                <a:cs typeface="Times New Roman" pitchFamily="18" charset="0"/>
              </a:rPr>
              <a:t>Онлайн-тести</a:t>
            </a:r>
            <a:r>
              <a:rPr lang="uk-UA" sz="3200" b="1" i="1" u="sng" dirty="0">
                <a:latin typeface="Times New Roman" pitchFamily="18" charset="0"/>
                <a:cs typeface="Times New Roman" pitchFamily="18" charset="0"/>
              </a:rPr>
              <a:t> </a:t>
            </a:r>
          </a:p>
          <a:p>
            <a:pPr algn="r" fontAlgn="auto">
              <a:spcBef>
                <a:spcPct val="20000"/>
              </a:spcBef>
              <a:spcAft>
                <a:spcPts val="0"/>
              </a:spcAft>
              <a:buFont typeface="Arial" pitchFamily="34" charset="0"/>
              <a:buNone/>
              <a:defRPr/>
            </a:pPr>
            <a:r>
              <a:rPr lang="uk-UA" sz="3200" b="1" i="1" u="sng" dirty="0">
                <a:latin typeface="Times New Roman" pitchFamily="18" charset="0"/>
                <a:cs typeface="Times New Roman" pitchFamily="18" charset="0"/>
              </a:rPr>
              <a:t>“На Урок”</a:t>
            </a:r>
            <a:endParaRPr lang="ru-RU"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Подзаголовок 2"/>
          <p:cNvSpPr txBox="1">
            <a:spLocks/>
          </p:cNvSpPr>
          <p:nvPr/>
        </p:nvSpPr>
        <p:spPr bwMode="auto">
          <a:xfrm>
            <a:off x="250825" y="549275"/>
            <a:ext cx="1320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buFont typeface="Arial" pitchFamily="34" charset="0"/>
              <a:buNone/>
              <a:defRPr/>
            </a:pPr>
            <a:r>
              <a:rPr lang="ru-RU" sz="1400" dirty="0" smtClean="0">
                <a:solidFill>
                  <a:schemeClr val="tx1"/>
                </a:solidFill>
              </a:rPr>
              <a:t>Зарічненський ліцей №1</a:t>
            </a:r>
            <a:r>
              <a:rPr lang="ru-RU" sz="1400" dirty="0" smtClean="0">
                <a:solidFill>
                  <a:schemeClr val="accent1">
                    <a:lumMod val="75000"/>
                  </a:schemeClr>
                </a:solidFill>
              </a:rPr>
              <a:t> </a:t>
            </a:r>
          </a:p>
        </p:txBody>
      </p:sp>
      <p:pic>
        <p:nvPicPr>
          <p:cNvPr id="8196" name="Рисунок 4"/>
          <p:cNvPicPr>
            <a:picLocks noChangeAspect="1" noChangeArrowheads="1"/>
          </p:cNvPicPr>
          <p:nvPr/>
        </p:nvPicPr>
        <p:blipFill>
          <a:blip r:embed="rId2">
            <a:extLst>
              <a:ext uri="{28A0092B-C50C-407E-A947-70E740481C1C}">
                <a14:useLocalDpi xmlns:a14="http://schemas.microsoft.com/office/drawing/2010/main" val="0"/>
              </a:ext>
            </a:extLst>
          </a:blip>
          <a:srcRect r="2127" b="7184"/>
          <a:stretch>
            <a:fillRect/>
          </a:stretch>
        </p:blipFill>
        <p:spPr bwMode="auto">
          <a:xfrm>
            <a:off x="250825" y="1843088"/>
            <a:ext cx="4462463"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1"/>
          <p:cNvSpPr txBox="1">
            <a:spLocks noChangeArrowheads="1"/>
          </p:cNvSpPr>
          <p:nvPr/>
        </p:nvSpPr>
        <p:spPr bwMode="auto">
          <a:xfrm>
            <a:off x="5003800" y="1989138"/>
            <a:ext cx="381635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sz="2000">
                <a:latin typeface="Times New Roman" pitchFamily="18" charset="0"/>
                <a:cs typeface="Times New Roman" pitchFamily="18" charset="0"/>
              </a:rPr>
              <a:t>Робота із сервісом є безкоштовною. Відкрита база тестів, створених користувачами сайту, з усіх шкільних предметів та різних навчальних тем. Передбачена інтеграція з особистим кабінетом викладача та учня. Даний сервіс також працює із флеш-картками і має можливість із тестового завдання створити «Гру на відповідність».  </a:t>
            </a:r>
            <a:endParaRPr lang="ru-RU" sz="2000">
              <a:latin typeface="Times New Roman" pitchFamily="18" charset="0"/>
              <a:cs typeface="Times New Roman" pitchFamily="18" charset="0"/>
            </a:endParaRPr>
          </a:p>
        </p:txBody>
      </p:sp>
      <p:sp>
        <p:nvSpPr>
          <p:cNvPr id="8198" name="TextBox 1"/>
          <p:cNvSpPr txBox="1">
            <a:spLocks noChangeArrowheads="1"/>
          </p:cNvSpPr>
          <p:nvPr/>
        </p:nvSpPr>
        <p:spPr bwMode="auto">
          <a:xfrm>
            <a:off x="250825" y="6165850"/>
            <a:ext cx="2952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hlinkClick r:id="rId3"/>
              </a:rPr>
              <a:t>https://naurok.ua/</a:t>
            </a:r>
            <a:r>
              <a:rPr lang="uk-UA"/>
              <a:t> </a:t>
            </a:r>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одзаголовок 2"/>
          <p:cNvSpPr txBox="1">
            <a:spLocks/>
          </p:cNvSpPr>
          <p:nvPr/>
        </p:nvSpPr>
        <p:spPr>
          <a:xfrm>
            <a:off x="3851275" y="714375"/>
            <a:ext cx="4714875" cy="1000125"/>
          </a:xfrm>
          <a:prstGeom prst="rect">
            <a:avLst/>
          </a:prstGeom>
        </p:spPr>
        <p:txBody>
          <a:bodyPr/>
          <a:lstStyle/>
          <a:p>
            <a:pPr algn="r" fontAlgn="auto">
              <a:spcBef>
                <a:spcPct val="20000"/>
              </a:spcBef>
              <a:spcAft>
                <a:spcPts val="0"/>
              </a:spcAft>
              <a:buFont typeface="Arial" pitchFamily="34" charset="0"/>
              <a:buNone/>
              <a:defRPr/>
            </a:pPr>
            <a:r>
              <a:rPr lang="uk-UA" sz="3200" b="1" i="1" u="sng" dirty="0">
                <a:latin typeface="Times New Roman" pitchFamily="18" charset="0"/>
                <a:cs typeface="Times New Roman" pitchFamily="18" charset="0"/>
              </a:rPr>
              <a:t>Хмари слів</a:t>
            </a:r>
            <a:endParaRPr lang="ru-RU" sz="3200"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Подзаголовок 2"/>
          <p:cNvSpPr txBox="1">
            <a:spLocks/>
          </p:cNvSpPr>
          <p:nvPr/>
        </p:nvSpPr>
        <p:spPr bwMode="auto">
          <a:xfrm>
            <a:off x="250825" y="549275"/>
            <a:ext cx="1320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buFont typeface="Arial" pitchFamily="34" charset="0"/>
              <a:buNone/>
              <a:defRPr/>
            </a:pPr>
            <a:r>
              <a:rPr lang="ru-RU" sz="1400" dirty="0" smtClean="0">
                <a:solidFill>
                  <a:schemeClr val="tx1"/>
                </a:solidFill>
              </a:rPr>
              <a:t>Зарічненський ліцей №1</a:t>
            </a:r>
            <a:r>
              <a:rPr lang="ru-RU" sz="1400" dirty="0" smtClean="0">
                <a:solidFill>
                  <a:schemeClr val="accent1">
                    <a:lumMod val="75000"/>
                  </a:schemeClr>
                </a:solidFill>
              </a:rPr>
              <a:t> </a:t>
            </a:r>
          </a:p>
        </p:txBody>
      </p:sp>
      <p:pic>
        <p:nvPicPr>
          <p:cNvPr id="922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484313"/>
            <a:ext cx="22320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3711575"/>
            <a:ext cx="3128963"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2"/>
          <p:cNvSpPr txBox="1">
            <a:spLocks noChangeArrowheads="1"/>
          </p:cNvSpPr>
          <p:nvPr/>
        </p:nvSpPr>
        <p:spPr bwMode="auto">
          <a:xfrm>
            <a:off x="4140200" y="1844675"/>
            <a:ext cx="42481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t>Хмари зі слів – це доволі цікава дидактична технологія, яку можна застосовувати на уроках будь-яких навчальних предметів. Кольорова хмара з слів приковує погляд до об'єкта, і змушує учня зосередиться на матеріалі. Хмара містить в собі, як візуальну інформацію (наприклад, форма хмари), так і змістовне навантаження (сам текст). Хмара слів краще запам'ятовується, а також зрозуміла для кожного.</a:t>
            </a:r>
            <a:endParaRPr lang="ru-RU"/>
          </a:p>
        </p:txBody>
      </p:sp>
      <p:sp>
        <p:nvSpPr>
          <p:cNvPr id="9223" name="TextBox 1"/>
          <p:cNvSpPr txBox="1">
            <a:spLocks noChangeArrowheads="1"/>
          </p:cNvSpPr>
          <p:nvPr/>
        </p:nvSpPr>
        <p:spPr bwMode="auto">
          <a:xfrm>
            <a:off x="323850" y="6165850"/>
            <a:ext cx="2303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u="sng">
                <a:hlinkClick r:id="rId4"/>
              </a:rPr>
              <a:t>https://wordart.com/</a:t>
            </a:r>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одзаголовок 2"/>
          <p:cNvSpPr txBox="1">
            <a:spLocks/>
          </p:cNvSpPr>
          <p:nvPr/>
        </p:nvSpPr>
        <p:spPr>
          <a:xfrm>
            <a:off x="3779838" y="714375"/>
            <a:ext cx="4714875" cy="1000125"/>
          </a:xfrm>
          <a:prstGeom prst="rect">
            <a:avLst/>
          </a:prstGeom>
        </p:spPr>
        <p:txBody>
          <a:bodyPr/>
          <a:lstStyle/>
          <a:p>
            <a:pPr algn="r" fontAlgn="auto">
              <a:spcBef>
                <a:spcPct val="20000"/>
              </a:spcBef>
              <a:spcAft>
                <a:spcPts val="0"/>
              </a:spcAft>
              <a:buFont typeface="Arial" pitchFamily="34" charset="0"/>
              <a:buNone/>
              <a:defRPr/>
            </a:pPr>
            <a:r>
              <a:rPr lang="uk-UA" sz="3200" b="1" i="1" u="sng" dirty="0">
                <a:latin typeface="Times New Roman" pitchFamily="18" charset="0"/>
                <a:cs typeface="Times New Roman" pitchFamily="18" charset="0"/>
              </a:rPr>
              <a:t>LearningApps</a:t>
            </a:r>
            <a:endParaRPr lang="ru-RU"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Подзаголовок 2"/>
          <p:cNvSpPr txBox="1">
            <a:spLocks/>
          </p:cNvSpPr>
          <p:nvPr/>
        </p:nvSpPr>
        <p:spPr bwMode="auto">
          <a:xfrm>
            <a:off x="250825" y="549275"/>
            <a:ext cx="1320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buFont typeface="Arial" pitchFamily="34" charset="0"/>
              <a:buNone/>
              <a:defRPr/>
            </a:pPr>
            <a:r>
              <a:rPr lang="ru-RU" sz="1400" dirty="0" smtClean="0">
                <a:solidFill>
                  <a:schemeClr val="tx1"/>
                </a:solidFill>
              </a:rPr>
              <a:t>Зарічненський ліцей №1</a:t>
            </a:r>
            <a:r>
              <a:rPr lang="ru-RU" sz="1400" dirty="0" smtClean="0">
                <a:solidFill>
                  <a:schemeClr val="accent1">
                    <a:lumMod val="75000"/>
                  </a:schemeClr>
                </a:solidFill>
              </a:rPr>
              <a:t> </a:t>
            </a:r>
          </a:p>
        </p:txBody>
      </p:sp>
      <p:pic>
        <p:nvPicPr>
          <p:cNvPr id="10244" name="Рисунок 4"/>
          <p:cNvPicPr>
            <a:picLocks noChangeAspect="1" noChangeArrowheads="1"/>
          </p:cNvPicPr>
          <p:nvPr/>
        </p:nvPicPr>
        <p:blipFill>
          <a:blip r:embed="rId2" cstate="print">
            <a:extLst>
              <a:ext uri="{28A0092B-C50C-407E-A947-70E740481C1C}">
                <a14:useLocalDpi xmlns:a14="http://schemas.microsoft.com/office/drawing/2010/main" val="0"/>
              </a:ext>
            </a:extLst>
          </a:blip>
          <a:srcRect l="6541" r="7259" b="9236"/>
          <a:stretch>
            <a:fillRect/>
          </a:stretch>
        </p:blipFill>
        <p:spPr bwMode="auto">
          <a:xfrm>
            <a:off x="323850" y="1412875"/>
            <a:ext cx="4027488" cy="239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Рисунок 5"/>
          <p:cNvPicPr>
            <a:picLocks noChangeAspect="1" noChangeArrowheads="1"/>
          </p:cNvPicPr>
          <p:nvPr/>
        </p:nvPicPr>
        <p:blipFill>
          <a:blip r:embed="rId3" cstate="print">
            <a:extLst>
              <a:ext uri="{28A0092B-C50C-407E-A947-70E740481C1C}">
                <a14:useLocalDpi xmlns:a14="http://schemas.microsoft.com/office/drawing/2010/main" val="0"/>
              </a:ext>
            </a:extLst>
          </a:blip>
          <a:srcRect l="7439" t="1598" r="16750" b="16534"/>
          <a:stretch>
            <a:fillRect/>
          </a:stretch>
        </p:blipFill>
        <p:spPr bwMode="auto">
          <a:xfrm>
            <a:off x="323850" y="3716338"/>
            <a:ext cx="4027488"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Box 1"/>
          <p:cNvSpPr txBox="1">
            <a:spLocks noChangeArrowheads="1"/>
          </p:cNvSpPr>
          <p:nvPr/>
        </p:nvSpPr>
        <p:spPr bwMode="auto">
          <a:xfrm>
            <a:off x="4572000" y="1557338"/>
            <a:ext cx="4249738"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sz="2000">
                <a:latin typeface="Times New Roman" pitchFamily="18" charset="0"/>
                <a:cs typeface="Times New Roman" pitchFamily="18" charset="0"/>
              </a:rPr>
              <a:t>Конструктор призначений для розробки, зберігання інтерактивних завдань з різних предметних дисциплін, за допомогою яких учні можуть перевірити і закріпити свої знання в ігровій формі, що сприяє формуванню їх пізнавального інтересу. Даний сервіс надає можливість отримання коду для того, щоб інтерактивні завдання були розміщені на сторінках сайтів або блогів вчителів. Викладач має змогу створити сторінку класу на сервісі, а потім проаналізувати та проконтролювати хто з учнів виконує завдання. </a:t>
            </a:r>
            <a:endParaRPr lang="ru-RU" sz="2000">
              <a:latin typeface="Times New Roman" pitchFamily="18" charset="0"/>
              <a:cs typeface="Times New Roman" pitchFamily="18" charset="0"/>
            </a:endParaRPr>
          </a:p>
        </p:txBody>
      </p:sp>
      <p:sp>
        <p:nvSpPr>
          <p:cNvPr id="10247" name="TextBox 2"/>
          <p:cNvSpPr txBox="1">
            <a:spLocks noChangeArrowheads="1"/>
          </p:cNvSpPr>
          <p:nvPr/>
        </p:nvSpPr>
        <p:spPr bwMode="auto">
          <a:xfrm>
            <a:off x="323850" y="6237288"/>
            <a:ext cx="3887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hlinkClick r:id="rId4"/>
              </a:rPr>
              <a:t>https://learningapps.org/</a:t>
            </a:r>
            <a:r>
              <a:rPr lang="uk-UA"/>
              <a:t> </a:t>
            </a:r>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1102</Words>
  <Application>Microsoft Office PowerPoint</Application>
  <PresentationFormat>Экран (4:3)</PresentationFormat>
  <Paragraphs>65</Paragraphs>
  <Slides>16</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16</vt:i4>
      </vt:variant>
    </vt:vector>
  </HeadingPairs>
  <TitlesOfParts>
    <vt:vector size="18" baseType="lpstr">
      <vt:lpstr>Тема Office</vt:lpstr>
      <vt:lpstr>Специальное оформление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Alina</cp:lastModifiedBy>
  <cp:revision>57</cp:revision>
  <dcterms:created xsi:type="dcterms:W3CDTF">2011-09-13T15:51:40Z</dcterms:created>
  <dcterms:modified xsi:type="dcterms:W3CDTF">2021-03-16T10:21:06Z</dcterms:modified>
</cp:coreProperties>
</file>