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268" r:id="rId3"/>
    <p:sldId id="273" r:id="rId4"/>
    <p:sldId id="270" r:id="rId5"/>
    <p:sldId id="271" r:id="rId6"/>
    <p:sldId id="272" r:id="rId7"/>
    <p:sldId id="274" r:id="rId8"/>
  </p:sldIdLst>
  <p:sldSz cx="9144000" cy="6858000" type="screen4x3"/>
  <p:notesSz cx="6742113" cy="987266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CCFF"/>
    <a:srgbClr val="9999FF"/>
    <a:srgbClr val="FFFFCC"/>
    <a:srgbClr val="FF7C80"/>
    <a:srgbClr val="FF66FF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84" d="100"/>
          <a:sy n="84" d="100"/>
        </p:scale>
        <p:origin x="84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B6D86F-F2A7-4AC4-A413-E842442A550E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uk-UA" noProof="0" smtClean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0C5375F-17B4-4B95-9459-1BB1627381D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19015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873E4-DF4D-4B9B-AB54-90769B795C62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D143C-94CD-4D96-A492-2D9D389503B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3065843"/>
      </p:ext>
    </p:extLst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4EFA1-CA3D-464A-BBBB-FFBF4BEBD4D6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F1261-3156-4F4E-885E-5AEF650DAE9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8723616"/>
      </p:ext>
    </p:extLst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DBFFB-E736-405C-A963-0F8E9011470B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A2BAB-56E5-43CA-80FC-7BF8AC92C03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3236357"/>
      </p:ext>
    </p:extLst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C3C3F-3140-48FD-AE0A-232C79E94081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40A55-7524-481E-AF93-E4575558620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9239647"/>
      </p:ext>
    </p:extLst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C513C-9293-4834-969D-E56AEDAEA2A2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C978B-0CE0-4B3B-9C03-8B55FF7965E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6336975"/>
      </p:ext>
    </p:extLst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C48D6-D81B-41A3-B56D-DD5149655CDE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A40EB-A559-47CC-9901-B93FFA36E15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1600668"/>
      </p:ext>
    </p:extLst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A2E7A-989C-47EE-AA0D-303F5A6723F3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13464-9B59-4242-B16C-1CE43737340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668058"/>
      </p:ext>
    </p:extLst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FC3C9-AFC3-4A11-9B5E-4273892C4F40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8D040-F112-4A90-8DF3-97124739991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7146798"/>
      </p:ext>
    </p:extLst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3A4A9-140B-4214-91C5-F228590BD86C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5C11F-97A4-4002-894C-796580D9A58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3565420"/>
      </p:ext>
    </p:extLst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2D3ED-8D6B-4DE0-B4E2-1BF3847E09A8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22C40-8BA7-463F-AD1B-56951709C50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6748155"/>
      </p:ext>
    </p:extLst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78ABC-3365-4636-8C15-C7F6ED903775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629A6-2311-4EB6-A1F7-3567FA88BA2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0687728"/>
      </p:ext>
    </p:extLst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  <a:endParaRPr lang="uk-UA" altLang="uk-UA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  <a:endParaRPr lang="uk-UA" altLang="uk-UA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FEB071-A173-4F65-881E-4DC4E79A484C}" type="datetimeFigureOut">
              <a:rPr lang="uk-UA"/>
              <a:pPr>
                <a:defRPr/>
              </a:pPr>
              <a:t>10.02.2021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0CEC0F-E256-4B80-869C-EDFA5147C68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11560" y="116632"/>
            <a:ext cx="7772400" cy="882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uk-UA" sz="18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КОМУНАЛЬНА УСТАНОВА</a:t>
            </a:r>
            <a:br>
              <a:rPr lang="uk-UA" sz="18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8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«ЗАРІЧНЕНСЬКИЙ ЦЕНТР ПРОФЕСІЙНОГО РОЗВИТКУ</a:t>
            </a:r>
            <a:br>
              <a:rPr lang="uk-UA" sz="18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8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ПЕДАГОГІЧНИХ ПРАЦІВНИКІВ»</a:t>
            </a:r>
            <a:endParaRPr lang="uk-UA" sz="1800" b="1" dirty="0">
              <a:solidFill>
                <a:srgbClr val="FFFF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одзаголовок 1"/>
          <p:cNvSpPr txBox="1">
            <a:spLocks/>
          </p:cNvSpPr>
          <p:nvPr/>
        </p:nvSpPr>
        <p:spPr bwMode="auto">
          <a:xfrm>
            <a:off x="107504" y="2060848"/>
            <a:ext cx="9144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КОНСУЛЬТПУНКТ</a:t>
            </a:r>
          </a:p>
          <a:p>
            <a:pPr marL="0" indent="0" algn="ctr">
              <a:buNone/>
            </a:pPr>
            <a:r>
              <a:rPr lang="uk-U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ПЕДАГОГІЧНИХ ПРАЦІВНИКІВ ЗАКЛАДІВ ЗАГАЛЬНОЇ СЕРЕДНЬОЇ</a:t>
            </a:r>
          </a:p>
          <a:p>
            <a:pPr marL="0" indent="0" algn="ctr">
              <a:buNone/>
            </a:pPr>
            <a:r>
              <a:rPr lang="uk-U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ТА ДОШКІЛЬНОЇ ОСВІТИ, ФАХІВЦІВ ІНКЛЮЗИВНО-РЕСУРСНОГО ЦЕНТРУ</a:t>
            </a:r>
          </a:p>
          <a:p>
            <a:pPr marL="0" indent="0" algn="ctr">
              <a:buNone/>
            </a:pPr>
            <a:r>
              <a:rPr lang="uk-U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З ПИТАНЬ ОРГАНІЗАЦІЇ ТА ПРОВЕДЕННЯ І ТУРУ </a:t>
            </a:r>
          </a:p>
          <a:p>
            <a:pPr marL="0" indent="0" algn="ctr">
              <a:buNone/>
            </a:pPr>
            <a:r>
              <a:rPr lang="uk-U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k-U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ІІІ ОБЛАСНОГО КОНКУРСУ-ЯРМАРКУ ПЕДАГОГІЧНОЇ ТВОРЧОСТІ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2771800" y="6381328"/>
            <a:ext cx="3558676" cy="360040"/>
            <a:chOff x="4169549" y="2094859"/>
            <a:chExt cx="2395049" cy="933152"/>
          </a:xfrm>
          <a:solidFill>
            <a:schemeClr val="bg2">
              <a:lumMod val="50000"/>
            </a:schemeClr>
          </a:solidFill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4169549" y="2094859"/>
              <a:ext cx="2395049" cy="933152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4218012" y="2166867"/>
              <a:ext cx="2323270" cy="84204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b="1" dirty="0" smtClean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ЗАРІЧНЕ, 10 ЛЮТОГО 2021 РОКУ</a:t>
              </a:r>
              <a:endParaRPr lang="ru-RU" sz="1600" b="1" i="0" kern="12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5540960" y="5157192"/>
            <a:ext cx="360304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uk-UA" sz="1400" b="1" smtClean="0">
                <a:latin typeface="Arial" panose="020B0604020202020204" pitchFamily="34" charset="0"/>
                <a:cs typeface="Arial" panose="020B0604020202020204" pitchFamily="34" charset="0"/>
              </a:rPr>
              <a:t>БАБИЧ ЛЮДМИЛА ВОЛОДИМИРІВНА,</a:t>
            </a:r>
            <a:br>
              <a:rPr lang="uk-UA" sz="1400" b="1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400" b="1" smtClean="0">
                <a:latin typeface="Arial" panose="020B0604020202020204" pitchFamily="34" charset="0"/>
                <a:cs typeface="Arial" panose="020B0604020202020204" pitchFamily="34" charset="0"/>
              </a:rPr>
              <a:t>ДИРЕКТОР КОМУНАЛЬНОЇ УСТАНОВИ</a:t>
            </a:r>
            <a:br>
              <a:rPr lang="uk-UA" sz="1400" b="1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400" b="1" smtClean="0">
                <a:latin typeface="Arial" panose="020B0604020202020204" pitchFamily="34" charset="0"/>
                <a:cs typeface="Arial" panose="020B0604020202020204" pitchFamily="34" charset="0"/>
              </a:rPr>
              <a:t>«ЗАРІЧНЕНСЬКИЙ ЦЕНТР ПРОФЕСІЙНОГО РОЗВИТКУ ПЕДАГОГІЧНИХ ПРАЦІВНИКІВ»</a:t>
            </a:r>
            <a:endParaRPr lang="uk-UA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116632"/>
            <a:ext cx="9144000" cy="882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uk-UA" sz="21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 ПРОВЕДЕННЯ І ТУРУ  </a:t>
            </a:r>
          </a:p>
          <a:p>
            <a:r>
              <a:rPr lang="uk-UA" sz="21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21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</a:t>
            </a:r>
            <a:r>
              <a:rPr lang="uk-UA" sz="21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ОБЛАСНОГО КОНКУРСУ-ЯРМАРКУ ПЕДАГОГІЧНОЇ ТВОРЧОСТІ</a:t>
            </a:r>
            <a:endParaRPr lang="uk-UA" sz="2100" b="1" dirty="0">
              <a:solidFill>
                <a:srgbClr val="FFFF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23728" y="1268760"/>
            <a:ext cx="6192688" cy="915665"/>
          </a:xfrm>
          <a:prstGeom prst="roundRect">
            <a:avLst/>
          </a:prstGeom>
          <a:solidFill>
            <a:srgbClr val="0033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ПРЕЗЕНТАЦІЯ НАПРАЦЮВАНЬ ОКРЕМИХ ПЕДАГОГІВ,  ПЕДАГОГІЧНИХ КОЛЕКТИВІВ, ПРОПАГАНДА ЇХ ТВОРЧИХ ДОСЯГНЕНЬ</a:t>
            </a:r>
            <a:endParaRPr lang="uk-UA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23728" y="2330574"/>
            <a:ext cx="6235030" cy="666378"/>
          </a:xfrm>
          <a:prstGeom prst="roundRect">
            <a:avLst/>
          </a:prstGeom>
          <a:solidFill>
            <a:srgbClr val="0033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ПОПУЛЯРИЗАЦІЯ ІННОВАЦІЙНИХ ПЕДАГОГІЧНИХ ТЕХНОЛОГІЙ ТА МЕТОДИК</a:t>
            </a:r>
            <a:endParaRPr lang="uk-UA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23728" y="4634037"/>
            <a:ext cx="6235030" cy="504825"/>
          </a:xfrm>
          <a:prstGeom prst="roundRect">
            <a:avLst/>
          </a:prstGeom>
          <a:solidFill>
            <a:srgbClr val="0033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ВИЯВЛЕННЯ І ПОШИРЕННЯ ПЕДАГОГІЧНОГО ДОСВІДУ</a:t>
            </a:r>
            <a:endParaRPr lang="uk-UA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23728" y="3140968"/>
            <a:ext cx="6235700" cy="569913"/>
          </a:xfrm>
          <a:prstGeom prst="roundRect">
            <a:avLst/>
          </a:prstGeom>
          <a:solidFill>
            <a:srgbClr val="0033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СТИМУЛЮВАННЯ ТВОРЧОГО ПОШУКУ 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УДОСКОНАЛЕННІ ОСВІТНЬОГО ПРОЦЕСУ</a:t>
            </a:r>
            <a:endParaRPr lang="uk-UA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23728" y="3861048"/>
            <a:ext cx="6211888" cy="648072"/>
          </a:xfrm>
          <a:prstGeom prst="roundRect">
            <a:avLst/>
          </a:prstGeom>
          <a:solidFill>
            <a:srgbClr val="0033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СПРИЯННЯ ПРОФЕСІЙНІЙ САМОРЕАЛІЗАЦІЇ ОСВІТЯН, РОЗВИТКУ ЇХ ТВОРЧОГО ПОТЕНЦІАЛУ</a:t>
            </a:r>
            <a:endParaRPr lang="uk-UA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158875" y="1681163"/>
            <a:ext cx="28749" cy="390807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187624" y="2636912"/>
            <a:ext cx="8921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87624" y="3356992"/>
            <a:ext cx="8937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187624" y="4149080"/>
            <a:ext cx="8937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2123728" y="5301208"/>
            <a:ext cx="6264696" cy="673447"/>
          </a:xfrm>
          <a:prstGeom prst="roundRect">
            <a:avLst/>
          </a:prstGeom>
          <a:solidFill>
            <a:srgbClr val="0033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КОРИГУВАННЯ СТРАТЕГІЙ І УТОЧНЕННЯ ШЛЯХІВ ІННОВАЦІЙНОГО РОЗВИТКУ ОСВІТИ ЗАРІЧНЕНЩИНИ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187624" y="4869160"/>
            <a:ext cx="8921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187624" y="5589240"/>
            <a:ext cx="8921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187624" y="1700808"/>
            <a:ext cx="8921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209571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116632"/>
            <a:ext cx="9144000" cy="882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uk-UA" sz="21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НОРМАТИВНО-ПРАВОВИЙ ІНСТРУМЕНТАРІЙ, </a:t>
            </a:r>
          </a:p>
          <a:p>
            <a:r>
              <a:rPr lang="uk-UA" sz="21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РЕГЛАМЕНТУЄ ПРОВЕДЕННЯ І ТУРУ  </a:t>
            </a:r>
          </a:p>
          <a:p>
            <a:r>
              <a:rPr lang="uk-UA" sz="21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21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</a:t>
            </a:r>
            <a:r>
              <a:rPr lang="uk-UA" sz="21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ОБЛАСНОГО КОНКУРСУ-ЯРМАРКУ ПЕДАГОГІЧНОЇ ТВОРЧОСТІ</a:t>
            </a:r>
            <a:endParaRPr lang="uk-UA" sz="2100" b="1" dirty="0">
              <a:solidFill>
                <a:srgbClr val="FFFF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691680" y="1484784"/>
            <a:ext cx="7128792" cy="172819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ПОЛОЖЕННЯ ПРО ОБЛАСНИЙ КОНКУРС-ЯРМАРОК</a:t>
            </a:r>
          </a:p>
          <a:p>
            <a:pPr algn="ctr"/>
            <a:r>
              <a:rPr lang="uk-UA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ПЕДАГОГІЧНОЇ ТВОРЧОСТІ</a:t>
            </a:r>
          </a:p>
          <a:p>
            <a:pPr algn="ctr"/>
            <a:r>
              <a:rPr lang="uk-UA" sz="1600" b="1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(</a:t>
            </a:r>
            <a:r>
              <a:rPr lang="uk-UA" sz="16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затверджене </a:t>
            </a:r>
            <a:r>
              <a:rPr lang="uk-UA" sz="1600" b="1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наказом управління освіти і науки України Рівненської обласної державної адміністрації від 09 грудня 2013 року № 807, </a:t>
            </a:r>
            <a:r>
              <a:rPr lang="uk-UA" sz="16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зареєстроване </a:t>
            </a:r>
            <a:r>
              <a:rPr lang="uk-UA" sz="1600" b="1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в Головному управлінні юстиції </a:t>
            </a:r>
            <a:endParaRPr lang="uk-UA" sz="1600" b="1" dirty="0" smtClean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/>
            <a:r>
              <a:rPr lang="uk-UA" sz="16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у </a:t>
            </a:r>
            <a:r>
              <a:rPr lang="uk-UA" sz="1600" b="1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Рівненській області 17 грудня 2013 року № 53/1112</a:t>
            </a:r>
            <a:endParaRPr lang="ru-RU" sz="1600" b="1" dirty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91680" y="3501008"/>
            <a:ext cx="7128792" cy="108012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НАКАЗ УПРАВЛІННЯ ОСВІТИ І НАУКИ РІВНЕНСЬКОЇ ОБЛАСНОЇ ДЕРЖАВНОЇАДМІНІСТРАЦІЇ ВІД 19 СІЧНЯ 2021 РОКУ № 07</a:t>
            </a:r>
          </a:p>
          <a:p>
            <a:pPr algn="ctr"/>
            <a:r>
              <a:rPr lang="uk-UA" sz="1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«ПРО ОРГАНІЗАЦІЮ ТА ПРОВЕДЕНЯ Х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VIII </a:t>
            </a:r>
            <a:r>
              <a:rPr lang="uk-UA" sz="1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ОБЛАСНОГО </a:t>
            </a:r>
          </a:p>
          <a:p>
            <a:pPr algn="ctr"/>
            <a:r>
              <a:rPr lang="uk-UA" sz="1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КОНКУРСУ-ЯРМАРКУ ПЕДАГОГІЧНОЇ ТВОРЧОСТІ</a:t>
            </a:r>
            <a:endParaRPr lang="ru-RU" sz="16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27584" y="2348880"/>
            <a:ext cx="0" cy="3024336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827584" y="2348880"/>
            <a:ext cx="872903" cy="306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27584" y="4005064"/>
            <a:ext cx="862384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827584" y="5373216"/>
            <a:ext cx="10064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кругленный прямоугольник 20"/>
          <p:cNvSpPr/>
          <p:nvPr/>
        </p:nvSpPr>
        <p:spPr>
          <a:xfrm>
            <a:off x="1691680" y="4869160"/>
            <a:ext cx="7128792" cy="108012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НАКАЗ ВІДДІЛУ ОСВІТИ, КУЛЬТУРИ, МОЛОДІ ТА СПОРТУ</a:t>
            </a:r>
          </a:p>
          <a:p>
            <a:pPr algn="ctr"/>
            <a:r>
              <a:rPr lang="uk-UA" sz="1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ЗАРІЧНЕНСЬКОЇ СЕЛИЩНОЇ РАДИ ВІД 05 ЛЮТОГО 2021 РОКУ № 21</a:t>
            </a:r>
          </a:p>
          <a:p>
            <a:pPr algn="ctr"/>
            <a:r>
              <a:rPr lang="uk-UA" sz="1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«ПРО ОРГАНІЗАЦІЮ ТА ПРОВЕДЕНЯ І ТУРУ Х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VIII </a:t>
            </a:r>
            <a:r>
              <a:rPr lang="uk-UA" sz="1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ОБЛАСНОГО </a:t>
            </a:r>
          </a:p>
          <a:p>
            <a:pPr algn="ctr"/>
            <a:r>
              <a:rPr lang="uk-UA" sz="1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КОНКУРСУ-ЯРМАРКУ ПЕДАГОГІЧНОЇ ТВОРЧОСТІ</a:t>
            </a:r>
            <a:endParaRPr lang="ru-RU" sz="16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35206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624"/>
            <a:ext cx="9268287" cy="1325563"/>
          </a:xfrm>
        </p:spPr>
        <p:txBody>
          <a:bodyPr>
            <a:normAutofit/>
          </a:bodyPr>
          <a:lstStyle/>
          <a:p>
            <a:pPr algn="ctr">
              <a:tabLst>
                <a:tab pos="3319463" algn="l"/>
              </a:tabLst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КОНКУРС-ЯРМАРОК ПЕДАГОГІЧНОЇ ТВОРЧОСТІ</a:t>
            </a:r>
            <a:b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900" b="1" dirty="0" smtClean="0">
                <a:solidFill>
                  <a:srgbClr val="00C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РІК</a:t>
            </a:r>
            <a:endParaRPr lang="ru-RU" sz="2900" b="1" dirty="0">
              <a:solidFill>
                <a:srgbClr val="00CC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0" y="2174606"/>
            <a:ext cx="4358949" cy="3076575"/>
            <a:chOff x="723" y="1673"/>
            <a:chExt cx="1961" cy="1938"/>
          </a:xfrm>
          <a:solidFill>
            <a:schemeClr val="accent2">
              <a:lumMod val="50000"/>
            </a:schemeClr>
          </a:solidFill>
        </p:grpSpPr>
        <p:sp>
          <p:nvSpPr>
            <p:cNvPr id="6" name="Rectangle 36"/>
            <p:cNvSpPr>
              <a:spLocks noChangeArrowheads="1"/>
            </p:cNvSpPr>
            <p:nvPr/>
          </p:nvSpPr>
          <p:spPr bwMode="gray">
            <a:xfrm>
              <a:off x="2367" y="1675"/>
              <a:ext cx="76" cy="1936"/>
            </a:xfrm>
            <a:prstGeom prst="rect">
              <a:avLst/>
            </a:prstGeom>
            <a:grp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Rectangle 35"/>
            <p:cNvSpPr>
              <a:spLocks noChangeArrowheads="1"/>
            </p:cNvSpPr>
            <p:nvPr/>
          </p:nvSpPr>
          <p:spPr bwMode="gray">
            <a:xfrm>
              <a:off x="940" y="1673"/>
              <a:ext cx="76" cy="1936"/>
            </a:xfrm>
            <a:prstGeom prst="rect">
              <a:avLst/>
            </a:prstGeom>
            <a:grp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gray">
            <a:xfrm>
              <a:off x="723" y="1798"/>
              <a:ext cx="1957" cy="240"/>
            </a:xfrm>
            <a:prstGeom prst="roundRect">
              <a:avLst>
                <a:gd name="adj" fmla="val 7574"/>
              </a:avLst>
            </a:prstGeom>
            <a:grpFill/>
            <a:ln w="28575" cap="rnd">
              <a:noFill/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buFont typeface="Wingdings" pitchFamily="2" charset="2"/>
                <a:buNone/>
              </a:pPr>
              <a:r>
                <a:rPr lang="ru-RU" sz="1600" b="1" dirty="0" smtClean="0">
                  <a:solidFill>
                    <a:srgbClr val="F8F8F8"/>
                  </a:solidFill>
                  <a:latin typeface="Arial" charset="0"/>
                </a:rPr>
                <a:t>ДОШКІЛЬНА ОСВІТА</a:t>
              </a:r>
              <a:endParaRPr lang="en-US" sz="1600" b="1" dirty="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gray">
            <a:xfrm>
              <a:off x="723" y="2098"/>
              <a:ext cx="1957" cy="336"/>
            </a:xfrm>
            <a:prstGeom prst="roundRect">
              <a:avLst>
                <a:gd name="adj" fmla="val 7574"/>
              </a:avLst>
            </a:prstGeom>
            <a:grpFill/>
            <a:ln w="28575" cap="rnd">
              <a:noFill/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buFont typeface="Wingdings" pitchFamily="2" charset="2"/>
                <a:buNone/>
              </a:pPr>
              <a:r>
                <a:rPr lang="ru-RU" sz="1600" b="1" dirty="0" smtClean="0">
                  <a:solidFill>
                    <a:srgbClr val="F8F8F8"/>
                  </a:solidFill>
                  <a:latin typeface="Arial" charset="0"/>
                </a:rPr>
                <a:t>ПОЧАТКОВА ОСВІТА</a:t>
              </a:r>
              <a:endParaRPr lang="en-US" sz="1600" b="1" dirty="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727" y="2498"/>
              <a:ext cx="1957" cy="244"/>
            </a:xfrm>
            <a:prstGeom prst="roundRect">
              <a:avLst>
                <a:gd name="adj" fmla="val 7574"/>
              </a:avLst>
            </a:prstGeom>
            <a:grpFill/>
            <a:ln w="28575" cap="rnd">
              <a:noFill/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buFont typeface="Wingdings" pitchFamily="2" charset="2"/>
                <a:buNone/>
              </a:pPr>
              <a:r>
                <a:rPr lang="ru-RU" sz="1600" b="1" dirty="0" smtClean="0">
                  <a:solidFill>
                    <a:srgbClr val="F8F8F8"/>
                  </a:solidFill>
                  <a:latin typeface="Arial" charset="0"/>
                </a:rPr>
                <a:t>СПЕЦІАЛЬНА ОСВІТА</a:t>
              </a:r>
              <a:endParaRPr lang="en-US" sz="1600" b="1" dirty="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11" name="AutoShape 8"/>
            <p:cNvSpPr>
              <a:spLocks noChangeArrowheads="1"/>
            </p:cNvSpPr>
            <p:nvPr/>
          </p:nvSpPr>
          <p:spPr bwMode="gray">
            <a:xfrm>
              <a:off x="723" y="2806"/>
              <a:ext cx="1957" cy="240"/>
            </a:xfrm>
            <a:prstGeom prst="roundRect">
              <a:avLst>
                <a:gd name="adj" fmla="val 7574"/>
              </a:avLst>
            </a:prstGeom>
            <a:grpFill/>
            <a:ln w="28575" cap="rnd">
              <a:noFill/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buFont typeface="Wingdings" pitchFamily="2" charset="2"/>
                <a:buNone/>
              </a:pPr>
              <a:r>
                <a:rPr lang="ru-RU" sz="1600" b="1" dirty="0" smtClean="0">
                  <a:solidFill>
                    <a:srgbClr val="F8F8F8"/>
                  </a:solidFill>
                  <a:latin typeface="Arial" charset="0"/>
                </a:rPr>
                <a:t>ГЕОГРАФІЯ</a:t>
              </a:r>
              <a:endParaRPr lang="en-US" sz="1600" b="1" dirty="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gray">
            <a:xfrm>
              <a:off x="723" y="3142"/>
              <a:ext cx="1957" cy="240"/>
            </a:xfrm>
            <a:prstGeom prst="roundRect">
              <a:avLst>
                <a:gd name="adj" fmla="val 7574"/>
              </a:avLst>
            </a:prstGeom>
            <a:grpFill/>
            <a:ln w="28575" cap="rnd">
              <a:noFill/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buFont typeface="Wingdings" pitchFamily="2" charset="2"/>
                <a:buNone/>
              </a:pPr>
              <a:r>
                <a:rPr lang="ru-RU" sz="1600" b="1" dirty="0" smtClean="0">
                  <a:solidFill>
                    <a:srgbClr val="F8F8F8"/>
                  </a:solidFill>
                  <a:latin typeface="Arial" charset="0"/>
                </a:rPr>
                <a:t>ЕКОНОМІКА</a:t>
              </a:r>
              <a:endParaRPr lang="en-US" sz="1600" b="1" dirty="0">
                <a:solidFill>
                  <a:srgbClr val="F8F8F8"/>
                </a:solidFill>
                <a:latin typeface="Arial" charset="0"/>
              </a:endParaRPr>
            </a:p>
          </p:txBody>
        </p:sp>
      </p:grp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71021" y="1295116"/>
            <a:ext cx="9144000" cy="866775"/>
          </a:xfrm>
          <a:prstGeom prst="roundRect">
            <a:avLst>
              <a:gd name="adj" fmla="val 16667"/>
            </a:avLst>
          </a:prstGeom>
          <a:noFill/>
          <a:ln w="19050" cap="rnd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2800" b="1" dirty="0" smtClean="0">
                <a:latin typeface="Bookman Old Style" panose="02050604050505020204" pitchFamily="18" charset="0"/>
              </a:rPr>
              <a:t>НОМІНАЦІЇ</a:t>
            </a:r>
            <a:endParaRPr lang="en-US" sz="2800" b="1" dirty="0">
              <a:latin typeface="Bookman Old Style" panose="02050604050505020204" pitchFamily="18" charset="0"/>
            </a:endParaRPr>
          </a:p>
        </p:txBody>
      </p:sp>
      <p:grpSp>
        <p:nvGrpSpPr>
          <p:cNvPr id="14" name="Group 46"/>
          <p:cNvGrpSpPr>
            <a:grpSpLocks/>
          </p:cNvGrpSpPr>
          <p:nvPr/>
        </p:nvGrpSpPr>
        <p:grpSpPr bwMode="auto">
          <a:xfrm>
            <a:off x="4820373" y="2175388"/>
            <a:ext cx="4323626" cy="3081338"/>
            <a:chOff x="2933" y="1670"/>
            <a:chExt cx="2018" cy="1941"/>
          </a:xfrm>
          <a:solidFill>
            <a:srgbClr val="000099"/>
          </a:solidFill>
        </p:grpSpPr>
        <p:sp>
          <p:nvSpPr>
            <p:cNvPr id="15" name="Rectangle 37"/>
            <p:cNvSpPr>
              <a:spLocks noChangeArrowheads="1"/>
            </p:cNvSpPr>
            <p:nvPr/>
          </p:nvSpPr>
          <p:spPr bwMode="gray">
            <a:xfrm>
              <a:off x="4661" y="1670"/>
              <a:ext cx="76" cy="1936"/>
            </a:xfrm>
            <a:prstGeom prst="rect">
              <a:avLst/>
            </a:prstGeom>
            <a:grp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Rectangle 38"/>
            <p:cNvSpPr>
              <a:spLocks noChangeArrowheads="1"/>
            </p:cNvSpPr>
            <p:nvPr/>
          </p:nvSpPr>
          <p:spPr bwMode="gray">
            <a:xfrm>
              <a:off x="3154" y="1675"/>
              <a:ext cx="76" cy="1936"/>
            </a:xfrm>
            <a:prstGeom prst="rect">
              <a:avLst/>
            </a:prstGeom>
            <a:grp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AutoShape 29"/>
            <p:cNvSpPr>
              <a:spLocks noChangeArrowheads="1"/>
            </p:cNvSpPr>
            <p:nvPr/>
          </p:nvSpPr>
          <p:spPr bwMode="gray">
            <a:xfrm>
              <a:off x="2941" y="1801"/>
              <a:ext cx="2010" cy="240"/>
            </a:xfrm>
            <a:prstGeom prst="roundRect">
              <a:avLst>
                <a:gd name="adj" fmla="val 7574"/>
              </a:avLst>
            </a:prstGeom>
            <a:grpFill/>
            <a:ln w="28575" cap="rnd">
              <a:noFill/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buFont typeface="Wingdings" pitchFamily="2" charset="2"/>
                <a:buNone/>
              </a:pPr>
              <a:r>
                <a:rPr lang="ru-RU" sz="1600" b="1" dirty="0" smtClean="0">
                  <a:solidFill>
                    <a:srgbClr val="F8F8F8"/>
                  </a:solidFill>
                  <a:latin typeface="Arial" charset="0"/>
                </a:rPr>
                <a:t>МАТЕМАТИКА</a:t>
              </a:r>
              <a:endParaRPr lang="en-US" sz="1600" b="1" dirty="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18" name="AutoShape 30"/>
            <p:cNvSpPr>
              <a:spLocks noChangeArrowheads="1"/>
            </p:cNvSpPr>
            <p:nvPr/>
          </p:nvSpPr>
          <p:spPr bwMode="gray">
            <a:xfrm>
              <a:off x="2933" y="2142"/>
              <a:ext cx="2010" cy="240"/>
            </a:xfrm>
            <a:prstGeom prst="roundRect">
              <a:avLst>
                <a:gd name="adj" fmla="val 7574"/>
              </a:avLst>
            </a:prstGeom>
            <a:grpFill/>
            <a:ln w="28575" cap="rnd">
              <a:noFill/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buFont typeface="Wingdings" pitchFamily="2" charset="2"/>
                <a:buNone/>
              </a:pPr>
              <a:r>
                <a:rPr lang="ru-RU" sz="1600" b="1" dirty="0" smtClean="0">
                  <a:solidFill>
                    <a:srgbClr val="F8F8F8"/>
                  </a:solidFill>
                  <a:latin typeface="Arial" charset="0"/>
                </a:rPr>
                <a:t>ФІЗИКА</a:t>
              </a:r>
              <a:endParaRPr lang="en-US" sz="1600" b="1" dirty="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19" name="AutoShape 31"/>
            <p:cNvSpPr>
              <a:spLocks noChangeArrowheads="1"/>
            </p:cNvSpPr>
            <p:nvPr/>
          </p:nvSpPr>
          <p:spPr bwMode="gray">
            <a:xfrm>
              <a:off x="2941" y="2473"/>
              <a:ext cx="2010" cy="240"/>
            </a:xfrm>
            <a:prstGeom prst="roundRect">
              <a:avLst>
                <a:gd name="adj" fmla="val 7574"/>
              </a:avLst>
            </a:prstGeom>
            <a:grpFill/>
            <a:ln w="28575" cap="rnd">
              <a:noFill/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buFont typeface="Wingdings" pitchFamily="2" charset="2"/>
                <a:buNone/>
              </a:pPr>
              <a:r>
                <a:rPr lang="ru-RU" sz="1600" b="1" dirty="0" smtClean="0">
                  <a:solidFill>
                    <a:srgbClr val="F8F8F8"/>
                  </a:solidFill>
                  <a:latin typeface="Arial" charset="0"/>
                </a:rPr>
                <a:t>ІНФОРМАТИКА</a:t>
              </a:r>
              <a:endParaRPr lang="en-US" sz="1600" b="1" dirty="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20" name="AutoShape 32"/>
            <p:cNvSpPr>
              <a:spLocks noChangeArrowheads="1"/>
            </p:cNvSpPr>
            <p:nvPr/>
          </p:nvSpPr>
          <p:spPr bwMode="gray">
            <a:xfrm>
              <a:off x="2941" y="2777"/>
              <a:ext cx="2010" cy="331"/>
            </a:xfrm>
            <a:prstGeom prst="roundRect">
              <a:avLst>
                <a:gd name="adj" fmla="val 7574"/>
              </a:avLst>
            </a:prstGeom>
            <a:grpFill/>
            <a:ln w="28575" cap="rnd">
              <a:noFill/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buFont typeface="Wingdings" pitchFamily="2" charset="2"/>
                <a:buNone/>
              </a:pPr>
              <a:r>
                <a:rPr lang="ru-RU" sz="1600" b="1" dirty="0" smtClean="0">
                  <a:solidFill>
                    <a:srgbClr val="F8F8F8"/>
                  </a:solidFill>
                  <a:latin typeface="Arial" charset="0"/>
                </a:rPr>
                <a:t>ІНФОРМАЦІЙНІ ТЕХНОЛОГІЇ</a:t>
              </a:r>
            </a:p>
            <a:p>
              <a:pPr algn="ctr" eaLnBrk="0" hangingPunct="0">
                <a:buFont typeface="Wingdings" pitchFamily="2" charset="2"/>
                <a:buNone/>
              </a:pPr>
              <a:r>
                <a:rPr lang="ru-RU" sz="1600" b="1" dirty="0" smtClean="0">
                  <a:solidFill>
                    <a:srgbClr val="F8F8F8"/>
                  </a:solidFill>
                  <a:latin typeface="Arial" charset="0"/>
                </a:rPr>
                <a:t> В ОСВІТНЬОМУ ПРОЦЕСІ</a:t>
              </a:r>
              <a:endParaRPr lang="en-US" sz="1600" b="1" dirty="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21" name="AutoShape 33"/>
            <p:cNvSpPr>
              <a:spLocks noChangeArrowheads="1"/>
            </p:cNvSpPr>
            <p:nvPr/>
          </p:nvSpPr>
          <p:spPr bwMode="gray">
            <a:xfrm>
              <a:off x="2941" y="3145"/>
              <a:ext cx="2010" cy="240"/>
            </a:xfrm>
            <a:prstGeom prst="roundRect">
              <a:avLst>
                <a:gd name="adj" fmla="val 7574"/>
              </a:avLst>
            </a:prstGeom>
            <a:grpFill/>
            <a:ln w="28575" cap="rnd">
              <a:noFill/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buFont typeface="Wingdings" pitchFamily="2" charset="2"/>
                <a:buNone/>
              </a:pPr>
              <a:r>
                <a:rPr lang="ru-RU" sz="1600" b="1" dirty="0" smtClean="0">
                  <a:solidFill>
                    <a:srgbClr val="F8F8F8"/>
                  </a:solidFill>
                  <a:latin typeface="Arial" charset="0"/>
                </a:rPr>
                <a:t>МИСТЕЦТВО</a:t>
              </a:r>
              <a:endParaRPr lang="en-US" sz="1600" b="1" dirty="0">
                <a:solidFill>
                  <a:srgbClr val="F8F8F8"/>
                </a:solidFill>
                <a:latin typeface="Arial" charset="0"/>
              </a:endParaRPr>
            </a:p>
          </p:txBody>
        </p:sp>
      </p:grpSp>
      <p:sp>
        <p:nvSpPr>
          <p:cNvPr id="22" name="AutoShape 10"/>
          <p:cNvSpPr>
            <a:spLocks noChangeArrowheads="1"/>
          </p:cNvSpPr>
          <p:nvPr/>
        </p:nvSpPr>
        <p:spPr bwMode="auto">
          <a:xfrm>
            <a:off x="395536" y="5589240"/>
            <a:ext cx="8352928" cy="866775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 w="19050" cap="rnd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2000" b="1" dirty="0" smtClean="0">
                <a:solidFill>
                  <a:srgbClr val="00CCFF"/>
                </a:solidFill>
                <a:latin typeface="Bookman Old Style" panose="02050604050505020204" pitchFamily="18" charset="0"/>
              </a:rPr>
              <a:t>ТЕРМІН ПОДАЧІ РОБІТ – З 08 ДО 22 ЛЮТОГО 2021 РОКУ </a:t>
            </a:r>
            <a:endParaRPr lang="en-US" sz="2000" b="1" dirty="0">
              <a:solidFill>
                <a:srgbClr val="00CCFF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96238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0"/>
            <a:ext cx="51125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71340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0"/>
            <a:ext cx="65527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646088"/>
      </p:ext>
    </p:extLst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1"/>
          <p:cNvSpPr txBox="1">
            <a:spLocks/>
          </p:cNvSpPr>
          <p:nvPr/>
        </p:nvSpPr>
        <p:spPr bwMode="auto">
          <a:xfrm>
            <a:off x="107504" y="2204864"/>
            <a:ext cx="9144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УСПІХІВ, ПЕРЕМОГ,</a:t>
            </a:r>
          </a:p>
          <a:p>
            <a:pPr marL="0" indent="0" algn="ctr">
              <a:buNone/>
            </a:pPr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НОВИХ ПРОФЕСІЙНИХ ВИСОТ!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72768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4074</TotalTime>
  <Words>251</Words>
  <Application>Microsoft Office PowerPoint</Application>
  <PresentationFormat>Экран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Calibri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КОНКУРС-ЯРМАРОК ПЕДАГОГІЧНОЇ ТВОРЧОСТІ 2021 РІК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Admin</cp:lastModifiedBy>
  <cp:revision>214</cp:revision>
  <cp:lastPrinted>2019-12-25T20:34:12Z</cp:lastPrinted>
  <dcterms:created xsi:type="dcterms:W3CDTF">2019-05-06T19:35:12Z</dcterms:created>
  <dcterms:modified xsi:type="dcterms:W3CDTF">2021-02-10T06:57:32Z</dcterms:modified>
</cp:coreProperties>
</file>