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384" r:id="rId3"/>
    <p:sldId id="303" r:id="rId4"/>
    <p:sldId id="320" r:id="rId5"/>
    <p:sldId id="291" r:id="rId6"/>
    <p:sldId id="293" r:id="rId7"/>
    <p:sldId id="292" r:id="rId8"/>
    <p:sldId id="294" r:id="rId9"/>
    <p:sldId id="391" r:id="rId10"/>
    <p:sldId id="392" r:id="rId11"/>
    <p:sldId id="393" r:id="rId12"/>
    <p:sldId id="395" r:id="rId13"/>
    <p:sldId id="394" r:id="rId14"/>
    <p:sldId id="396" r:id="rId15"/>
    <p:sldId id="385" r:id="rId16"/>
    <p:sldId id="310" r:id="rId17"/>
    <p:sldId id="309" r:id="rId18"/>
    <p:sldId id="266" r:id="rId19"/>
    <p:sldId id="338" r:id="rId20"/>
    <p:sldId id="339" r:id="rId21"/>
    <p:sldId id="345" r:id="rId22"/>
    <p:sldId id="272" r:id="rId23"/>
    <p:sldId id="337" r:id="rId24"/>
    <p:sldId id="322" r:id="rId25"/>
    <p:sldId id="276" r:id="rId26"/>
    <p:sldId id="273" r:id="rId27"/>
    <p:sldId id="313" r:id="rId28"/>
    <p:sldId id="366" r:id="rId29"/>
    <p:sldId id="398" r:id="rId30"/>
    <p:sldId id="367" r:id="rId31"/>
    <p:sldId id="312" r:id="rId32"/>
    <p:sldId id="341" r:id="rId33"/>
    <p:sldId id="274" r:id="rId34"/>
    <p:sldId id="275" r:id="rId35"/>
    <p:sldId id="358" r:id="rId36"/>
    <p:sldId id="359" r:id="rId37"/>
    <p:sldId id="360" r:id="rId38"/>
    <p:sldId id="364" r:id="rId39"/>
    <p:sldId id="361" r:id="rId40"/>
    <p:sldId id="397" r:id="rId41"/>
    <p:sldId id="306" r:id="rId42"/>
    <p:sldId id="383" r:id="rId43"/>
    <p:sldId id="268" r:id="rId44"/>
    <p:sldId id="277" r:id="rId45"/>
    <p:sldId id="278" r:id="rId46"/>
    <p:sldId id="279" r:id="rId47"/>
    <p:sldId id="280" r:id="rId48"/>
    <p:sldId id="281" r:id="rId49"/>
    <p:sldId id="282" r:id="rId50"/>
    <p:sldId id="284" r:id="rId51"/>
    <p:sldId id="285" r:id="rId52"/>
    <p:sldId id="287" r:id="rId53"/>
    <p:sldId id="288" r:id="rId54"/>
    <p:sldId id="324" r:id="rId55"/>
    <p:sldId id="386" r:id="rId56"/>
    <p:sldId id="325" r:id="rId57"/>
    <p:sldId id="387" r:id="rId58"/>
    <p:sldId id="356" r:id="rId59"/>
    <p:sldId id="388" r:id="rId60"/>
    <p:sldId id="389" r:id="rId61"/>
    <p:sldId id="329" r:id="rId62"/>
    <p:sldId id="390" r:id="rId63"/>
    <p:sldId id="382" r:id="rId64"/>
    <p:sldId id="326" r:id="rId65"/>
    <p:sldId id="377" r:id="rId66"/>
    <p:sldId id="378" r:id="rId67"/>
    <p:sldId id="332" r:id="rId68"/>
    <p:sldId id="351" r:id="rId69"/>
    <p:sldId id="353" r:id="rId70"/>
    <p:sldId id="352" r:id="rId71"/>
    <p:sldId id="379" r:id="rId72"/>
    <p:sldId id="380" r:id="rId73"/>
    <p:sldId id="381" r:id="rId74"/>
    <p:sldId id="354" r:id="rId75"/>
    <p:sldId id="355" r:id="rId76"/>
    <p:sldId id="319" r:id="rId7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3922" autoAdjust="0"/>
  </p:normalViewPr>
  <p:slideViewPr>
    <p:cSldViewPr>
      <p:cViewPr>
        <p:scale>
          <a:sx n="76" d="100"/>
          <a:sy n="76" d="100"/>
        </p:scale>
        <p:origin x="-49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testportal.gov.ua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618046-9488-412D-8C30-1FBA4EB96378}" type="doc">
      <dgm:prSet loTypeId="urn:microsoft.com/office/officeart/2005/8/layout/arrow6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C4F079-E414-4832-A8FC-918E1F53FDB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>
              <a:solidFill>
                <a:sysClr val="windowText" lastClr="000000"/>
              </a:solidFill>
              <a:latin typeface="Book Antiqua" panose="02040602050305030304" pitchFamily="18" charset="0"/>
            </a:rPr>
            <a:t>ДПА</a:t>
          </a:r>
          <a:r>
            <a:rPr lang="ru-RU" sz="2400" dirty="0">
              <a:solidFill>
                <a:sysClr val="windowText" lastClr="000000"/>
              </a:solidFill>
              <a:latin typeface="Book Antiqua" panose="02040602050305030304" pitchFamily="18" charset="0"/>
            </a:rPr>
            <a:t> дворівнева</a:t>
          </a:r>
        </a:p>
      </dgm:t>
    </dgm:pt>
    <dgm:pt modelId="{9A03FC2C-B039-47D3-AD53-16846CDDD272}" type="parTrans" cxnId="{E83E1E78-F217-401A-AE25-F5122929A715}">
      <dgm:prSet/>
      <dgm:spPr/>
      <dgm:t>
        <a:bodyPr/>
        <a:lstStyle/>
        <a:p>
          <a:endParaRPr lang="ru-RU"/>
        </a:p>
      </dgm:t>
    </dgm:pt>
    <dgm:pt modelId="{47516DF8-CA7F-449D-92BA-36FCB592C7CC}" type="sibTrans" cxnId="{E83E1E78-F217-401A-AE25-F5122929A715}">
      <dgm:prSet/>
      <dgm:spPr/>
      <dgm:t>
        <a:bodyPr/>
        <a:lstStyle/>
        <a:p>
          <a:endParaRPr lang="ru-RU"/>
        </a:p>
      </dgm:t>
    </dgm:pt>
    <dgm:pt modelId="{C148331F-D3FA-40D1-A388-420DE4538E8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>
              <a:solidFill>
                <a:sysClr val="windowText" lastClr="000000"/>
              </a:solidFill>
              <a:latin typeface="Book Antiqua" panose="02040602050305030304" pitchFamily="18" charset="0"/>
            </a:rPr>
            <a:t>ЗНО</a:t>
          </a:r>
          <a:r>
            <a:rPr lang="ru-RU" sz="2400" dirty="0">
              <a:solidFill>
                <a:sysClr val="windowText" lastClr="000000"/>
              </a:solidFill>
              <a:latin typeface="Book Antiqua" panose="02040602050305030304" pitchFamily="18" charset="0"/>
            </a:rPr>
            <a:t> </a:t>
          </a:r>
          <a:r>
            <a:rPr lang="uk-UA" sz="2400" noProof="0" dirty="0" smtClean="0">
              <a:solidFill>
                <a:sysClr val="windowText" lastClr="000000"/>
              </a:solidFill>
              <a:latin typeface="Book Antiqua" panose="02040602050305030304" pitchFamily="18" charset="0"/>
            </a:rPr>
            <a:t>однорівневе</a:t>
          </a:r>
        </a:p>
      </dgm:t>
    </dgm:pt>
    <dgm:pt modelId="{D2ADC79D-F677-4BDF-9BF7-3C36CF73E810}" type="parTrans" cxnId="{69A73E06-5FBB-4C41-91CE-9E57ABCE8C81}">
      <dgm:prSet/>
      <dgm:spPr/>
      <dgm:t>
        <a:bodyPr/>
        <a:lstStyle/>
        <a:p>
          <a:endParaRPr lang="ru-RU"/>
        </a:p>
      </dgm:t>
    </dgm:pt>
    <dgm:pt modelId="{FB86D81B-5AAB-4AC9-89BA-92388AFAEBC2}" type="sibTrans" cxnId="{69A73E06-5FBB-4C41-91CE-9E57ABCE8C81}">
      <dgm:prSet/>
      <dgm:spPr/>
      <dgm:t>
        <a:bodyPr/>
        <a:lstStyle/>
        <a:p>
          <a:endParaRPr lang="ru-RU"/>
        </a:p>
      </dgm:t>
    </dgm:pt>
    <dgm:pt modelId="{DF89D4FA-A3E9-4D28-92FA-1C392F3646DB}" type="pres">
      <dgm:prSet presAssocID="{5A618046-9488-412D-8C30-1FBA4EB9637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E72513-1050-4142-92AE-5863C4F30025}" type="pres">
      <dgm:prSet presAssocID="{5A618046-9488-412D-8C30-1FBA4EB96378}" presName="ribbon" presStyleLbl="node1" presStyleIdx="0" presStyleCnt="1" custScaleX="201791" custLinFactNeighborX="2454" custLinFactNeighborY="418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  <dgm:pt modelId="{E2892D45-D185-496F-A802-752952AE59EF}" type="pres">
      <dgm:prSet presAssocID="{5A618046-9488-412D-8C30-1FBA4EB96378}" presName="leftArrowText" presStyleLbl="node1" presStyleIdx="0" presStyleCnt="1" custScaleX="232881" custLinFactNeighborX="-63177" custLinFactNeighborY="-54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AC4416-CEDD-4A85-A289-3AE5B5C44E92}" type="pres">
      <dgm:prSet presAssocID="{5A618046-9488-412D-8C30-1FBA4EB96378}" presName="rightArrowText" presStyleLbl="node1" presStyleIdx="0" presStyleCnt="1" custScaleX="223746" custLinFactNeighborX="73631" custLinFactNeighborY="11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A73E06-5FBB-4C41-91CE-9E57ABCE8C81}" srcId="{5A618046-9488-412D-8C30-1FBA4EB96378}" destId="{C148331F-D3FA-40D1-A388-420DE4538E87}" srcOrd="1" destOrd="0" parTransId="{D2ADC79D-F677-4BDF-9BF7-3C36CF73E810}" sibTransId="{FB86D81B-5AAB-4AC9-89BA-92388AFAEBC2}"/>
    <dgm:cxn modelId="{E83E1E78-F217-401A-AE25-F5122929A715}" srcId="{5A618046-9488-412D-8C30-1FBA4EB96378}" destId="{11C4F079-E414-4832-A8FC-918E1F53FDB1}" srcOrd="0" destOrd="0" parTransId="{9A03FC2C-B039-47D3-AD53-16846CDDD272}" sibTransId="{47516DF8-CA7F-449D-92BA-36FCB592C7CC}"/>
    <dgm:cxn modelId="{82A7C606-641F-44C5-B1CD-C61679469E47}" type="presOf" srcId="{C148331F-D3FA-40D1-A388-420DE4538E87}" destId="{81AC4416-CEDD-4A85-A289-3AE5B5C44E92}" srcOrd="0" destOrd="0" presId="urn:microsoft.com/office/officeart/2005/8/layout/arrow6"/>
    <dgm:cxn modelId="{6F91637C-C709-4998-B680-A1E4C1CC5758}" type="presOf" srcId="{5A618046-9488-412D-8C30-1FBA4EB96378}" destId="{DF89D4FA-A3E9-4D28-92FA-1C392F3646DB}" srcOrd="0" destOrd="0" presId="urn:microsoft.com/office/officeart/2005/8/layout/arrow6"/>
    <dgm:cxn modelId="{21E46D89-3EEF-480A-BEF5-032150378276}" type="presOf" srcId="{11C4F079-E414-4832-A8FC-918E1F53FDB1}" destId="{E2892D45-D185-496F-A802-752952AE59EF}" srcOrd="0" destOrd="0" presId="urn:microsoft.com/office/officeart/2005/8/layout/arrow6"/>
    <dgm:cxn modelId="{9A77FDE9-278E-46AC-8C6E-8B11000E14BE}" type="presParOf" srcId="{DF89D4FA-A3E9-4D28-92FA-1C392F3646DB}" destId="{78E72513-1050-4142-92AE-5863C4F30025}" srcOrd="0" destOrd="0" presId="urn:microsoft.com/office/officeart/2005/8/layout/arrow6"/>
    <dgm:cxn modelId="{57B2B6B5-9E5E-445C-A426-A129C39354EB}" type="presParOf" srcId="{DF89D4FA-A3E9-4D28-92FA-1C392F3646DB}" destId="{E2892D45-D185-496F-A802-752952AE59EF}" srcOrd="1" destOrd="0" presId="urn:microsoft.com/office/officeart/2005/8/layout/arrow6"/>
    <dgm:cxn modelId="{6D1E5213-193B-4CE8-8616-39AD6BACFE94}" type="presParOf" srcId="{DF89D4FA-A3E9-4D28-92FA-1C392F3646DB}" destId="{81AC4416-CEDD-4A85-A289-3AE5B5C44E92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981187-6334-491D-A52B-3D58D0FF17B8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052EFF-CD9A-4190-8DEA-568A68589946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rPr>
            <a:t>10 квітня 2021 року -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latin typeface="Palatino Linotype" panose="02040502050505030304" pitchFamily="18" charset="0"/>
              <a:cs typeface="Times New Roman" panose="02020603050405020304" pitchFamily="18" charset="0"/>
            </a:rPr>
            <a:t>українська мова, українська мова і література, історія України, математика (рівень стандарту, профільний рівень), біологія, географія, фізика, хімія, іноземні мови</a:t>
          </a:r>
          <a:r>
            <a:rPr lang="uk-UA" sz="1400" b="1" dirty="0" smtClean="0">
              <a:latin typeface="Palatino Linotype" panose="02040502050505030304" pitchFamily="18" charset="0"/>
              <a:cs typeface="Times New Roman" panose="02020603050405020304" pitchFamily="18" charset="0"/>
            </a:rPr>
            <a:t>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endParaRPr lang="uk-UA" sz="12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4F3002-CD59-4C13-AAB6-8C69A31CA4A9}" type="parTrans" cxnId="{F83CE7C5-9500-4711-B11E-6170139E2217}">
      <dgm:prSet/>
      <dgm:spPr/>
      <dgm:t>
        <a:bodyPr/>
        <a:lstStyle/>
        <a:p>
          <a:endParaRPr lang="ru-RU"/>
        </a:p>
      </dgm:t>
    </dgm:pt>
    <dgm:pt modelId="{769CCABC-784B-4A95-864C-C2EC0D660910}" type="sibTrans" cxnId="{F83CE7C5-9500-4711-B11E-6170139E2217}">
      <dgm:prSet/>
      <dgm:spPr/>
      <dgm:t>
        <a:bodyPr/>
        <a:lstStyle/>
        <a:p>
          <a:endParaRPr lang="ru-RU"/>
        </a:p>
      </dgm:t>
    </dgm:pt>
    <dgm:pt modelId="{291E6F7E-F3D3-4A38-9936-FE16D7E06240}" type="pres">
      <dgm:prSet presAssocID="{B5981187-6334-491D-A52B-3D58D0FF17B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C6BF42-FE96-422A-99CA-D57C3D31B8E3}" type="pres">
      <dgm:prSet presAssocID="{BE052EFF-CD9A-4190-8DEA-568A68589946}" presName="composite" presStyleCnt="0"/>
      <dgm:spPr/>
    </dgm:pt>
    <dgm:pt modelId="{8B0FC2D6-450B-4A0A-B0D3-2AE22CC467AC}" type="pres">
      <dgm:prSet presAssocID="{BE052EFF-CD9A-4190-8DEA-568A68589946}" presName="rect1" presStyleLbl="trAlignAcc1" presStyleIdx="0" presStyleCnt="1" custScaleX="107540" custScaleY="134831" custLinFactNeighborX="-750" custLinFactNeighborY="-15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7E8BF-BA98-461A-8CAD-D18607669A00}" type="pres">
      <dgm:prSet presAssocID="{BE052EFF-CD9A-4190-8DEA-568A68589946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effectLst>
          <a:glow rad="1397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</dgm:ptLst>
  <dgm:cxnLst>
    <dgm:cxn modelId="{C1A19D60-A448-4601-AC0F-C19DF43B9661}" type="presOf" srcId="{BE052EFF-CD9A-4190-8DEA-568A68589946}" destId="{8B0FC2D6-450B-4A0A-B0D3-2AE22CC467AC}" srcOrd="0" destOrd="0" presId="urn:microsoft.com/office/officeart/2008/layout/PictureStrips"/>
    <dgm:cxn modelId="{F83CE7C5-9500-4711-B11E-6170139E2217}" srcId="{B5981187-6334-491D-A52B-3D58D0FF17B8}" destId="{BE052EFF-CD9A-4190-8DEA-568A68589946}" srcOrd="0" destOrd="0" parTransId="{C24F3002-CD59-4C13-AAB6-8C69A31CA4A9}" sibTransId="{769CCABC-784B-4A95-864C-C2EC0D660910}"/>
    <dgm:cxn modelId="{9F1EFC20-CE7C-4986-9C4C-6FCD5FACCA24}" type="presOf" srcId="{B5981187-6334-491D-A52B-3D58D0FF17B8}" destId="{291E6F7E-F3D3-4A38-9936-FE16D7E06240}" srcOrd="0" destOrd="0" presId="urn:microsoft.com/office/officeart/2008/layout/PictureStrips"/>
    <dgm:cxn modelId="{A60A5A5A-01BB-4E64-8B30-9EC7AB8E0ACF}" type="presParOf" srcId="{291E6F7E-F3D3-4A38-9936-FE16D7E06240}" destId="{73C6BF42-FE96-422A-99CA-D57C3D31B8E3}" srcOrd="0" destOrd="0" presId="urn:microsoft.com/office/officeart/2008/layout/PictureStrips"/>
    <dgm:cxn modelId="{F883D43F-9628-4845-8B10-35D60A6461F6}" type="presParOf" srcId="{73C6BF42-FE96-422A-99CA-D57C3D31B8E3}" destId="{8B0FC2D6-450B-4A0A-B0D3-2AE22CC467AC}" srcOrd="0" destOrd="0" presId="urn:microsoft.com/office/officeart/2008/layout/PictureStrips"/>
    <dgm:cxn modelId="{7F258F13-0538-4F8F-BEC4-BF9D52BC422D}" type="presParOf" srcId="{73C6BF42-FE96-422A-99CA-D57C3D31B8E3}" destId="{7DB7E8BF-BA98-461A-8CAD-D18607669A0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E671C5-B8EC-4831-BFBC-703A4E81A506}" type="doc">
      <dgm:prSet loTypeId="urn:microsoft.com/office/officeart/2009/3/layout/StepUpProcess" loCatId="process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4BC8581-59EE-4CAC-999B-75E07CEF2869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Програма ЗНО </a:t>
          </a:r>
          <a:r>
            <a: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математики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1C9AF0-5C5A-44D8-BA6B-936DDEB20072}" type="parTrans" cxnId="{241C5B80-9871-408A-98CF-41AEDE24FD22}">
      <dgm:prSet/>
      <dgm:spPr/>
      <dgm:t>
        <a:bodyPr/>
        <a:lstStyle/>
        <a:p>
          <a:endParaRPr lang="ru-RU"/>
        </a:p>
      </dgm:t>
    </dgm:pt>
    <dgm:pt modelId="{21E56AE8-CA4B-490A-B64F-E46E7735D4EB}" type="sibTrans" cxnId="{241C5B80-9871-408A-98CF-41AEDE24FD22}">
      <dgm:prSet/>
      <dgm:spPr/>
      <dgm:t>
        <a:bodyPr/>
        <a:lstStyle/>
        <a:p>
          <a:endParaRPr lang="ru-RU"/>
        </a:p>
      </dgm:t>
    </dgm:pt>
    <dgm:pt modelId="{0DD6FA7F-67AC-4A60-978E-34BD00BC087D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Характеристика</a:t>
          </a:r>
          <a:r>
            <a: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сертифікаційної роботи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A845B9-C5E2-43A0-91D7-4B2D3921A96A}" type="parTrans" cxnId="{466E1C86-9DB5-4451-95B5-F7089FCF3ED5}">
      <dgm:prSet/>
      <dgm:spPr/>
      <dgm:t>
        <a:bodyPr/>
        <a:lstStyle/>
        <a:p>
          <a:endParaRPr lang="ru-RU"/>
        </a:p>
      </dgm:t>
    </dgm:pt>
    <dgm:pt modelId="{49E90C31-6E4B-445E-B8EF-616CE2AEDEE5}" type="sibTrans" cxnId="{466E1C86-9DB5-4451-95B5-F7089FCF3ED5}">
      <dgm:prSet/>
      <dgm:spPr/>
      <dgm:t>
        <a:bodyPr/>
        <a:lstStyle/>
        <a:p>
          <a:endParaRPr lang="ru-RU"/>
        </a:p>
      </dgm:t>
    </dgm:pt>
    <dgm:pt modelId="{2AE06845-FC84-4782-9C6B-0E46FF752121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Критерії</a:t>
          </a:r>
          <a:r>
            <a:rPr lang="uk-UA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оцінювання завдань з розгорнутою відповіддю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0DD99-4948-4FD1-87DC-2419F2C5D821}" type="parTrans" cxnId="{DFB85BFB-E6AB-4D09-821F-A100DD250770}">
      <dgm:prSet/>
      <dgm:spPr/>
      <dgm:t>
        <a:bodyPr/>
        <a:lstStyle/>
        <a:p>
          <a:endParaRPr lang="ru-RU"/>
        </a:p>
      </dgm:t>
    </dgm:pt>
    <dgm:pt modelId="{0F864A8C-FD4E-4437-8BF2-651F8B2E9CBB}" type="sibTrans" cxnId="{DFB85BFB-E6AB-4D09-821F-A100DD250770}">
      <dgm:prSet/>
      <dgm:spPr/>
      <dgm:t>
        <a:bodyPr/>
        <a:lstStyle/>
        <a:p>
          <a:endParaRPr lang="ru-RU"/>
        </a:p>
      </dgm:t>
    </dgm:pt>
    <dgm:pt modelId="{E1A156F9-78A7-4E75-927A-DC0244466FC5}" type="pres">
      <dgm:prSet presAssocID="{3BE671C5-B8EC-4831-BFBC-703A4E81A50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E24AD-1969-4E11-9957-B1DA37BD8D00}" type="pres">
      <dgm:prSet presAssocID="{04BC8581-59EE-4CAC-999B-75E07CEF2869}" presName="composite" presStyleCnt="0"/>
      <dgm:spPr/>
    </dgm:pt>
    <dgm:pt modelId="{41001637-FA63-4167-951F-C42417D19D99}" type="pres">
      <dgm:prSet presAssocID="{04BC8581-59EE-4CAC-999B-75E07CEF2869}" presName="LShape" presStyleLbl="alignNode1" presStyleIdx="0" presStyleCnt="5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E4B088AF-79B6-4B3D-B693-09834D465164}" type="pres">
      <dgm:prSet presAssocID="{04BC8581-59EE-4CAC-999B-75E07CEF286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BE1CC-1EBE-48E6-AF08-C74E691460D4}" type="pres">
      <dgm:prSet presAssocID="{04BC8581-59EE-4CAC-999B-75E07CEF2869}" presName="Triangle" presStyleLbl="alignNode1" presStyleIdx="1" presStyleCnt="5"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D1913040-0870-4CC2-8627-03E86A1D6B80}" type="pres">
      <dgm:prSet presAssocID="{21E56AE8-CA4B-490A-B64F-E46E7735D4EB}" presName="sibTrans" presStyleCnt="0"/>
      <dgm:spPr/>
    </dgm:pt>
    <dgm:pt modelId="{82A4C99D-2321-4687-8C83-3933977673E8}" type="pres">
      <dgm:prSet presAssocID="{21E56AE8-CA4B-490A-B64F-E46E7735D4EB}" presName="space" presStyleCnt="0"/>
      <dgm:spPr/>
    </dgm:pt>
    <dgm:pt modelId="{0B29862F-B0FF-40B6-911C-77391ED81541}" type="pres">
      <dgm:prSet presAssocID="{0DD6FA7F-67AC-4A60-978E-34BD00BC087D}" presName="composite" presStyleCnt="0"/>
      <dgm:spPr/>
    </dgm:pt>
    <dgm:pt modelId="{032D2FF0-D946-4880-9B1D-7BF9BE500CA3}" type="pres">
      <dgm:prSet presAssocID="{0DD6FA7F-67AC-4A60-978E-34BD00BC087D}" presName="LShape" presStyleLbl="alignNode1" presStyleIdx="2" presStyleCnt="5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BC0527F8-B75F-4461-BCA2-2C9FF3B89CF6}" type="pres">
      <dgm:prSet presAssocID="{0DD6FA7F-67AC-4A60-978E-34BD00BC087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8C08F-97FA-43F3-90A4-1BFFC8D79B91}" type="pres">
      <dgm:prSet presAssocID="{0DD6FA7F-67AC-4A60-978E-34BD00BC087D}" presName="Triangle" presStyleLbl="alignNode1" presStyleIdx="3" presStyleCnt="5"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F29D5E15-A086-4527-8BFA-88CC95DFB3B3}" type="pres">
      <dgm:prSet presAssocID="{49E90C31-6E4B-445E-B8EF-616CE2AEDEE5}" presName="sibTrans" presStyleCnt="0"/>
      <dgm:spPr/>
    </dgm:pt>
    <dgm:pt modelId="{21BDDA64-5318-4B56-827A-317DEE19D3E7}" type="pres">
      <dgm:prSet presAssocID="{49E90C31-6E4B-445E-B8EF-616CE2AEDEE5}" presName="space" presStyleCnt="0"/>
      <dgm:spPr/>
    </dgm:pt>
    <dgm:pt modelId="{8CB6D560-392E-44DC-A894-0FF26CA56316}" type="pres">
      <dgm:prSet presAssocID="{2AE06845-FC84-4782-9C6B-0E46FF752121}" presName="composite" presStyleCnt="0"/>
      <dgm:spPr/>
    </dgm:pt>
    <dgm:pt modelId="{09EF439F-C65D-42F4-B3C8-AD2B65436D76}" type="pres">
      <dgm:prSet presAssocID="{2AE06845-FC84-4782-9C6B-0E46FF752121}" presName="LShape" presStyleLbl="alignNode1" presStyleIdx="4" presStyleCnt="5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D1DC645F-CE21-494E-B302-DBF251A50DE9}" type="pres">
      <dgm:prSet presAssocID="{2AE06845-FC84-4782-9C6B-0E46FF752121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B85BFB-E6AB-4D09-821F-A100DD250770}" srcId="{3BE671C5-B8EC-4831-BFBC-703A4E81A506}" destId="{2AE06845-FC84-4782-9C6B-0E46FF752121}" srcOrd="2" destOrd="0" parTransId="{7720DD99-4948-4FD1-87DC-2419F2C5D821}" sibTransId="{0F864A8C-FD4E-4437-8BF2-651F8B2E9CBB}"/>
    <dgm:cxn modelId="{E7CDC856-00D0-431A-9401-28D165CA2561}" type="presOf" srcId="{2AE06845-FC84-4782-9C6B-0E46FF752121}" destId="{D1DC645F-CE21-494E-B302-DBF251A50DE9}" srcOrd="0" destOrd="0" presId="urn:microsoft.com/office/officeart/2009/3/layout/StepUpProcess"/>
    <dgm:cxn modelId="{93F6E4BA-2021-42E6-96D1-3190E73EAEB8}" type="presOf" srcId="{04BC8581-59EE-4CAC-999B-75E07CEF2869}" destId="{E4B088AF-79B6-4B3D-B693-09834D465164}" srcOrd="0" destOrd="0" presId="urn:microsoft.com/office/officeart/2009/3/layout/StepUpProcess"/>
    <dgm:cxn modelId="{3A2E099F-208E-4156-87A0-9A862465C7C6}" type="presOf" srcId="{0DD6FA7F-67AC-4A60-978E-34BD00BC087D}" destId="{BC0527F8-B75F-4461-BCA2-2C9FF3B89CF6}" srcOrd="0" destOrd="0" presId="urn:microsoft.com/office/officeart/2009/3/layout/StepUpProcess"/>
    <dgm:cxn modelId="{241C5B80-9871-408A-98CF-41AEDE24FD22}" srcId="{3BE671C5-B8EC-4831-BFBC-703A4E81A506}" destId="{04BC8581-59EE-4CAC-999B-75E07CEF2869}" srcOrd="0" destOrd="0" parTransId="{631C9AF0-5C5A-44D8-BA6B-936DDEB20072}" sibTransId="{21E56AE8-CA4B-490A-B64F-E46E7735D4EB}"/>
    <dgm:cxn modelId="{466E1C86-9DB5-4451-95B5-F7089FCF3ED5}" srcId="{3BE671C5-B8EC-4831-BFBC-703A4E81A506}" destId="{0DD6FA7F-67AC-4A60-978E-34BD00BC087D}" srcOrd="1" destOrd="0" parTransId="{C9A845B9-C5E2-43A0-91D7-4B2D3921A96A}" sibTransId="{49E90C31-6E4B-445E-B8EF-616CE2AEDEE5}"/>
    <dgm:cxn modelId="{EF233A1C-61A1-4BA1-A0A1-F8E3EAF0A657}" type="presOf" srcId="{3BE671C5-B8EC-4831-BFBC-703A4E81A506}" destId="{E1A156F9-78A7-4E75-927A-DC0244466FC5}" srcOrd="0" destOrd="0" presId="urn:microsoft.com/office/officeart/2009/3/layout/StepUpProcess"/>
    <dgm:cxn modelId="{5E13B5EF-3C5A-421F-A648-C777581677D3}" type="presParOf" srcId="{E1A156F9-78A7-4E75-927A-DC0244466FC5}" destId="{4F5E24AD-1969-4E11-9957-B1DA37BD8D00}" srcOrd="0" destOrd="0" presId="urn:microsoft.com/office/officeart/2009/3/layout/StepUpProcess"/>
    <dgm:cxn modelId="{FDEB7C9F-A39B-4DCB-B6F4-24557CA6D10F}" type="presParOf" srcId="{4F5E24AD-1969-4E11-9957-B1DA37BD8D00}" destId="{41001637-FA63-4167-951F-C42417D19D99}" srcOrd="0" destOrd="0" presId="urn:microsoft.com/office/officeart/2009/3/layout/StepUpProcess"/>
    <dgm:cxn modelId="{93825FDC-B37D-491A-A057-51CA86B60984}" type="presParOf" srcId="{4F5E24AD-1969-4E11-9957-B1DA37BD8D00}" destId="{E4B088AF-79B6-4B3D-B693-09834D465164}" srcOrd="1" destOrd="0" presId="urn:microsoft.com/office/officeart/2009/3/layout/StepUpProcess"/>
    <dgm:cxn modelId="{2CDEA02C-0ABC-4313-8671-CDC95861118A}" type="presParOf" srcId="{4F5E24AD-1969-4E11-9957-B1DA37BD8D00}" destId="{DD6BE1CC-1EBE-48E6-AF08-C74E691460D4}" srcOrd="2" destOrd="0" presId="urn:microsoft.com/office/officeart/2009/3/layout/StepUpProcess"/>
    <dgm:cxn modelId="{F7EA0D28-CE17-4D42-A33A-42D99390F191}" type="presParOf" srcId="{E1A156F9-78A7-4E75-927A-DC0244466FC5}" destId="{D1913040-0870-4CC2-8627-03E86A1D6B80}" srcOrd="1" destOrd="0" presId="urn:microsoft.com/office/officeart/2009/3/layout/StepUpProcess"/>
    <dgm:cxn modelId="{B68669B1-DA54-4258-B9FA-90C821A78E4D}" type="presParOf" srcId="{D1913040-0870-4CC2-8627-03E86A1D6B80}" destId="{82A4C99D-2321-4687-8C83-3933977673E8}" srcOrd="0" destOrd="0" presId="urn:microsoft.com/office/officeart/2009/3/layout/StepUpProcess"/>
    <dgm:cxn modelId="{6FC38F9F-FBE3-4882-9656-8789DA778064}" type="presParOf" srcId="{E1A156F9-78A7-4E75-927A-DC0244466FC5}" destId="{0B29862F-B0FF-40B6-911C-77391ED81541}" srcOrd="2" destOrd="0" presId="urn:microsoft.com/office/officeart/2009/3/layout/StepUpProcess"/>
    <dgm:cxn modelId="{98665FB6-6267-4D36-ABD2-8179BFEDC457}" type="presParOf" srcId="{0B29862F-B0FF-40B6-911C-77391ED81541}" destId="{032D2FF0-D946-4880-9B1D-7BF9BE500CA3}" srcOrd="0" destOrd="0" presId="urn:microsoft.com/office/officeart/2009/3/layout/StepUpProcess"/>
    <dgm:cxn modelId="{7A23747A-F318-4EF9-8BED-DA5572111F07}" type="presParOf" srcId="{0B29862F-B0FF-40B6-911C-77391ED81541}" destId="{BC0527F8-B75F-4461-BCA2-2C9FF3B89CF6}" srcOrd="1" destOrd="0" presId="urn:microsoft.com/office/officeart/2009/3/layout/StepUpProcess"/>
    <dgm:cxn modelId="{203C419B-FCE1-4FA1-B3A7-80AB35A42718}" type="presParOf" srcId="{0B29862F-B0FF-40B6-911C-77391ED81541}" destId="{4258C08F-97FA-43F3-90A4-1BFFC8D79B91}" srcOrd="2" destOrd="0" presId="urn:microsoft.com/office/officeart/2009/3/layout/StepUpProcess"/>
    <dgm:cxn modelId="{0AB88663-7192-4D4A-A4A3-1C682CEC7771}" type="presParOf" srcId="{E1A156F9-78A7-4E75-927A-DC0244466FC5}" destId="{F29D5E15-A086-4527-8BFA-88CC95DFB3B3}" srcOrd="3" destOrd="0" presId="urn:microsoft.com/office/officeart/2009/3/layout/StepUpProcess"/>
    <dgm:cxn modelId="{74634CF6-19CA-4F7F-9483-0869B790A2C1}" type="presParOf" srcId="{F29D5E15-A086-4527-8BFA-88CC95DFB3B3}" destId="{21BDDA64-5318-4B56-827A-317DEE19D3E7}" srcOrd="0" destOrd="0" presId="urn:microsoft.com/office/officeart/2009/3/layout/StepUpProcess"/>
    <dgm:cxn modelId="{1AF5732B-F2A0-45FA-872B-1ABC1E566073}" type="presParOf" srcId="{E1A156F9-78A7-4E75-927A-DC0244466FC5}" destId="{8CB6D560-392E-44DC-A894-0FF26CA56316}" srcOrd="4" destOrd="0" presId="urn:microsoft.com/office/officeart/2009/3/layout/StepUpProcess"/>
    <dgm:cxn modelId="{AA51F2A0-04EA-4D2A-87A6-8DF0E93C3773}" type="presParOf" srcId="{8CB6D560-392E-44DC-A894-0FF26CA56316}" destId="{09EF439F-C65D-42F4-B3C8-AD2B65436D76}" srcOrd="0" destOrd="0" presId="urn:microsoft.com/office/officeart/2009/3/layout/StepUpProcess"/>
    <dgm:cxn modelId="{8971E4C7-7741-44E8-A437-09AC75CA4A48}" type="presParOf" srcId="{8CB6D560-392E-44DC-A894-0FF26CA56316}" destId="{D1DC645F-CE21-494E-B302-DBF251A50DE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E671C5-B8EC-4831-BFBC-703A4E81A506}" type="doc">
      <dgm:prSet loTypeId="urn:microsoft.com/office/officeart/2009/3/layout/StepUpProcess" loCatId="process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4BC8581-59EE-4CAC-999B-75E07CEF2869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Посібники, підручники, </a:t>
          </a:r>
          <a:r>
            <a: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затверджені МОН України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1C9AF0-5C5A-44D8-BA6B-936DDEB20072}" type="parTrans" cxnId="{241C5B80-9871-408A-98CF-41AEDE24FD22}">
      <dgm:prSet/>
      <dgm:spPr/>
      <dgm:t>
        <a:bodyPr/>
        <a:lstStyle/>
        <a:p>
          <a:endParaRPr lang="ru-RU"/>
        </a:p>
      </dgm:t>
    </dgm:pt>
    <dgm:pt modelId="{21E56AE8-CA4B-490A-B64F-E46E7735D4EB}" type="sibTrans" cxnId="{241C5B80-9871-408A-98CF-41AEDE24FD22}">
      <dgm:prSet/>
      <dgm:spPr/>
      <dgm:t>
        <a:bodyPr/>
        <a:lstStyle/>
        <a:p>
          <a:endParaRPr lang="ru-RU"/>
        </a:p>
      </dgm:t>
    </dgm:pt>
    <dgm:pt modelId="{0DD6FA7F-67AC-4A60-978E-34BD00BC087D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Пробне ЗНО</a:t>
          </a:r>
          <a:endParaRPr lang="ru-RU" sz="14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A845B9-C5E2-43A0-91D7-4B2D3921A96A}" type="parTrans" cxnId="{466E1C86-9DB5-4451-95B5-F7089FCF3ED5}">
      <dgm:prSet/>
      <dgm:spPr/>
      <dgm:t>
        <a:bodyPr/>
        <a:lstStyle/>
        <a:p>
          <a:endParaRPr lang="ru-RU"/>
        </a:p>
      </dgm:t>
    </dgm:pt>
    <dgm:pt modelId="{49E90C31-6E4B-445E-B8EF-616CE2AEDEE5}" type="sibTrans" cxnId="{466E1C86-9DB5-4451-95B5-F7089FCF3ED5}">
      <dgm:prSet/>
      <dgm:spPr/>
      <dgm:t>
        <a:bodyPr/>
        <a:lstStyle/>
        <a:p>
          <a:endParaRPr lang="ru-RU"/>
        </a:p>
      </dgm:t>
    </dgm:pt>
    <dgm:pt modelId="{2AE06845-FC84-4782-9C6B-0E46FF752121}">
      <dgm:prSet phldrT="[Текст]" custT="1"/>
      <dgm:spPr/>
      <dgm:t>
        <a:bodyPr/>
        <a:lstStyle/>
        <a:p>
          <a:r>
            <a:rPr lang="uk-UA" sz="14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Онлайн-тестування</a:t>
          </a:r>
          <a:endParaRPr lang="ru-RU" sz="14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0DD99-4948-4FD1-87DC-2419F2C5D821}" type="parTrans" cxnId="{DFB85BFB-E6AB-4D09-821F-A100DD250770}">
      <dgm:prSet/>
      <dgm:spPr/>
      <dgm:t>
        <a:bodyPr/>
        <a:lstStyle/>
        <a:p>
          <a:endParaRPr lang="ru-RU"/>
        </a:p>
      </dgm:t>
    </dgm:pt>
    <dgm:pt modelId="{0F864A8C-FD4E-4437-8BF2-651F8B2E9CBB}" type="sibTrans" cxnId="{DFB85BFB-E6AB-4D09-821F-A100DD250770}">
      <dgm:prSet/>
      <dgm:spPr/>
      <dgm:t>
        <a:bodyPr/>
        <a:lstStyle/>
        <a:p>
          <a:endParaRPr lang="ru-RU"/>
        </a:p>
      </dgm:t>
    </dgm:pt>
    <dgm:pt modelId="{E1A156F9-78A7-4E75-927A-DC0244466FC5}" type="pres">
      <dgm:prSet presAssocID="{3BE671C5-B8EC-4831-BFBC-703A4E81A50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E24AD-1969-4E11-9957-B1DA37BD8D00}" type="pres">
      <dgm:prSet presAssocID="{04BC8581-59EE-4CAC-999B-75E07CEF2869}" presName="composite" presStyleCnt="0"/>
      <dgm:spPr/>
    </dgm:pt>
    <dgm:pt modelId="{41001637-FA63-4167-951F-C42417D19D99}" type="pres">
      <dgm:prSet presAssocID="{04BC8581-59EE-4CAC-999B-75E07CEF2869}" presName="LShape" presStyleLbl="alignNode1" presStyleIdx="0" presStyleCnt="5"/>
      <dgm:spPr>
        <a:solidFill>
          <a:srgbClr val="66CCFF"/>
        </a:solidFill>
      </dgm:spPr>
      <dgm:t>
        <a:bodyPr/>
        <a:lstStyle/>
        <a:p>
          <a:endParaRPr lang="ru-RU"/>
        </a:p>
      </dgm:t>
    </dgm:pt>
    <dgm:pt modelId="{E4B088AF-79B6-4B3D-B693-09834D465164}" type="pres">
      <dgm:prSet presAssocID="{04BC8581-59EE-4CAC-999B-75E07CEF286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BE1CC-1EBE-48E6-AF08-C74E691460D4}" type="pres">
      <dgm:prSet presAssocID="{04BC8581-59EE-4CAC-999B-75E07CEF2869}" presName="Triangle" presStyleLbl="alignNode1" presStyleIdx="1" presStyleCnt="5"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D1913040-0870-4CC2-8627-03E86A1D6B80}" type="pres">
      <dgm:prSet presAssocID="{21E56AE8-CA4B-490A-B64F-E46E7735D4EB}" presName="sibTrans" presStyleCnt="0"/>
      <dgm:spPr/>
    </dgm:pt>
    <dgm:pt modelId="{82A4C99D-2321-4687-8C83-3933977673E8}" type="pres">
      <dgm:prSet presAssocID="{21E56AE8-CA4B-490A-B64F-E46E7735D4EB}" presName="space" presStyleCnt="0"/>
      <dgm:spPr/>
    </dgm:pt>
    <dgm:pt modelId="{0B29862F-B0FF-40B6-911C-77391ED81541}" type="pres">
      <dgm:prSet presAssocID="{0DD6FA7F-67AC-4A60-978E-34BD00BC087D}" presName="composite" presStyleCnt="0"/>
      <dgm:spPr/>
    </dgm:pt>
    <dgm:pt modelId="{032D2FF0-D946-4880-9B1D-7BF9BE500CA3}" type="pres">
      <dgm:prSet presAssocID="{0DD6FA7F-67AC-4A60-978E-34BD00BC087D}" presName="LShape" presStyleLbl="alignNode1" presStyleIdx="2" presStyleCnt="5"/>
      <dgm:spPr>
        <a:solidFill>
          <a:srgbClr val="66CCFF"/>
        </a:solidFill>
      </dgm:spPr>
      <dgm:t>
        <a:bodyPr/>
        <a:lstStyle/>
        <a:p>
          <a:endParaRPr lang="ru-RU"/>
        </a:p>
      </dgm:t>
    </dgm:pt>
    <dgm:pt modelId="{BC0527F8-B75F-4461-BCA2-2C9FF3B89CF6}" type="pres">
      <dgm:prSet presAssocID="{0DD6FA7F-67AC-4A60-978E-34BD00BC087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8C08F-97FA-43F3-90A4-1BFFC8D79B91}" type="pres">
      <dgm:prSet presAssocID="{0DD6FA7F-67AC-4A60-978E-34BD00BC087D}" presName="Triangle" presStyleLbl="alignNode1" presStyleIdx="3" presStyleCnt="5"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F29D5E15-A086-4527-8BFA-88CC95DFB3B3}" type="pres">
      <dgm:prSet presAssocID="{49E90C31-6E4B-445E-B8EF-616CE2AEDEE5}" presName="sibTrans" presStyleCnt="0"/>
      <dgm:spPr/>
    </dgm:pt>
    <dgm:pt modelId="{21BDDA64-5318-4B56-827A-317DEE19D3E7}" type="pres">
      <dgm:prSet presAssocID="{49E90C31-6E4B-445E-B8EF-616CE2AEDEE5}" presName="space" presStyleCnt="0"/>
      <dgm:spPr/>
    </dgm:pt>
    <dgm:pt modelId="{8CB6D560-392E-44DC-A894-0FF26CA56316}" type="pres">
      <dgm:prSet presAssocID="{2AE06845-FC84-4782-9C6B-0E46FF752121}" presName="composite" presStyleCnt="0"/>
      <dgm:spPr/>
    </dgm:pt>
    <dgm:pt modelId="{09EF439F-C65D-42F4-B3C8-AD2B65436D76}" type="pres">
      <dgm:prSet presAssocID="{2AE06845-FC84-4782-9C6B-0E46FF752121}" presName="LShape" presStyleLbl="alignNode1" presStyleIdx="4" presStyleCnt="5"/>
      <dgm:spPr>
        <a:solidFill>
          <a:srgbClr val="66CCFF"/>
        </a:solidFill>
      </dgm:spPr>
      <dgm:t>
        <a:bodyPr/>
        <a:lstStyle/>
        <a:p>
          <a:endParaRPr lang="ru-RU"/>
        </a:p>
      </dgm:t>
    </dgm:pt>
    <dgm:pt modelId="{D1DC645F-CE21-494E-B302-DBF251A50DE9}" type="pres">
      <dgm:prSet presAssocID="{2AE06845-FC84-4782-9C6B-0E46FF752121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6E1C86-9DB5-4451-95B5-F7089FCF3ED5}" srcId="{3BE671C5-B8EC-4831-BFBC-703A4E81A506}" destId="{0DD6FA7F-67AC-4A60-978E-34BD00BC087D}" srcOrd="1" destOrd="0" parTransId="{C9A845B9-C5E2-43A0-91D7-4B2D3921A96A}" sibTransId="{49E90C31-6E4B-445E-B8EF-616CE2AEDEE5}"/>
    <dgm:cxn modelId="{D7E82E1C-F785-495C-86E7-45B5DEEBA61F}" type="presOf" srcId="{04BC8581-59EE-4CAC-999B-75E07CEF2869}" destId="{E4B088AF-79B6-4B3D-B693-09834D465164}" srcOrd="0" destOrd="0" presId="urn:microsoft.com/office/officeart/2009/3/layout/StepUpProcess"/>
    <dgm:cxn modelId="{B9D8202C-56AF-472B-B744-429955D10EDF}" type="presOf" srcId="{2AE06845-FC84-4782-9C6B-0E46FF752121}" destId="{D1DC645F-CE21-494E-B302-DBF251A50DE9}" srcOrd="0" destOrd="0" presId="urn:microsoft.com/office/officeart/2009/3/layout/StepUpProcess"/>
    <dgm:cxn modelId="{DFB85BFB-E6AB-4D09-821F-A100DD250770}" srcId="{3BE671C5-B8EC-4831-BFBC-703A4E81A506}" destId="{2AE06845-FC84-4782-9C6B-0E46FF752121}" srcOrd="2" destOrd="0" parTransId="{7720DD99-4948-4FD1-87DC-2419F2C5D821}" sibTransId="{0F864A8C-FD4E-4437-8BF2-651F8B2E9CBB}"/>
    <dgm:cxn modelId="{241C5B80-9871-408A-98CF-41AEDE24FD22}" srcId="{3BE671C5-B8EC-4831-BFBC-703A4E81A506}" destId="{04BC8581-59EE-4CAC-999B-75E07CEF2869}" srcOrd="0" destOrd="0" parTransId="{631C9AF0-5C5A-44D8-BA6B-936DDEB20072}" sibTransId="{21E56AE8-CA4B-490A-B64F-E46E7735D4EB}"/>
    <dgm:cxn modelId="{D9FCCD06-BD21-4F32-BF24-C7F954307927}" type="presOf" srcId="{0DD6FA7F-67AC-4A60-978E-34BD00BC087D}" destId="{BC0527F8-B75F-4461-BCA2-2C9FF3B89CF6}" srcOrd="0" destOrd="0" presId="urn:microsoft.com/office/officeart/2009/3/layout/StepUpProcess"/>
    <dgm:cxn modelId="{7D9B43A0-6FD4-4415-9791-0B27058F9552}" type="presOf" srcId="{3BE671C5-B8EC-4831-BFBC-703A4E81A506}" destId="{E1A156F9-78A7-4E75-927A-DC0244466FC5}" srcOrd="0" destOrd="0" presId="urn:microsoft.com/office/officeart/2009/3/layout/StepUpProcess"/>
    <dgm:cxn modelId="{868BF27D-6E16-4932-AE83-ECF963EB5A7C}" type="presParOf" srcId="{E1A156F9-78A7-4E75-927A-DC0244466FC5}" destId="{4F5E24AD-1969-4E11-9957-B1DA37BD8D00}" srcOrd="0" destOrd="0" presId="urn:microsoft.com/office/officeart/2009/3/layout/StepUpProcess"/>
    <dgm:cxn modelId="{D3C27F78-BCF5-432B-9169-E5CF99B1B08C}" type="presParOf" srcId="{4F5E24AD-1969-4E11-9957-B1DA37BD8D00}" destId="{41001637-FA63-4167-951F-C42417D19D99}" srcOrd="0" destOrd="0" presId="urn:microsoft.com/office/officeart/2009/3/layout/StepUpProcess"/>
    <dgm:cxn modelId="{2650D969-F3E6-49E0-99F1-C0B429B84154}" type="presParOf" srcId="{4F5E24AD-1969-4E11-9957-B1DA37BD8D00}" destId="{E4B088AF-79B6-4B3D-B693-09834D465164}" srcOrd="1" destOrd="0" presId="urn:microsoft.com/office/officeart/2009/3/layout/StepUpProcess"/>
    <dgm:cxn modelId="{4991C469-6CE1-4302-90BE-FEDEA4B6C218}" type="presParOf" srcId="{4F5E24AD-1969-4E11-9957-B1DA37BD8D00}" destId="{DD6BE1CC-1EBE-48E6-AF08-C74E691460D4}" srcOrd="2" destOrd="0" presId="urn:microsoft.com/office/officeart/2009/3/layout/StepUpProcess"/>
    <dgm:cxn modelId="{4BB92237-3689-4F17-BB21-E43CE9BB2450}" type="presParOf" srcId="{E1A156F9-78A7-4E75-927A-DC0244466FC5}" destId="{D1913040-0870-4CC2-8627-03E86A1D6B80}" srcOrd="1" destOrd="0" presId="urn:microsoft.com/office/officeart/2009/3/layout/StepUpProcess"/>
    <dgm:cxn modelId="{5CE85948-30EB-4A4B-8D89-77EE758CCE88}" type="presParOf" srcId="{D1913040-0870-4CC2-8627-03E86A1D6B80}" destId="{82A4C99D-2321-4687-8C83-3933977673E8}" srcOrd="0" destOrd="0" presId="urn:microsoft.com/office/officeart/2009/3/layout/StepUpProcess"/>
    <dgm:cxn modelId="{767FC4E5-88D1-4AE5-997F-89B75F733189}" type="presParOf" srcId="{E1A156F9-78A7-4E75-927A-DC0244466FC5}" destId="{0B29862F-B0FF-40B6-911C-77391ED81541}" srcOrd="2" destOrd="0" presId="urn:microsoft.com/office/officeart/2009/3/layout/StepUpProcess"/>
    <dgm:cxn modelId="{7F0B7124-A61C-4063-AC0B-D8F969031E35}" type="presParOf" srcId="{0B29862F-B0FF-40B6-911C-77391ED81541}" destId="{032D2FF0-D946-4880-9B1D-7BF9BE500CA3}" srcOrd="0" destOrd="0" presId="urn:microsoft.com/office/officeart/2009/3/layout/StepUpProcess"/>
    <dgm:cxn modelId="{BBF0FA78-0C98-44A8-BE63-ABEB7D30FA06}" type="presParOf" srcId="{0B29862F-B0FF-40B6-911C-77391ED81541}" destId="{BC0527F8-B75F-4461-BCA2-2C9FF3B89CF6}" srcOrd="1" destOrd="0" presId="urn:microsoft.com/office/officeart/2009/3/layout/StepUpProcess"/>
    <dgm:cxn modelId="{3D4F72E3-053E-4038-B128-5536164C9B21}" type="presParOf" srcId="{0B29862F-B0FF-40B6-911C-77391ED81541}" destId="{4258C08F-97FA-43F3-90A4-1BFFC8D79B91}" srcOrd="2" destOrd="0" presId="urn:microsoft.com/office/officeart/2009/3/layout/StepUpProcess"/>
    <dgm:cxn modelId="{E0F9386A-381B-4AEE-AB59-8A50DDCFA41F}" type="presParOf" srcId="{E1A156F9-78A7-4E75-927A-DC0244466FC5}" destId="{F29D5E15-A086-4527-8BFA-88CC95DFB3B3}" srcOrd="3" destOrd="0" presId="urn:microsoft.com/office/officeart/2009/3/layout/StepUpProcess"/>
    <dgm:cxn modelId="{8C4EBD32-09BA-4068-9477-CDF4E6168EAA}" type="presParOf" srcId="{F29D5E15-A086-4527-8BFA-88CC95DFB3B3}" destId="{21BDDA64-5318-4B56-827A-317DEE19D3E7}" srcOrd="0" destOrd="0" presId="urn:microsoft.com/office/officeart/2009/3/layout/StepUpProcess"/>
    <dgm:cxn modelId="{85B7EE82-0EEE-440E-BC43-21E4B23A086C}" type="presParOf" srcId="{E1A156F9-78A7-4E75-927A-DC0244466FC5}" destId="{8CB6D560-392E-44DC-A894-0FF26CA56316}" srcOrd="4" destOrd="0" presId="urn:microsoft.com/office/officeart/2009/3/layout/StepUpProcess"/>
    <dgm:cxn modelId="{CBBD628B-1365-44F7-8250-56BD2D69E01B}" type="presParOf" srcId="{8CB6D560-392E-44DC-A894-0FF26CA56316}" destId="{09EF439F-C65D-42F4-B3C8-AD2B65436D76}" srcOrd="0" destOrd="0" presId="urn:microsoft.com/office/officeart/2009/3/layout/StepUpProcess"/>
    <dgm:cxn modelId="{B941D93E-51C4-4565-B36B-0290C19B9ACD}" type="presParOf" srcId="{8CB6D560-392E-44DC-A894-0FF26CA56316}" destId="{D1DC645F-CE21-494E-B302-DBF251A50DE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E671C5-B8EC-4831-BFBC-703A4E81A506}" type="doc">
      <dgm:prSet loTypeId="urn:microsoft.com/office/officeart/2009/3/layout/StepUpProcess" loCatId="process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4BC8581-59EE-4CAC-999B-75E07CEF2869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Сайт ЛРЦОЯО</a:t>
          </a:r>
        </a:p>
      </dgm:t>
    </dgm:pt>
    <dgm:pt modelId="{631C9AF0-5C5A-44D8-BA6B-936DDEB20072}" type="parTrans" cxnId="{241C5B80-9871-408A-98CF-41AEDE24FD22}">
      <dgm:prSet/>
      <dgm:spPr/>
      <dgm:t>
        <a:bodyPr/>
        <a:lstStyle/>
        <a:p>
          <a:endParaRPr lang="ru-RU"/>
        </a:p>
      </dgm:t>
    </dgm:pt>
    <dgm:pt modelId="{21E56AE8-CA4B-490A-B64F-E46E7735D4EB}" type="sibTrans" cxnId="{241C5B80-9871-408A-98CF-41AEDE24FD22}">
      <dgm:prSet/>
      <dgm:spPr/>
      <dgm:t>
        <a:bodyPr/>
        <a:lstStyle/>
        <a:p>
          <a:endParaRPr lang="ru-RU"/>
        </a:p>
      </dgm:t>
    </dgm:pt>
    <dgm:pt modelId="{0DD6FA7F-67AC-4A60-978E-34BD00BC087D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Сайт УЦОЯО</a:t>
          </a:r>
        </a:p>
        <a:p>
          <a:r>
            <a:rPr lang="en-US" sz="1400" b="0" u="sng" dirty="0" smtClean="0">
              <a:solidFill>
                <a:srgbClr val="FF66FF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www.testportal.gov.ua</a:t>
          </a:r>
          <a:endParaRPr lang="uk-UA" sz="1400" b="0" u="sng" dirty="0" smtClean="0">
            <a:solidFill>
              <a:srgbClr val="FF66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000" b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endParaRPr lang="ru-RU" sz="1000" b="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A845B9-C5E2-43A0-91D7-4B2D3921A96A}" type="parTrans" cxnId="{466E1C86-9DB5-4451-95B5-F7089FCF3ED5}">
      <dgm:prSet/>
      <dgm:spPr/>
      <dgm:t>
        <a:bodyPr/>
        <a:lstStyle/>
        <a:p>
          <a:endParaRPr lang="ru-RU"/>
        </a:p>
      </dgm:t>
    </dgm:pt>
    <dgm:pt modelId="{49E90C31-6E4B-445E-B8EF-616CE2AEDEE5}" type="sibTrans" cxnId="{466E1C86-9DB5-4451-95B5-F7089FCF3ED5}">
      <dgm:prSet/>
      <dgm:spPr/>
      <dgm:t>
        <a:bodyPr/>
        <a:lstStyle/>
        <a:p>
          <a:endParaRPr lang="ru-RU"/>
        </a:p>
      </dgm:t>
    </dgm:pt>
    <dgm:pt modelId="{2AE06845-FC84-4782-9C6B-0E46FF752121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Освітні сайти </a:t>
          </a:r>
          <a:r>
            <a:rPr lang="uk-UA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підготовки до ЗНО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0DD99-4948-4FD1-87DC-2419F2C5D821}" type="parTrans" cxnId="{DFB85BFB-E6AB-4D09-821F-A100DD250770}">
      <dgm:prSet/>
      <dgm:spPr/>
      <dgm:t>
        <a:bodyPr/>
        <a:lstStyle/>
        <a:p>
          <a:endParaRPr lang="ru-RU"/>
        </a:p>
      </dgm:t>
    </dgm:pt>
    <dgm:pt modelId="{0F864A8C-FD4E-4437-8BF2-651F8B2E9CBB}" type="sibTrans" cxnId="{DFB85BFB-E6AB-4D09-821F-A100DD250770}">
      <dgm:prSet/>
      <dgm:spPr/>
      <dgm:t>
        <a:bodyPr/>
        <a:lstStyle/>
        <a:p>
          <a:endParaRPr lang="ru-RU"/>
        </a:p>
      </dgm:t>
    </dgm:pt>
    <dgm:pt modelId="{E1A156F9-78A7-4E75-927A-DC0244466FC5}" type="pres">
      <dgm:prSet presAssocID="{3BE671C5-B8EC-4831-BFBC-703A4E81A50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E24AD-1969-4E11-9957-B1DA37BD8D00}" type="pres">
      <dgm:prSet presAssocID="{04BC8581-59EE-4CAC-999B-75E07CEF2869}" presName="composite" presStyleCnt="0"/>
      <dgm:spPr/>
    </dgm:pt>
    <dgm:pt modelId="{41001637-FA63-4167-951F-C42417D19D99}" type="pres">
      <dgm:prSet presAssocID="{04BC8581-59EE-4CAC-999B-75E07CEF2869}" presName="LShape" presStyleLbl="alignNode1" presStyleIdx="0" presStyleCnt="5"/>
      <dgm:spPr>
        <a:solidFill>
          <a:srgbClr val="CC00CC"/>
        </a:solidFill>
      </dgm:spPr>
      <dgm:t>
        <a:bodyPr/>
        <a:lstStyle/>
        <a:p>
          <a:endParaRPr lang="ru-RU"/>
        </a:p>
      </dgm:t>
    </dgm:pt>
    <dgm:pt modelId="{E4B088AF-79B6-4B3D-B693-09834D465164}" type="pres">
      <dgm:prSet presAssocID="{04BC8581-59EE-4CAC-999B-75E07CEF286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BE1CC-1EBE-48E6-AF08-C74E691460D4}" type="pres">
      <dgm:prSet presAssocID="{04BC8581-59EE-4CAC-999B-75E07CEF2869}" presName="Triangle" presStyleLbl="alignNode1" presStyleIdx="1" presStyleCnt="5"/>
      <dgm:spPr>
        <a:solidFill>
          <a:srgbClr val="FF66FF"/>
        </a:solidFill>
      </dgm:spPr>
      <dgm:t>
        <a:bodyPr/>
        <a:lstStyle/>
        <a:p>
          <a:endParaRPr lang="ru-RU"/>
        </a:p>
      </dgm:t>
    </dgm:pt>
    <dgm:pt modelId="{D1913040-0870-4CC2-8627-03E86A1D6B80}" type="pres">
      <dgm:prSet presAssocID="{21E56AE8-CA4B-490A-B64F-E46E7735D4EB}" presName="sibTrans" presStyleCnt="0"/>
      <dgm:spPr/>
    </dgm:pt>
    <dgm:pt modelId="{82A4C99D-2321-4687-8C83-3933977673E8}" type="pres">
      <dgm:prSet presAssocID="{21E56AE8-CA4B-490A-B64F-E46E7735D4EB}" presName="space" presStyleCnt="0"/>
      <dgm:spPr/>
    </dgm:pt>
    <dgm:pt modelId="{0B29862F-B0FF-40B6-911C-77391ED81541}" type="pres">
      <dgm:prSet presAssocID="{0DD6FA7F-67AC-4A60-978E-34BD00BC087D}" presName="composite" presStyleCnt="0"/>
      <dgm:spPr/>
    </dgm:pt>
    <dgm:pt modelId="{032D2FF0-D946-4880-9B1D-7BF9BE500CA3}" type="pres">
      <dgm:prSet presAssocID="{0DD6FA7F-67AC-4A60-978E-34BD00BC087D}" presName="LShape" presStyleLbl="alignNode1" presStyleIdx="2" presStyleCnt="5" custLinFactNeighborX="-851"/>
      <dgm:spPr>
        <a:solidFill>
          <a:srgbClr val="CC00CC"/>
        </a:solidFill>
      </dgm:spPr>
      <dgm:t>
        <a:bodyPr/>
        <a:lstStyle/>
        <a:p>
          <a:endParaRPr lang="ru-RU"/>
        </a:p>
      </dgm:t>
    </dgm:pt>
    <dgm:pt modelId="{BC0527F8-B75F-4461-BCA2-2C9FF3B89CF6}" type="pres">
      <dgm:prSet presAssocID="{0DD6FA7F-67AC-4A60-978E-34BD00BC087D}" presName="ParentText" presStyleLbl="revTx" presStyleIdx="1" presStyleCnt="3" custScaleX="1092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8C08F-97FA-43F3-90A4-1BFFC8D79B91}" type="pres">
      <dgm:prSet presAssocID="{0DD6FA7F-67AC-4A60-978E-34BD00BC087D}" presName="Triangle" presStyleLbl="alignNode1" presStyleIdx="3" presStyleCnt="5"/>
      <dgm:spPr>
        <a:solidFill>
          <a:srgbClr val="FF66FF"/>
        </a:solidFill>
      </dgm:spPr>
      <dgm:t>
        <a:bodyPr/>
        <a:lstStyle/>
        <a:p>
          <a:endParaRPr lang="ru-RU"/>
        </a:p>
      </dgm:t>
    </dgm:pt>
    <dgm:pt modelId="{F29D5E15-A086-4527-8BFA-88CC95DFB3B3}" type="pres">
      <dgm:prSet presAssocID="{49E90C31-6E4B-445E-B8EF-616CE2AEDEE5}" presName="sibTrans" presStyleCnt="0"/>
      <dgm:spPr/>
    </dgm:pt>
    <dgm:pt modelId="{21BDDA64-5318-4B56-827A-317DEE19D3E7}" type="pres">
      <dgm:prSet presAssocID="{49E90C31-6E4B-445E-B8EF-616CE2AEDEE5}" presName="space" presStyleCnt="0"/>
      <dgm:spPr/>
    </dgm:pt>
    <dgm:pt modelId="{8CB6D560-392E-44DC-A894-0FF26CA56316}" type="pres">
      <dgm:prSet presAssocID="{2AE06845-FC84-4782-9C6B-0E46FF752121}" presName="composite" presStyleCnt="0"/>
      <dgm:spPr/>
    </dgm:pt>
    <dgm:pt modelId="{09EF439F-C65D-42F4-B3C8-AD2B65436D76}" type="pres">
      <dgm:prSet presAssocID="{2AE06845-FC84-4782-9C6B-0E46FF752121}" presName="LShape" presStyleLbl="alignNode1" presStyleIdx="4" presStyleCnt="5"/>
      <dgm:spPr>
        <a:solidFill>
          <a:srgbClr val="CC00CC"/>
        </a:solidFill>
      </dgm:spPr>
      <dgm:t>
        <a:bodyPr/>
        <a:lstStyle/>
        <a:p>
          <a:endParaRPr lang="ru-RU"/>
        </a:p>
      </dgm:t>
    </dgm:pt>
    <dgm:pt modelId="{D1DC645F-CE21-494E-B302-DBF251A50DE9}" type="pres">
      <dgm:prSet presAssocID="{2AE06845-FC84-4782-9C6B-0E46FF752121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6E1C86-9DB5-4451-95B5-F7089FCF3ED5}" srcId="{3BE671C5-B8EC-4831-BFBC-703A4E81A506}" destId="{0DD6FA7F-67AC-4A60-978E-34BD00BC087D}" srcOrd="1" destOrd="0" parTransId="{C9A845B9-C5E2-43A0-91D7-4B2D3921A96A}" sibTransId="{49E90C31-6E4B-445E-B8EF-616CE2AEDEE5}"/>
    <dgm:cxn modelId="{A8A7213C-DEFC-45E8-8A63-D3A7D420101A}" type="presOf" srcId="{2AE06845-FC84-4782-9C6B-0E46FF752121}" destId="{D1DC645F-CE21-494E-B302-DBF251A50DE9}" srcOrd="0" destOrd="0" presId="urn:microsoft.com/office/officeart/2009/3/layout/StepUpProcess"/>
    <dgm:cxn modelId="{DFB85BFB-E6AB-4D09-821F-A100DD250770}" srcId="{3BE671C5-B8EC-4831-BFBC-703A4E81A506}" destId="{2AE06845-FC84-4782-9C6B-0E46FF752121}" srcOrd="2" destOrd="0" parTransId="{7720DD99-4948-4FD1-87DC-2419F2C5D821}" sibTransId="{0F864A8C-FD4E-4437-8BF2-651F8B2E9CBB}"/>
    <dgm:cxn modelId="{5EA13341-FC20-4E9B-AB0A-077768977C48}" type="presOf" srcId="{3BE671C5-B8EC-4831-BFBC-703A4E81A506}" destId="{E1A156F9-78A7-4E75-927A-DC0244466FC5}" srcOrd="0" destOrd="0" presId="urn:microsoft.com/office/officeart/2009/3/layout/StepUpProcess"/>
    <dgm:cxn modelId="{241C5B80-9871-408A-98CF-41AEDE24FD22}" srcId="{3BE671C5-B8EC-4831-BFBC-703A4E81A506}" destId="{04BC8581-59EE-4CAC-999B-75E07CEF2869}" srcOrd="0" destOrd="0" parTransId="{631C9AF0-5C5A-44D8-BA6B-936DDEB20072}" sibTransId="{21E56AE8-CA4B-490A-B64F-E46E7735D4EB}"/>
    <dgm:cxn modelId="{98570050-01A2-43D0-9637-BC282990165A}" type="presOf" srcId="{04BC8581-59EE-4CAC-999B-75E07CEF2869}" destId="{E4B088AF-79B6-4B3D-B693-09834D465164}" srcOrd="0" destOrd="0" presId="urn:microsoft.com/office/officeart/2009/3/layout/StepUpProcess"/>
    <dgm:cxn modelId="{65C5A226-6626-4137-A9D3-189D592EBD47}" type="presOf" srcId="{0DD6FA7F-67AC-4A60-978E-34BD00BC087D}" destId="{BC0527F8-B75F-4461-BCA2-2C9FF3B89CF6}" srcOrd="0" destOrd="0" presId="urn:microsoft.com/office/officeart/2009/3/layout/StepUpProcess"/>
    <dgm:cxn modelId="{78B5C69C-294C-4179-BF65-004FC934299F}" type="presParOf" srcId="{E1A156F9-78A7-4E75-927A-DC0244466FC5}" destId="{4F5E24AD-1969-4E11-9957-B1DA37BD8D00}" srcOrd="0" destOrd="0" presId="urn:microsoft.com/office/officeart/2009/3/layout/StepUpProcess"/>
    <dgm:cxn modelId="{92CBAB6E-4DC3-40E0-B9F6-36519A2B0321}" type="presParOf" srcId="{4F5E24AD-1969-4E11-9957-B1DA37BD8D00}" destId="{41001637-FA63-4167-951F-C42417D19D99}" srcOrd="0" destOrd="0" presId="urn:microsoft.com/office/officeart/2009/3/layout/StepUpProcess"/>
    <dgm:cxn modelId="{4634C5E1-59A5-4F0D-9CBC-2FCF23CE5D8A}" type="presParOf" srcId="{4F5E24AD-1969-4E11-9957-B1DA37BD8D00}" destId="{E4B088AF-79B6-4B3D-B693-09834D465164}" srcOrd="1" destOrd="0" presId="urn:microsoft.com/office/officeart/2009/3/layout/StepUpProcess"/>
    <dgm:cxn modelId="{5DE47BDA-449F-4811-9772-8553BD0DDF21}" type="presParOf" srcId="{4F5E24AD-1969-4E11-9957-B1DA37BD8D00}" destId="{DD6BE1CC-1EBE-48E6-AF08-C74E691460D4}" srcOrd="2" destOrd="0" presId="urn:microsoft.com/office/officeart/2009/3/layout/StepUpProcess"/>
    <dgm:cxn modelId="{2D7119C5-089A-4D10-9B67-A8A881147609}" type="presParOf" srcId="{E1A156F9-78A7-4E75-927A-DC0244466FC5}" destId="{D1913040-0870-4CC2-8627-03E86A1D6B80}" srcOrd="1" destOrd="0" presId="urn:microsoft.com/office/officeart/2009/3/layout/StepUpProcess"/>
    <dgm:cxn modelId="{344D2B39-0516-474F-8A41-EB9A89164D79}" type="presParOf" srcId="{D1913040-0870-4CC2-8627-03E86A1D6B80}" destId="{82A4C99D-2321-4687-8C83-3933977673E8}" srcOrd="0" destOrd="0" presId="urn:microsoft.com/office/officeart/2009/3/layout/StepUpProcess"/>
    <dgm:cxn modelId="{29551D04-BF14-4B50-AA4D-C7F3F02EDDB1}" type="presParOf" srcId="{E1A156F9-78A7-4E75-927A-DC0244466FC5}" destId="{0B29862F-B0FF-40B6-911C-77391ED81541}" srcOrd="2" destOrd="0" presId="urn:microsoft.com/office/officeart/2009/3/layout/StepUpProcess"/>
    <dgm:cxn modelId="{EBA64EF3-124E-4639-BD2A-F206D96B7890}" type="presParOf" srcId="{0B29862F-B0FF-40B6-911C-77391ED81541}" destId="{032D2FF0-D946-4880-9B1D-7BF9BE500CA3}" srcOrd="0" destOrd="0" presId="urn:microsoft.com/office/officeart/2009/3/layout/StepUpProcess"/>
    <dgm:cxn modelId="{F23409F3-115B-4214-9ECA-EC86F511B14C}" type="presParOf" srcId="{0B29862F-B0FF-40B6-911C-77391ED81541}" destId="{BC0527F8-B75F-4461-BCA2-2C9FF3B89CF6}" srcOrd="1" destOrd="0" presId="urn:microsoft.com/office/officeart/2009/3/layout/StepUpProcess"/>
    <dgm:cxn modelId="{A36F0A09-1494-4D24-A045-0E2407045709}" type="presParOf" srcId="{0B29862F-B0FF-40B6-911C-77391ED81541}" destId="{4258C08F-97FA-43F3-90A4-1BFFC8D79B91}" srcOrd="2" destOrd="0" presId="urn:microsoft.com/office/officeart/2009/3/layout/StepUpProcess"/>
    <dgm:cxn modelId="{1ECA7BC6-212A-4BEE-A699-388F85E6B9A1}" type="presParOf" srcId="{E1A156F9-78A7-4E75-927A-DC0244466FC5}" destId="{F29D5E15-A086-4527-8BFA-88CC95DFB3B3}" srcOrd="3" destOrd="0" presId="urn:microsoft.com/office/officeart/2009/3/layout/StepUpProcess"/>
    <dgm:cxn modelId="{A0719117-93C3-4182-90B1-BD3BC9C6BA62}" type="presParOf" srcId="{F29D5E15-A086-4527-8BFA-88CC95DFB3B3}" destId="{21BDDA64-5318-4B56-827A-317DEE19D3E7}" srcOrd="0" destOrd="0" presId="urn:microsoft.com/office/officeart/2009/3/layout/StepUpProcess"/>
    <dgm:cxn modelId="{C345BE86-61E2-43CB-BE79-DE997E3FFE2F}" type="presParOf" srcId="{E1A156F9-78A7-4E75-927A-DC0244466FC5}" destId="{8CB6D560-392E-44DC-A894-0FF26CA56316}" srcOrd="4" destOrd="0" presId="urn:microsoft.com/office/officeart/2009/3/layout/StepUpProcess"/>
    <dgm:cxn modelId="{DC9A98AD-3D64-4559-B189-A76F07D0EF11}" type="presParOf" srcId="{8CB6D560-392E-44DC-A894-0FF26CA56316}" destId="{09EF439F-C65D-42F4-B3C8-AD2B65436D76}" srcOrd="0" destOrd="0" presId="urn:microsoft.com/office/officeart/2009/3/layout/StepUpProcess"/>
    <dgm:cxn modelId="{E9855D84-03D8-4380-AA42-81A947699973}" type="presParOf" srcId="{8CB6D560-392E-44DC-A894-0FF26CA56316}" destId="{D1DC645F-CE21-494E-B302-DBF251A50DE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64841CAF-A07E-41D8-BD8F-52F73295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188BD95-FBAB-4D16-BD86-CE51C9507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847C-6236-49F0-8959-82DC0EBC11ED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7E1B677-B06C-4E64-BFEC-82AE7D5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768CD68-BDDA-40E2-B24A-A8ACE53D9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E3F0-51D1-4467-BF31-1BD72ECE43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A07E2-EA88-48F8-966B-953933897DA4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5A117-6261-40DE-A96D-A33C4D8EB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50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492F7F1-B6EE-4FB1-BFA7-F67CF837E0A7}" type="slidenum">
              <a:rPr lang="zh-CN" altLang="en-US" smtClean="0">
                <a:latin typeface="Times New Roman" pitchFamily="18" charset="0"/>
              </a:rPr>
              <a:pPr/>
              <a:t>16</a:t>
            </a:fld>
            <a:endParaRPr lang="en-US" altLang="zh-CN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5A117-6261-40DE-A96D-A33C4D8EB8A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507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5A117-6261-40DE-A96D-A33C4D8EB8A4}" type="slidenum">
              <a:rPr lang="ru-RU" smtClean="0"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5A117-6261-40DE-A96D-A33C4D8EB8A4}" type="slidenum">
              <a:rPr lang="ru-RU" smtClean="0"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5A117-6261-40DE-A96D-A33C4D8EB8A4}" type="slidenum">
              <a:rPr lang="ru-RU" smtClean="0"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5A117-6261-40DE-A96D-A33C4D8EB8A4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996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5A117-6261-40DE-A96D-A33C4D8EB8A4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92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ru-RU" dirty="0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fld id="{BBCA7995-602D-4E84-8B34-005019826948}" type="slidenum">
              <a:rPr lang="zh-CN" altLang="en-US" smtClean="0">
                <a:latin typeface="Times New Roman" pitchFamily="18" charset="0"/>
              </a:rPr>
              <a:pPr/>
              <a:t>62</a:t>
            </a:fld>
            <a:endParaRPr lang="en-US" altLang="zh-CN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4464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2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46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37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687A894-023D-4237-87D6-74D11C87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0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pisa.testportal.gov.ua/wp-content/uploads/2019/11/PISA_10-questions_MATH_UKR_1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image" Target="../media/image1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4.png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png"/><Relationship Id="rId7" Type="http://schemas.openxmlformats.org/officeDocument/2006/relationships/image" Target="../media/image1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zno.osvita.ua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testzno.osnova.com.ua/" TargetMode="External"/><Relationship Id="rId4" Type="http://schemas.openxmlformats.org/officeDocument/2006/relationships/image" Target="../media/image10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zno.academia.in.ua/course/index.php?categoryid=5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online.zno.ua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56000" y="1809000"/>
            <a:ext cx="7056437" cy="397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uk-UA" sz="3600" b="1" dirty="0" err="1">
                <a:solidFill>
                  <a:srgbClr val="0070C0"/>
                </a:solidFill>
                <a:latin typeface="Bookman Old Style" pitchFamily="18" charset="0"/>
              </a:rPr>
              <a:t>Модернізація</a:t>
            </a:r>
            <a:r>
              <a:rPr lang="ru-RU" altLang="uk-UA" sz="3600" b="1" dirty="0">
                <a:solidFill>
                  <a:srgbClr val="0070C0"/>
                </a:solidFill>
                <a:latin typeface="Bookman Old Style" pitchFamily="18" charset="0"/>
              </a:rPr>
              <a:t> змісту і </a:t>
            </a:r>
            <a:r>
              <a:rPr lang="ru-RU" altLang="uk-UA" sz="3600" b="1" dirty="0" err="1">
                <a:solidFill>
                  <a:srgbClr val="0070C0"/>
                </a:solidFill>
                <a:latin typeface="Bookman Old Style" pitchFamily="18" charset="0"/>
              </a:rPr>
              <a:t>шляхів</a:t>
            </a:r>
            <a:r>
              <a:rPr lang="ru-RU" altLang="uk-UA" sz="3600" b="1" dirty="0">
                <a:solidFill>
                  <a:srgbClr val="0070C0"/>
                </a:solidFill>
                <a:latin typeface="Bookman Old Style" pitchFamily="18" charset="0"/>
              </a:rPr>
              <a:t> підготовки </a:t>
            </a:r>
            <a:r>
              <a:rPr lang="ru-RU" altLang="uk-UA" sz="3600" b="1" dirty="0" err="1">
                <a:solidFill>
                  <a:srgbClr val="0070C0"/>
                </a:solidFill>
                <a:latin typeface="Bookman Old Style" pitchFamily="18" charset="0"/>
              </a:rPr>
              <a:t>учнів</a:t>
            </a:r>
            <a:r>
              <a:rPr lang="ru-RU" altLang="uk-UA" sz="3600" b="1" dirty="0">
                <a:solidFill>
                  <a:srgbClr val="0070C0"/>
                </a:solidFill>
                <a:latin typeface="Bookman Old Style" pitchFamily="18" charset="0"/>
              </a:rPr>
              <a:t> до </a:t>
            </a:r>
            <a:r>
              <a:rPr lang="ru-RU" altLang="uk-UA" sz="3600" b="1" dirty="0" err="1">
                <a:solidFill>
                  <a:srgbClr val="0070C0"/>
                </a:solidFill>
                <a:latin typeface="Bookman Old Style" pitchFamily="18" charset="0"/>
              </a:rPr>
              <a:t>державної</a:t>
            </a:r>
            <a:r>
              <a:rPr lang="ru-RU" altLang="uk-UA" sz="3600" b="1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altLang="uk-UA" sz="3600" b="1" dirty="0" err="1">
                <a:solidFill>
                  <a:srgbClr val="0070C0"/>
                </a:solidFill>
                <a:latin typeface="Bookman Old Style" pitchFamily="18" charset="0"/>
              </a:rPr>
              <a:t>підсумкової</a:t>
            </a:r>
            <a:r>
              <a:rPr lang="ru-RU" altLang="uk-UA" sz="3600" b="1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altLang="uk-UA" sz="3600" b="1" dirty="0" err="1">
                <a:solidFill>
                  <a:srgbClr val="0070C0"/>
                </a:solidFill>
                <a:latin typeface="Bookman Old Style" pitchFamily="18" charset="0"/>
              </a:rPr>
              <a:t>атестації</a:t>
            </a:r>
            <a:r>
              <a:rPr lang="ru-RU" altLang="uk-UA" sz="3600" b="1" dirty="0">
                <a:solidFill>
                  <a:srgbClr val="0070C0"/>
                </a:solidFill>
                <a:latin typeface="Bookman Old Style" pitchFamily="18" charset="0"/>
              </a:rPr>
              <a:t> з математики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uk-UA" sz="3600" b="1" dirty="0">
                <a:solidFill>
                  <a:srgbClr val="0070C0"/>
                </a:solidFill>
                <a:latin typeface="Bookman Old Style" pitchFamily="18" charset="0"/>
              </a:rPr>
              <a:t> у </a:t>
            </a:r>
            <a:r>
              <a:rPr lang="ru-RU" altLang="uk-UA" sz="3600" b="1" dirty="0" err="1">
                <a:solidFill>
                  <a:srgbClr val="0070C0"/>
                </a:solidFill>
                <a:latin typeface="Bookman Old Style" pitchFamily="18" charset="0"/>
              </a:rPr>
              <a:t>форматі</a:t>
            </a:r>
            <a:r>
              <a:rPr lang="ru-RU" altLang="uk-UA" sz="3600" b="1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altLang="uk-UA" sz="3600" b="1" dirty="0" err="1" smtClean="0">
                <a:solidFill>
                  <a:srgbClr val="0070C0"/>
                </a:solidFill>
                <a:latin typeface="Bookman Old Style" pitchFamily="18" charset="0"/>
              </a:rPr>
              <a:t>зовнішнього</a:t>
            </a:r>
            <a:r>
              <a:rPr lang="ru-RU" altLang="uk-UA" sz="36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altLang="uk-UA" sz="3600" b="1" dirty="0" err="1" smtClean="0">
                <a:solidFill>
                  <a:srgbClr val="0070C0"/>
                </a:solidFill>
                <a:latin typeface="Bookman Old Style" pitchFamily="18" charset="0"/>
              </a:rPr>
              <a:t>незалежного</a:t>
            </a:r>
            <a:r>
              <a:rPr lang="ru-RU" altLang="uk-UA" sz="36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altLang="uk-UA" sz="3600" b="1" dirty="0" err="1" smtClean="0">
                <a:solidFill>
                  <a:srgbClr val="0070C0"/>
                </a:solidFill>
                <a:latin typeface="Bookman Old Style" pitchFamily="18" charset="0"/>
              </a:rPr>
              <a:t>оцінювання</a:t>
            </a:r>
            <a:endParaRPr lang="ru-RU" altLang="uk-UA" sz="3600" b="1" dirty="0">
              <a:solidFill>
                <a:srgbClr val="0070C0"/>
              </a:solidFill>
              <a:latin typeface="Bookman Old Style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altLang="uk-UA" sz="3600" b="1" dirty="0">
                <a:solidFill>
                  <a:srgbClr val="0070C0"/>
                </a:solidFill>
                <a:latin typeface="Bookman Old Style" pitchFamily="18" charset="0"/>
              </a:rPr>
              <a:t> у 2020 – 2021 </a:t>
            </a:r>
            <a:r>
              <a:rPr lang="ru-RU" altLang="uk-UA" sz="3600" b="1" dirty="0" err="1">
                <a:solidFill>
                  <a:srgbClr val="0070C0"/>
                </a:solidFill>
                <a:latin typeface="Bookman Old Style" pitchFamily="18" charset="0"/>
              </a:rPr>
              <a:t>навчальному</a:t>
            </a:r>
            <a:r>
              <a:rPr lang="ru-RU" altLang="uk-UA" sz="3600" b="1" dirty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altLang="uk-UA" sz="3600" b="1" dirty="0" err="1">
                <a:solidFill>
                  <a:srgbClr val="0070C0"/>
                </a:solidFill>
                <a:latin typeface="Bookman Old Style" pitchFamily="18" charset="0"/>
              </a:rPr>
              <a:t>році</a:t>
            </a:r>
            <a:endParaRPr lang="ru-RU" altLang="uk-UA" sz="36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7716000" y="5466114"/>
            <a:ext cx="4149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Галина КЛІМОВИЧ, консультант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КУ «Зарічненський ЦПРПП» </a:t>
            </a: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605999" y="504000"/>
            <a:ext cx="56700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Інформаційно-методичний</a:t>
            </a:r>
            <a:r>
              <a:rPr lang="ru-RU" sz="2800" b="1" dirty="0"/>
              <a:t> </a:t>
            </a:r>
            <a:r>
              <a:rPr lang="ru-RU" sz="2800" b="1" dirty="0" err="1"/>
              <a:t>семінар</a:t>
            </a:r>
            <a:r>
              <a:rPr lang="ru-RU" sz="2800" b="1" dirty="0"/>
              <a:t> для </a:t>
            </a:r>
            <a:r>
              <a:rPr lang="ru-RU" sz="2800" b="1" dirty="0" err="1"/>
              <a:t>вчителів</a:t>
            </a:r>
            <a:r>
              <a:rPr lang="ru-RU" sz="2800" b="1" dirty="0"/>
              <a:t> математики </a:t>
            </a: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582459" y="6332116"/>
            <a:ext cx="4149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09 лютого 2021 року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178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2901000" y="-106596"/>
            <a:ext cx="9314285" cy="16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algn="ctr" defTabSz="1217613"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Загальні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висновки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щодо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результатів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виконання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завдань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сертифікаційної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роботи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1217613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математики 2020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року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080999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3141" y="1493838"/>
            <a:ext cx="3542859" cy="508516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Учасники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тестування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часто не могли правильно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проаналізувати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і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зрозуміти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інформацію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наведену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у </a:t>
            </a:r>
            <a:r>
              <a:rPr lang="ru-RU" sz="2000" b="1" i="1" dirty="0" err="1">
                <a:solidFill>
                  <a:srgbClr val="002060"/>
                </a:solidFill>
                <a:cs typeface="Calibri" pitchFamily="34" charset="0"/>
              </a:rPr>
              <a:t>графічній</a:t>
            </a:r>
            <a:r>
              <a:rPr lang="ru-RU" sz="2000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cs typeface="Calibri" pitchFamily="34" charset="0"/>
              </a:rPr>
              <a:t>формі</a:t>
            </a:r>
            <a:r>
              <a:rPr lang="ru-RU" sz="2000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(рисунок),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зіставити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її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з текстовою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частиною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умови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завдання,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побудувати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відповідну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математичну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модель.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Здебільшого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це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стосувалося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завдань </a:t>
            </a:r>
            <a:r>
              <a:rPr lang="ru-RU" sz="2000" b="1" i="1" dirty="0">
                <a:solidFill>
                  <a:srgbClr val="002060"/>
                </a:solidFill>
                <a:cs typeface="Calibri" pitchFamily="34" charset="0"/>
              </a:rPr>
              <a:t>практичного змісту 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як з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алгебри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, так і з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геометрії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01000" y="1493838"/>
            <a:ext cx="4815000" cy="508516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Arial" charset="0"/>
              <a:buChar char="•"/>
              <a:defRPr/>
            </a:pP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Труднощі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в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учасників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тестування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викликало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завдання,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скероване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на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перевірку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однієї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з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ключових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компетентностей, а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саме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–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фінансової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грамотності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тобто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вміння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втілювати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в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життя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ініціативи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й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ідеї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для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підвищення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власного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добробуту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. </a:t>
            </a:r>
          </a:p>
          <a:p>
            <a:pPr>
              <a:buFont typeface="Arial" charset="0"/>
              <a:buChar char="•"/>
              <a:defRPr/>
            </a:pP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Дуже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часто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помилки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яких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припустилися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учасники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під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час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обчислень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скорочень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або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розв'язування</a:t>
            </a:r>
            <a:r>
              <a:rPr lang="ru-RU" b="1" i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найпростіших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рівнянь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і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нерівностей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призводили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до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отримання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неправильної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відповіді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в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завданнях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із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тем,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які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вивчають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у 10 – 11-х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класах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Тобто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недостатня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відпрацьованість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навичок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що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мали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бути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сформовані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у 5 – 9-х </a:t>
            </a:r>
            <a:r>
              <a:rPr lang="ru-RU" b="1" i="1" dirty="0" err="1" smtClean="0">
                <a:solidFill>
                  <a:srgbClr val="002060"/>
                </a:solidFill>
                <a:cs typeface="Calibri" pitchFamily="34" charset="0"/>
              </a:rPr>
              <a:t>класах</a:t>
            </a:r>
            <a:r>
              <a:rPr lang="ru-RU" b="1" i="1" dirty="0" smtClean="0">
                <a:solidFill>
                  <a:srgbClr val="002060"/>
                </a:solidFill>
                <a:cs typeface="Calibri" pitchFamily="34" charset="0"/>
              </a:rPr>
              <a:t>, 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негативно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вплинула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на результат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зовнішнього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незалежного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оцінювання</a:t>
            </a:r>
            <a:r>
              <a:rPr lang="ru-RU" b="1" i="1" dirty="0">
                <a:solidFill>
                  <a:schemeClr val="tx1"/>
                </a:solidFill>
                <a:cs typeface="Calibri" pitchFamily="34" charset="0"/>
              </a:rPr>
              <a:t>. </a:t>
            </a:r>
            <a:endParaRPr lang="ru-RU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796000" y="1493838"/>
            <a:ext cx="3194719" cy="508516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Найбільші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труднощі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виникли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в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учасників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тестування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під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час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розв'язування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завдань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із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розгорнутою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відповіддю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. Про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це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свідчить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той факт,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що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36 %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тестованих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навіть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не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спробували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розв'язати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їх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майже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дві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третини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учасників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не набрали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жодного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бала за завдання з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розгорнутою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відповіддю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, а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повністю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розв'язати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завдання 33, 34 й 35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змогли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лише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8,7 %, 1,1 % і 0,7 %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тестованих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відповідно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953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3081000" y="-106596"/>
            <a:ext cx="9134285" cy="16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algn="ctr" defTabSz="1217613"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Загальні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висновки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щодо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результатів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виконання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завдань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сертифікаційної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роботи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1217613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математики 2020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року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080999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300296" y="2130350"/>
            <a:ext cx="10421199" cy="585000"/>
          </a:xfrm>
          <a:prstGeom prst="roundRect">
            <a:avLst/>
          </a:prstGeom>
          <a:gradFill rotWithShape="1">
            <a:gsLst>
              <a:gs pos="0">
                <a:srgbClr val="F79646">
                  <a:tint val="70000"/>
                  <a:satMod val="130000"/>
                </a:srgbClr>
              </a:gs>
              <a:gs pos="43000">
                <a:srgbClr val="F79646">
                  <a:tint val="44000"/>
                  <a:satMod val="165000"/>
                </a:srgbClr>
              </a:gs>
              <a:gs pos="93000">
                <a:srgbClr val="F79646">
                  <a:tint val="15000"/>
                  <a:satMod val="165000"/>
                </a:srgbClr>
              </a:gs>
              <a:gs pos="100000">
                <a:srgbClr val="F79646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79646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79646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lvl="0">
              <a:buClr>
                <a:srgbClr val="9BBB59"/>
              </a:buClr>
              <a:buSzPct val="95000"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 </a:t>
            </a:r>
            <a:r>
              <a:rPr lang="ru-RU" b="1" kern="0" dirty="0" err="1">
                <a:solidFill>
                  <a:prstClr val="black"/>
                </a:solidFill>
              </a:rPr>
              <a:t>майже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дві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третини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учасників</a:t>
            </a:r>
            <a:r>
              <a:rPr lang="ru-RU" b="1" kern="0" dirty="0">
                <a:solidFill>
                  <a:prstClr val="black"/>
                </a:solidFill>
              </a:rPr>
              <a:t> не </a:t>
            </a:r>
            <a:r>
              <a:rPr lang="ru-RU" b="1" kern="0" dirty="0" err="1">
                <a:solidFill>
                  <a:prstClr val="black"/>
                </a:solidFill>
              </a:rPr>
              <a:t>впоралися</a:t>
            </a:r>
            <a:r>
              <a:rPr lang="ru-RU" b="1" kern="0" dirty="0">
                <a:solidFill>
                  <a:prstClr val="black"/>
                </a:solidFill>
              </a:rPr>
              <a:t> з </a:t>
            </a:r>
            <a:r>
              <a:rPr lang="ru-RU" b="1" i="1" kern="0" dirty="0" err="1">
                <a:solidFill>
                  <a:srgbClr val="002060"/>
                </a:solidFill>
              </a:rPr>
              <a:t>побудовою</a:t>
            </a:r>
            <a:r>
              <a:rPr lang="ru-RU" b="1" i="1" kern="0" dirty="0">
                <a:solidFill>
                  <a:srgbClr val="002060"/>
                </a:solidFill>
              </a:rPr>
              <a:t> </a:t>
            </a:r>
            <a:r>
              <a:rPr lang="ru-RU" b="1" i="1" kern="0" dirty="0" err="1">
                <a:solidFill>
                  <a:srgbClr val="002060"/>
                </a:solidFill>
              </a:rPr>
              <a:t>графіка</a:t>
            </a:r>
            <a:r>
              <a:rPr lang="ru-RU" b="1" i="1" kern="0" dirty="0">
                <a:solidFill>
                  <a:srgbClr val="002060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прямої</a:t>
            </a:r>
            <a:r>
              <a:rPr lang="ru-RU" b="1" kern="0" dirty="0">
                <a:solidFill>
                  <a:prstClr val="black"/>
                </a:solidFill>
              </a:rPr>
              <a:t> або </a:t>
            </a:r>
            <a:r>
              <a:rPr lang="ru-RU" b="1" kern="0" dirty="0" err="1">
                <a:solidFill>
                  <a:prstClr val="black"/>
                </a:solidFill>
              </a:rPr>
              <a:t>синусоїди</a:t>
            </a:r>
            <a:r>
              <a:rPr lang="ru-RU" b="1" kern="0" dirty="0">
                <a:solidFill>
                  <a:prstClr val="black"/>
                </a:solidFill>
              </a:rPr>
              <a:t>, на </a:t>
            </a:r>
            <a:r>
              <a:rPr lang="ru-RU" b="1" kern="0" dirty="0" err="1">
                <a:solidFill>
                  <a:prstClr val="black"/>
                </a:solidFill>
              </a:rPr>
              <a:t>вивчення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яких</a:t>
            </a:r>
            <a:r>
              <a:rPr lang="ru-RU" b="1" kern="0" dirty="0">
                <a:solidFill>
                  <a:prstClr val="black"/>
                </a:solidFill>
              </a:rPr>
              <a:t> у </a:t>
            </a:r>
            <a:r>
              <a:rPr lang="ru-RU" b="1" kern="0" dirty="0" err="1">
                <a:solidFill>
                  <a:prstClr val="black"/>
                </a:solidFill>
              </a:rPr>
              <a:t>шкільній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програмі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відведено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достатню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кількість</a:t>
            </a:r>
            <a:r>
              <a:rPr lang="ru-RU" b="1" kern="0" dirty="0">
                <a:solidFill>
                  <a:prstClr val="black"/>
                </a:solidFill>
              </a:rPr>
              <a:t> годин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3141" y="1359001"/>
            <a:ext cx="5688632" cy="629999"/>
          </a:xfrm>
          <a:prstGeom prst="round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57150" dist="38100" dir="5400000" algn="ctr" rotWithShape="0">
              <a:srgbClr val="F79646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2400" b="1" kern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Аналіз</a:t>
            </a:r>
            <a:r>
              <a:rPr lang="ru-RU" sz="24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kern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статистичних</a:t>
            </a:r>
            <a:r>
              <a:rPr lang="ru-RU" sz="24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kern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показників</a:t>
            </a:r>
            <a:r>
              <a:rPr lang="ru-RU" sz="24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kern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цих</a:t>
            </a:r>
            <a:r>
              <a:rPr lang="ru-RU" sz="24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завдань</a:t>
            </a:r>
            <a:r>
              <a:rPr lang="ru-RU" sz="24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kern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засвідчив</a:t>
            </a:r>
            <a:r>
              <a:rPr lang="ru-RU" sz="24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400" b="1" kern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що</a:t>
            </a:r>
            <a:r>
              <a:rPr lang="ru-RU" sz="24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: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44125" y="2799000"/>
            <a:ext cx="10457280" cy="812196"/>
          </a:xfrm>
          <a:prstGeom prst="roundRect">
            <a:avLst/>
          </a:prstGeom>
          <a:gradFill rotWithShape="1">
            <a:gsLst>
              <a:gs pos="0">
                <a:srgbClr val="F79646">
                  <a:tint val="70000"/>
                  <a:satMod val="130000"/>
                </a:srgbClr>
              </a:gs>
              <a:gs pos="43000">
                <a:srgbClr val="F79646">
                  <a:tint val="44000"/>
                  <a:satMod val="165000"/>
                </a:srgbClr>
              </a:gs>
              <a:gs pos="93000">
                <a:srgbClr val="F79646">
                  <a:tint val="15000"/>
                  <a:satMod val="165000"/>
                </a:srgbClr>
              </a:gs>
              <a:gs pos="100000">
                <a:srgbClr val="F79646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79646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79646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lvl="0">
              <a:buClr>
                <a:srgbClr val="9BBB59"/>
              </a:buClr>
              <a:buSzPct val="95000"/>
              <a:defRPr/>
            </a:pPr>
            <a:r>
              <a:rPr lang="ru-RU" b="1" kern="0" dirty="0">
                <a:solidFill>
                  <a:prstClr val="black"/>
                </a:solidFill>
              </a:rPr>
              <a:t>• </a:t>
            </a:r>
            <a:r>
              <a:rPr lang="ru-RU" b="1" kern="0" dirty="0" err="1">
                <a:solidFill>
                  <a:prstClr val="black"/>
                </a:solidFill>
              </a:rPr>
              <a:t>учасники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тестування</a:t>
            </a:r>
            <a:r>
              <a:rPr lang="ru-RU" b="1" kern="0" dirty="0">
                <a:solidFill>
                  <a:prstClr val="black"/>
                </a:solidFill>
              </a:rPr>
              <a:t> часто </a:t>
            </a:r>
            <a:r>
              <a:rPr lang="ru-RU" b="1" kern="0" dirty="0" err="1">
                <a:solidFill>
                  <a:prstClr val="black"/>
                </a:solidFill>
              </a:rPr>
              <a:t>лише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i="1" kern="0" dirty="0">
                <a:solidFill>
                  <a:srgbClr val="002060"/>
                </a:solidFill>
              </a:rPr>
              <a:t>фрагментарно </a:t>
            </a:r>
            <a:r>
              <a:rPr lang="ru-RU" b="1" i="1" kern="0" dirty="0" err="1">
                <a:solidFill>
                  <a:srgbClr val="002060"/>
                </a:solidFill>
              </a:rPr>
              <a:t>обґрунтовували</a:t>
            </a:r>
            <a:r>
              <a:rPr lang="ru-RU" b="1" i="1" kern="0" dirty="0">
                <a:solidFill>
                  <a:srgbClr val="002060"/>
                </a:solidFill>
              </a:rPr>
              <a:t> </a:t>
            </a:r>
            <a:r>
              <a:rPr lang="ru-RU" b="1" i="1" kern="0" dirty="0" err="1">
                <a:solidFill>
                  <a:srgbClr val="002060"/>
                </a:solidFill>
              </a:rPr>
              <a:t>зроблені</a:t>
            </a:r>
            <a:r>
              <a:rPr lang="ru-RU" b="1" i="1" kern="0" dirty="0">
                <a:solidFill>
                  <a:srgbClr val="002060"/>
                </a:solidFill>
              </a:rPr>
              <a:t> </a:t>
            </a:r>
            <a:r>
              <a:rPr lang="ru-RU" b="1" i="1" kern="0" dirty="0" err="1">
                <a:solidFill>
                  <a:srgbClr val="002060"/>
                </a:solidFill>
              </a:rPr>
              <a:t>висновки</a:t>
            </a:r>
            <a:r>
              <a:rPr lang="ru-RU" b="1" kern="0" dirty="0">
                <a:solidFill>
                  <a:prstClr val="black"/>
                </a:solidFill>
              </a:rPr>
              <a:t>, не </a:t>
            </a:r>
            <a:r>
              <a:rPr lang="ru-RU" b="1" kern="0" dirty="0" err="1">
                <a:solidFill>
                  <a:prstClr val="black"/>
                </a:solidFill>
              </a:rPr>
              <a:t>посилалися</a:t>
            </a:r>
            <a:r>
              <a:rPr lang="ru-RU" b="1" kern="0" dirty="0">
                <a:solidFill>
                  <a:prstClr val="black"/>
                </a:solidFill>
              </a:rPr>
              <a:t> на </a:t>
            </a:r>
            <a:r>
              <a:rPr lang="ru-RU" b="1" kern="0" dirty="0" err="1">
                <a:solidFill>
                  <a:prstClr val="black"/>
                </a:solidFill>
              </a:rPr>
              <a:t>аксіоми</a:t>
            </a:r>
            <a:r>
              <a:rPr lang="ru-RU" b="1" kern="0" dirty="0">
                <a:solidFill>
                  <a:prstClr val="black"/>
                </a:solidFill>
              </a:rPr>
              <a:t>, </a:t>
            </a:r>
            <a:r>
              <a:rPr lang="ru-RU" b="1" kern="0" dirty="0" err="1">
                <a:solidFill>
                  <a:prstClr val="black"/>
                </a:solidFill>
              </a:rPr>
              <a:t>теореми</a:t>
            </a:r>
            <a:r>
              <a:rPr lang="ru-RU" b="1" kern="0" dirty="0">
                <a:solidFill>
                  <a:prstClr val="black"/>
                </a:solidFill>
              </a:rPr>
              <a:t> та </a:t>
            </a:r>
            <a:r>
              <a:rPr lang="ru-RU" b="1" kern="0" dirty="0" err="1">
                <a:solidFill>
                  <a:prstClr val="black"/>
                </a:solidFill>
              </a:rPr>
              <a:t>їхні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наслідки</a:t>
            </a:r>
            <a:r>
              <a:rPr lang="ru-RU" b="1" kern="0" dirty="0">
                <a:solidFill>
                  <a:prstClr val="black"/>
                </a:solidFill>
              </a:rPr>
              <a:t>, не </a:t>
            </a:r>
            <a:r>
              <a:rPr lang="ru-RU" b="1" kern="0" dirty="0" err="1">
                <a:solidFill>
                  <a:prstClr val="black"/>
                </a:solidFill>
              </a:rPr>
              <a:t>змогли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логічно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smtClean="0">
                <a:solidFill>
                  <a:prstClr val="black"/>
                </a:solidFill>
              </a:rPr>
              <a:t>і </a:t>
            </a:r>
            <a:r>
              <a:rPr lang="ru-RU" b="1" kern="0" dirty="0" err="1">
                <a:solidFill>
                  <a:prstClr val="black"/>
                </a:solidFill>
              </a:rPr>
              <a:t>послідовно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записати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хід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своїх</a:t>
            </a:r>
            <a:r>
              <a:rPr lang="ru-RU" b="1" kern="0" dirty="0">
                <a:solidFill>
                  <a:prstClr val="black"/>
                </a:solidFill>
              </a:rPr>
              <a:t> думок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44125" y="3789000"/>
            <a:ext cx="10457280" cy="1395000"/>
          </a:xfrm>
          <a:prstGeom prst="roundRect">
            <a:avLst/>
          </a:prstGeom>
          <a:gradFill rotWithShape="1">
            <a:gsLst>
              <a:gs pos="0">
                <a:srgbClr val="F79646">
                  <a:tint val="70000"/>
                  <a:satMod val="130000"/>
                </a:srgbClr>
              </a:gs>
              <a:gs pos="43000">
                <a:srgbClr val="F79646">
                  <a:tint val="44000"/>
                  <a:satMod val="165000"/>
                </a:srgbClr>
              </a:gs>
              <a:gs pos="93000">
                <a:srgbClr val="F79646">
                  <a:tint val="15000"/>
                  <a:satMod val="165000"/>
                </a:srgbClr>
              </a:gs>
              <a:gs pos="100000">
                <a:srgbClr val="F79646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79646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79646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lvl="0">
              <a:buClr>
                <a:srgbClr val="9BBB59"/>
              </a:buClr>
              <a:buSzPct val="95000"/>
              <a:defRPr/>
            </a:pPr>
            <a:r>
              <a:rPr lang="ru-RU" b="1" kern="0" dirty="0">
                <a:solidFill>
                  <a:prstClr val="black"/>
                </a:solidFill>
              </a:rPr>
              <a:t>• у </a:t>
            </a:r>
            <a:r>
              <a:rPr lang="ru-RU" b="1" kern="0" dirty="0" err="1">
                <a:solidFill>
                  <a:prstClr val="black"/>
                </a:solidFill>
              </a:rPr>
              <a:t>багатьох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учасників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недостатньо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i="1" kern="0" dirty="0" err="1">
                <a:solidFill>
                  <a:srgbClr val="002060"/>
                </a:solidFill>
              </a:rPr>
              <a:t>розвинена</a:t>
            </a:r>
            <a:r>
              <a:rPr lang="ru-RU" b="1" i="1" kern="0" dirty="0">
                <a:solidFill>
                  <a:srgbClr val="002060"/>
                </a:solidFill>
              </a:rPr>
              <a:t> </a:t>
            </a:r>
            <a:r>
              <a:rPr lang="ru-RU" b="1" i="1" kern="0" dirty="0" err="1">
                <a:solidFill>
                  <a:srgbClr val="002060"/>
                </a:solidFill>
              </a:rPr>
              <a:t>просторова</a:t>
            </a:r>
            <a:r>
              <a:rPr lang="ru-RU" b="1" i="1" kern="0" dirty="0">
                <a:solidFill>
                  <a:srgbClr val="002060"/>
                </a:solidFill>
              </a:rPr>
              <a:t> </a:t>
            </a:r>
            <a:r>
              <a:rPr lang="ru-RU" b="1" i="1" kern="0" dirty="0" err="1">
                <a:solidFill>
                  <a:srgbClr val="002060"/>
                </a:solidFill>
              </a:rPr>
              <a:t>уява</a:t>
            </a:r>
            <a:r>
              <a:rPr lang="ru-RU" b="1" kern="0" dirty="0">
                <a:solidFill>
                  <a:prstClr val="black"/>
                </a:solidFill>
              </a:rPr>
              <a:t>. </a:t>
            </a:r>
            <a:r>
              <a:rPr lang="ru-RU" b="1" kern="0" dirty="0" smtClean="0">
                <a:solidFill>
                  <a:prstClr val="black"/>
                </a:solidFill>
              </a:rPr>
              <a:t>Так, </a:t>
            </a:r>
            <a:r>
              <a:rPr lang="ru-RU" b="1" kern="0" dirty="0" err="1" smtClean="0">
                <a:solidFill>
                  <a:prstClr val="black"/>
                </a:solidFill>
              </a:rPr>
              <a:t>побудувати</a:t>
            </a:r>
            <a:r>
              <a:rPr lang="ru-RU" b="1" kern="0" dirty="0" smtClean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переріз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паралелепіпеда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площиною</a:t>
            </a:r>
            <a:r>
              <a:rPr lang="ru-RU" b="1" kern="0" dirty="0">
                <a:solidFill>
                  <a:prstClr val="black"/>
                </a:solidFill>
              </a:rPr>
              <a:t>, яка проходить через </a:t>
            </a:r>
            <a:r>
              <a:rPr lang="ru-RU" b="1" kern="0" dirty="0" err="1">
                <a:solidFill>
                  <a:prstClr val="black"/>
                </a:solidFill>
              </a:rPr>
              <a:t>одне</a:t>
            </a:r>
            <a:r>
              <a:rPr lang="ru-RU" b="1" kern="0" dirty="0">
                <a:solidFill>
                  <a:prstClr val="black"/>
                </a:solidFill>
              </a:rPr>
              <a:t> з ребер </a:t>
            </a:r>
            <a:r>
              <a:rPr lang="ru-RU" b="1" kern="0" dirty="0" err="1">
                <a:solidFill>
                  <a:prstClr val="black"/>
                </a:solidFill>
              </a:rPr>
              <a:t>його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основи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smtClean="0">
                <a:solidFill>
                  <a:prstClr val="black"/>
                </a:solidFill>
              </a:rPr>
              <a:t>і </a:t>
            </a:r>
            <a:r>
              <a:rPr lang="ru-RU" b="1" kern="0" dirty="0">
                <a:solidFill>
                  <a:prstClr val="black"/>
                </a:solidFill>
              </a:rPr>
              <a:t>середину </a:t>
            </a:r>
            <a:r>
              <a:rPr lang="ru-RU" b="1" kern="0" dirty="0" err="1">
                <a:solidFill>
                  <a:prstClr val="black"/>
                </a:solidFill>
              </a:rPr>
              <a:t>протилежного</a:t>
            </a:r>
            <a:r>
              <a:rPr lang="ru-RU" b="1" kern="0" dirty="0">
                <a:solidFill>
                  <a:prstClr val="black"/>
                </a:solidFill>
              </a:rPr>
              <a:t> ребра </a:t>
            </a:r>
            <a:r>
              <a:rPr lang="ru-RU" b="1" kern="0" dirty="0" err="1">
                <a:solidFill>
                  <a:prstClr val="black"/>
                </a:solidFill>
              </a:rPr>
              <a:t>іншої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основи</a:t>
            </a:r>
            <a:r>
              <a:rPr lang="ru-RU" b="1" kern="0" dirty="0">
                <a:solidFill>
                  <a:prstClr val="black"/>
                </a:solidFill>
              </a:rPr>
              <a:t>, </a:t>
            </a:r>
            <a:r>
              <a:rPr lang="ru-RU" b="1" kern="0" dirty="0" err="1">
                <a:solidFill>
                  <a:prstClr val="black"/>
                </a:solidFill>
              </a:rPr>
              <a:t>змогли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менше</a:t>
            </a:r>
            <a:r>
              <a:rPr lang="ru-RU" b="1" kern="0" dirty="0">
                <a:solidFill>
                  <a:prstClr val="black"/>
                </a:solidFill>
              </a:rPr>
              <a:t> 15 % </a:t>
            </a:r>
            <a:r>
              <a:rPr lang="ru-RU" b="1" kern="0" dirty="0" err="1">
                <a:solidFill>
                  <a:prstClr val="black"/>
                </a:solidFill>
              </a:rPr>
              <a:t>учасників</a:t>
            </a:r>
            <a:r>
              <a:rPr lang="ru-RU" b="1" kern="0" dirty="0">
                <a:solidFill>
                  <a:prstClr val="black"/>
                </a:solidFill>
              </a:rPr>
              <a:t>. </a:t>
            </a:r>
            <a:r>
              <a:rPr lang="ru-RU" b="1" kern="0" dirty="0" err="1">
                <a:solidFill>
                  <a:prstClr val="black"/>
                </a:solidFill>
              </a:rPr>
              <a:t>Більшість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із-поміж</a:t>
            </a:r>
            <a:r>
              <a:rPr lang="ru-RU" b="1" kern="0" dirty="0">
                <a:solidFill>
                  <a:prstClr val="black"/>
                </a:solidFill>
              </a:rPr>
              <a:t> 57 % </a:t>
            </a:r>
            <a:r>
              <a:rPr lang="ru-RU" b="1" kern="0" dirty="0" err="1">
                <a:solidFill>
                  <a:prstClr val="black"/>
                </a:solidFill>
              </a:rPr>
              <a:t>тестованих</a:t>
            </a:r>
            <a:r>
              <a:rPr lang="ru-RU" b="1" kern="0" dirty="0">
                <a:solidFill>
                  <a:prstClr val="black"/>
                </a:solidFill>
              </a:rPr>
              <a:t>, </a:t>
            </a:r>
            <a:r>
              <a:rPr lang="ru-RU" b="1" kern="0" dirty="0" err="1">
                <a:solidFill>
                  <a:prstClr val="black"/>
                </a:solidFill>
              </a:rPr>
              <a:t>які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намагалися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розв'язати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це</a:t>
            </a:r>
            <a:r>
              <a:rPr lang="ru-RU" b="1" kern="0" dirty="0">
                <a:solidFill>
                  <a:prstClr val="black"/>
                </a:solidFill>
              </a:rPr>
              <a:t> завдання, </a:t>
            </a:r>
            <a:r>
              <a:rPr lang="ru-RU" b="1" kern="0" dirty="0" err="1">
                <a:solidFill>
                  <a:prstClr val="black"/>
                </a:solidFill>
              </a:rPr>
              <a:t>помилково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вирішили</a:t>
            </a:r>
            <a:r>
              <a:rPr lang="ru-RU" b="1" kern="0" dirty="0">
                <a:solidFill>
                  <a:prstClr val="black"/>
                </a:solidFill>
              </a:rPr>
              <a:t>, </a:t>
            </a:r>
            <a:r>
              <a:rPr lang="ru-RU" b="1" kern="0" dirty="0" err="1">
                <a:solidFill>
                  <a:prstClr val="black"/>
                </a:solidFill>
              </a:rPr>
              <a:t>що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перерізом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паралелепіпеда</a:t>
            </a:r>
            <a:r>
              <a:rPr lang="ru-RU" b="1" kern="0" dirty="0">
                <a:solidFill>
                  <a:prstClr val="black"/>
                </a:solidFill>
              </a:rPr>
              <a:t> такою </a:t>
            </a:r>
            <a:r>
              <a:rPr lang="ru-RU" b="1" kern="0" dirty="0" err="1">
                <a:solidFill>
                  <a:prstClr val="black"/>
                </a:solidFill>
              </a:rPr>
              <a:t>площиною</a:t>
            </a:r>
            <a:r>
              <a:rPr lang="ru-RU" b="1" kern="0" dirty="0">
                <a:solidFill>
                  <a:prstClr val="black"/>
                </a:solidFill>
              </a:rPr>
              <a:t> є </a:t>
            </a:r>
            <a:r>
              <a:rPr lang="ru-RU" b="1" kern="0" dirty="0" err="1">
                <a:solidFill>
                  <a:prstClr val="black"/>
                </a:solidFill>
              </a:rPr>
              <a:t>трикутник</a:t>
            </a:r>
            <a:r>
              <a:rPr lang="ru-RU" b="1" kern="0" dirty="0">
                <a:solidFill>
                  <a:prstClr val="black"/>
                </a:solidFill>
              </a:rPr>
              <a:t>, </a:t>
            </a:r>
            <a:r>
              <a:rPr lang="ru-RU" b="1" kern="0" dirty="0" err="1">
                <a:solidFill>
                  <a:prstClr val="black"/>
                </a:solidFill>
              </a:rPr>
              <a:t>що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призвело</a:t>
            </a:r>
            <a:r>
              <a:rPr lang="ru-RU" b="1" kern="0" dirty="0">
                <a:solidFill>
                  <a:prstClr val="black"/>
                </a:solidFill>
              </a:rPr>
              <a:t> до неправильного ходу </a:t>
            </a:r>
            <a:r>
              <a:rPr lang="ru-RU" b="1" kern="0" dirty="0" err="1">
                <a:solidFill>
                  <a:prstClr val="black"/>
                </a:solidFill>
              </a:rPr>
              <a:t>розв'язання</a:t>
            </a:r>
            <a:r>
              <a:rPr lang="ru-RU" b="1" kern="0" dirty="0">
                <a:solidFill>
                  <a:prstClr val="black"/>
                </a:solidFill>
              </a:rPr>
              <a:t> завдання і </a:t>
            </a:r>
            <a:r>
              <a:rPr lang="ru-RU" b="1" kern="0" dirty="0" err="1">
                <a:solidFill>
                  <a:prstClr val="black"/>
                </a:solidFill>
              </a:rPr>
              <a:t>втрати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балів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21279" y="5319001"/>
            <a:ext cx="10480126" cy="1395000"/>
          </a:xfrm>
          <a:prstGeom prst="roundRect">
            <a:avLst/>
          </a:prstGeom>
          <a:gradFill rotWithShape="1">
            <a:gsLst>
              <a:gs pos="0">
                <a:srgbClr val="F79646">
                  <a:tint val="70000"/>
                  <a:satMod val="130000"/>
                </a:srgbClr>
              </a:gs>
              <a:gs pos="43000">
                <a:srgbClr val="F79646">
                  <a:tint val="44000"/>
                  <a:satMod val="165000"/>
                </a:srgbClr>
              </a:gs>
              <a:gs pos="93000">
                <a:srgbClr val="F79646">
                  <a:tint val="15000"/>
                  <a:satMod val="165000"/>
                </a:srgbClr>
              </a:gs>
              <a:gs pos="100000">
                <a:srgbClr val="F79646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79646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79646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lvl="0">
              <a:buClr>
                <a:srgbClr val="9BBB59"/>
              </a:buClr>
              <a:buSzPct val="95000"/>
              <a:defRPr/>
            </a:pPr>
            <a:r>
              <a:rPr lang="ru-RU" b="1" kern="0" dirty="0">
                <a:solidFill>
                  <a:prstClr val="black"/>
                </a:solidFill>
              </a:rPr>
              <a:t>• </a:t>
            </a:r>
            <a:r>
              <a:rPr lang="ru-RU" b="1" kern="0" dirty="0" err="1">
                <a:solidFill>
                  <a:prstClr val="black"/>
                </a:solidFill>
              </a:rPr>
              <a:t>очікувано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i="1" kern="0" dirty="0" err="1">
                <a:solidFill>
                  <a:srgbClr val="002060"/>
                </a:solidFill>
              </a:rPr>
              <a:t>найскладнішим</a:t>
            </a:r>
            <a:r>
              <a:rPr lang="ru-RU" b="1" kern="0" dirty="0">
                <a:solidFill>
                  <a:prstClr val="black"/>
                </a:solidFill>
              </a:rPr>
              <a:t> для </a:t>
            </a:r>
            <a:r>
              <a:rPr lang="ru-RU" b="1" kern="0" dirty="0" err="1">
                <a:solidFill>
                  <a:prstClr val="black"/>
                </a:solidFill>
              </a:rPr>
              <a:t>учасників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виявилося</a:t>
            </a:r>
            <a:r>
              <a:rPr lang="ru-RU" b="1" kern="0" dirty="0">
                <a:solidFill>
                  <a:prstClr val="black"/>
                </a:solidFill>
              </a:rPr>
              <a:t> завдання 35, яке </a:t>
            </a:r>
            <a:r>
              <a:rPr lang="ru-RU" b="1" kern="0" dirty="0" err="1">
                <a:solidFill>
                  <a:prstClr val="black"/>
                </a:solidFill>
              </a:rPr>
              <a:t>належить</a:t>
            </a:r>
            <a:r>
              <a:rPr lang="ru-RU" b="1" kern="0" dirty="0">
                <a:solidFill>
                  <a:prstClr val="black"/>
                </a:solidFill>
              </a:rPr>
              <a:t> до завдань </a:t>
            </a:r>
            <a:r>
              <a:rPr lang="ru-RU" b="1" kern="0" dirty="0" err="1">
                <a:solidFill>
                  <a:prstClr val="black"/>
                </a:solidFill>
              </a:rPr>
              <a:t>найвищого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когнітивного</a:t>
            </a:r>
            <a:r>
              <a:rPr lang="ru-RU" b="1" kern="0" dirty="0">
                <a:solidFill>
                  <a:prstClr val="black"/>
                </a:solidFill>
              </a:rPr>
              <a:t> рівня. </a:t>
            </a:r>
            <a:r>
              <a:rPr lang="ru-RU" b="1" kern="0" dirty="0" err="1">
                <a:solidFill>
                  <a:prstClr val="black"/>
                </a:solidFill>
              </a:rPr>
              <a:t>Його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розв'язання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потребує</a:t>
            </a:r>
            <a:r>
              <a:rPr lang="ru-RU" b="1" kern="0" dirty="0">
                <a:solidFill>
                  <a:prstClr val="black"/>
                </a:solidFill>
              </a:rPr>
              <a:t> не </a:t>
            </a:r>
            <a:r>
              <a:rPr lang="ru-RU" b="1" kern="0" dirty="0" err="1">
                <a:solidFill>
                  <a:prstClr val="black"/>
                </a:solidFill>
              </a:rPr>
              <a:t>лише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знаходження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множини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розв'язків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наведеного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рівняння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залежно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від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значень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сталої</a:t>
            </a:r>
            <a:r>
              <a:rPr lang="ru-RU" b="1" kern="0" dirty="0">
                <a:solidFill>
                  <a:prstClr val="black"/>
                </a:solidFill>
              </a:rPr>
              <a:t> а, а й </a:t>
            </a:r>
            <a:r>
              <a:rPr lang="ru-RU" b="1" kern="0" dirty="0" err="1">
                <a:solidFill>
                  <a:prstClr val="black"/>
                </a:solidFill>
              </a:rPr>
              <a:t>ґрунтовного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аналізу</a:t>
            </a:r>
            <a:r>
              <a:rPr lang="ru-RU" b="1" kern="0" dirty="0">
                <a:solidFill>
                  <a:prstClr val="black"/>
                </a:solidFill>
              </a:rPr>
              <a:t> і на </a:t>
            </a:r>
            <a:r>
              <a:rPr lang="ru-RU" b="1" kern="0" dirty="0" err="1">
                <a:solidFill>
                  <a:prstClr val="black"/>
                </a:solidFill>
              </a:rPr>
              <a:t>його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основі</a:t>
            </a:r>
            <a:r>
              <a:rPr lang="ru-RU" b="1" kern="0" dirty="0">
                <a:solidFill>
                  <a:prstClr val="black"/>
                </a:solidFill>
              </a:rPr>
              <a:t>, синтезу </a:t>
            </a:r>
            <a:r>
              <a:rPr lang="ru-RU" b="1" kern="0" dirty="0" err="1">
                <a:solidFill>
                  <a:prstClr val="black"/>
                </a:solidFill>
              </a:rPr>
              <a:t>результатів</a:t>
            </a:r>
            <a:r>
              <a:rPr lang="ru-RU" b="1" kern="0" dirty="0">
                <a:solidFill>
                  <a:prstClr val="black"/>
                </a:solidFill>
              </a:rPr>
              <a:t>. Про </a:t>
            </a:r>
            <a:r>
              <a:rPr lang="ru-RU" b="1" kern="0" dirty="0" err="1">
                <a:solidFill>
                  <a:prstClr val="black"/>
                </a:solidFill>
              </a:rPr>
              <a:t>це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свідчить</a:t>
            </a:r>
            <a:r>
              <a:rPr lang="ru-RU" b="1" kern="0" dirty="0">
                <a:solidFill>
                  <a:prstClr val="black"/>
                </a:solidFill>
              </a:rPr>
              <a:t> той факт, </a:t>
            </a:r>
            <a:r>
              <a:rPr lang="ru-RU" b="1" kern="0" dirty="0" err="1">
                <a:solidFill>
                  <a:prstClr val="black"/>
                </a:solidFill>
              </a:rPr>
              <a:t>що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отримати</a:t>
            </a:r>
            <a:r>
              <a:rPr lang="ru-RU" b="1" kern="0" dirty="0">
                <a:solidFill>
                  <a:prstClr val="black"/>
                </a:solidFill>
              </a:rPr>
              <a:t> за завдання </a:t>
            </a:r>
            <a:r>
              <a:rPr lang="ru-RU" b="1" i="1" kern="0" dirty="0">
                <a:solidFill>
                  <a:srgbClr val="C00000"/>
                </a:solidFill>
              </a:rPr>
              <a:t>3 і </a:t>
            </a:r>
            <a:r>
              <a:rPr lang="ru-RU" b="1" i="1" kern="0" dirty="0" err="1">
                <a:solidFill>
                  <a:srgbClr val="C00000"/>
                </a:solidFill>
              </a:rPr>
              <a:t>більше</a:t>
            </a:r>
            <a:r>
              <a:rPr lang="ru-RU" b="1" i="1" kern="0" dirty="0">
                <a:solidFill>
                  <a:srgbClr val="C00000"/>
                </a:solidFill>
              </a:rPr>
              <a:t> </a:t>
            </a:r>
            <a:r>
              <a:rPr lang="ru-RU" b="1" i="1" kern="0" dirty="0" err="1">
                <a:solidFill>
                  <a:srgbClr val="C00000"/>
                </a:solidFill>
              </a:rPr>
              <a:t>балів</a:t>
            </a:r>
            <a:r>
              <a:rPr lang="ru-RU" b="1" i="1" kern="0" dirty="0">
                <a:solidFill>
                  <a:srgbClr val="C00000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змогли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лише</a:t>
            </a:r>
            <a:r>
              <a:rPr lang="ru-RU" b="1" kern="0" dirty="0">
                <a:solidFill>
                  <a:prstClr val="black"/>
                </a:solidFill>
              </a:rPr>
              <a:t> 1,9 % </a:t>
            </a:r>
            <a:r>
              <a:rPr lang="ru-RU" b="1" kern="0" dirty="0" err="1">
                <a:solidFill>
                  <a:prstClr val="black"/>
                </a:solidFill>
              </a:rPr>
              <a:t>тестованих</a:t>
            </a:r>
            <a:r>
              <a:rPr lang="ru-RU" b="1" kern="0" dirty="0">
                <a:solidFill>
                  <a:prstClr val="black"/>
                </a:solidFill>
              </a:rPr>
              <a:t>, а </a:t>
            </a:r>
            <a:r>
              <a:rPr lang="ru-RU" b="1" i="1" kern="0" dirty="0">
                <a:solidFill>
                  <a:srgbClr val="C00000"/>
                </a:solidFill>
              </a:rPr>
              <a:t>1 або 2 бали </a:t>
            </a:r>
            <a:r>
              <a:rPr lang="ru-RU" b="1" kern="0" dirty="0">
                <a:solidFill>
                  <a:prstClr val="black"/>
                </a:solidFill>
              </a:rPr>
              <a:t>– 17,2 % </a:t>
            </a:r>
            <a:r>
              <a:rPr lang="ru-RU" b="1" kern="0" dirty="0" err="1">
                <a:solidFill>
                  <a:prstClr val="black"/>
                </a:solidFill>
              </a:rPr>
              <a:t>учасників</a:t>
            </a:r>
            <a:r>
              <a:rPr lang="ru-RU" b="1" kern="0" dirty="0">
                <a:solidFill>
                  <a:prstClr val="black"/>
                </a:solidFill>
              </a:rPr>
              <a:t> </a:t>
            </a:r>
            <a:r>
              <a:rPr lang="ru-RU" b="1" kern="0" dirty="0" err="1">
                <a:solidFill>
                  <a:prstClr val="black"/>
                </a:solidFill>
              </a:rPr>
              <a:t>тестування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71000" y="1967326"/>
            <a:ext cx="0" cy="4220235"/>
          </a:xfrm>
          <a:prstGeom prst="line">
            <a:avLst/>
          </a:prstGeom>
          <a:ln w="28575">
            <a:solidFill>
              <a:srgbClr val="4455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71000" y="3114000"/>
            <a:ext cx="873125" cy="3175"/>
          </a:xfrm>
          <a:prstGeom prst="line">
            <a:avLst/>
          </a:prstGeom>
          <a:ln w="28575">
            <a:solidFill>
              <a:srgbClr val="4455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33221" y="2419675"/>
            <a:ext cx="873125" cy="3175"/>
          </a:xfrm>
          <a:prstGeom prst="line">
            <a:avLst/>
          </a:prstGeom>
          <a:ln w="28575">
            <a:solidFill>
              <a:srgbClr val="4455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71000" y="4394435"/>
            <a:ext cx="873125" cy="3175"/>
          </a:xfrm>
          <a:prstGeom prst="line">
            <a:avLst/>
          </a:prstGeom>
          <a:ln w="28575">
            <a:solidFill>
              <a:srgbClr val="4455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433220" y="6180711"/>
            <a:ext cx="873125" cy="3175"/>
          </a:xfrm>
          <a:prstGeom prst="line">
            <a:avLst/>
          </a:prstGeom>
          <a:ln w="28575">
            <a:solidFill>
              <a:srgbClr val="4455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5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23141" y="1268999"/>
            <a:ext cx="3947859" cy="531000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</a:rPr>
              <a:t>Одним </a:t>
            </a:r>
            <a:r>
              <a:rPr lang="ru-RU" b="1" dirty="0" err="1">
                <a:solidFill>
                  <a:schemeClr val="tx1"/>
                </a:solidFill>
              </a:rPr>
              <a:t>із</a:t>
            </a:r>
            <a:r>
              <a:rPr lang="ru-RU" b="1" dirty="0">
                <a:solidFill>
                  <a:schemeClr val="tx1"/>
                </a:solidFill>
              </a:rPr>
              <a:t> завдань </a:t>
            </a:r>
            <a:r>
              <a:rPr lang="ru-RU" b="1" dirty="0" err="1">
                <a:solidFill>
                  <a:schemeClr val="tx1"/>
                </a:solidFill>
              </a:rPr>
              <a:t>вивчення</a:t>
            </a:r>
            <a:r>
              <a:rPr lang="ru-RU" b="1" dirty="0">
                <a:solidFill>
                  <a:schemeClr val="tx1"/>
                </a:solidFill>
              </a:rPr>
              <a:t> будь-</a:t>
            </a:r>
            <a:r>
              <a:rPr lang="ru-RU" b="1" dirty="0" err="1">
                <a:solidFill>
                  <a:schemeClr val="tx1"/>
                </a:solidFill>
              </a:rPr>
              <a:t>якого</a:t>
            </a:r>
            <a:r>
              <a:rPr lang="ru-RU" b="1" dirty="0">
                <a:solidFill>
                  <a:schemeClr val="tx1"/>
                </a:solidFill>
              </a:rPr>
              <a:t> предмета є </a:t>
            </a:r>
            <a:r>
              <a:rPr lang="ru-RU" b="1" dirty="0" err="1">
                <a:solidFill>
                  <a:schemeClr val="tx1"/>
                </a:solidFill>
              </a:rPr>
              <a:t>формування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предметних</a:t>
            </a:r>
            <a:r>
              <a:rPr lang="ru-RU" b="1" i="1" dirty="0" smtClean="0">
                <a:solidFill>
                  <a:srgbClr val="002060"/>
                </a:solidFill>
              </a:rPr>
              <a:t> та </a:t>
            </a:r>
            <a:r>
              <a:rPr lang="ru-RU" b="1" i="1" dirty="0" err="1">
                <a:solidFill>
                  <a:srgbClr val="002060"/>
                </a:solidFill>
              </a:rPr>
              <a:t>ключових</a:t>
            </a:r>
            <a:r>
              <a:rPr lang="ru-RU" b="1" i="1" dirty="0">
                <a:solidFill>
                  <a:srgbClr val="002060"/>
                </a:solidFill>
              </a:rPr>
              <a:t> компетентностей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Перелік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ключових</a:t>
            </a:r>
            <a:r>
              <a:rPr lang="ru-RU" b="1" dirty="0">
                <a:solidFill>
                  <a:schemeClr val="tx1"/>
                </a:solidFill>
              </a:rPr>
              <a:t> компетентностей </a:t>
            </a:r>
            <a:r>
              <a:rPr lang="ru-RU" b="1" dirty="0" err="1">
                <a:solidFill>
                  <a:schemeClr val="tx1"/>
                </a:solidFill>
              </a:rPr>
              <a:t>визначає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Державний</a:t>
            </a:r>
            <a:r>
              <a:rPr lang="ru-RU" b="1" dirty="0">
                <a:solidFill>
                  <a:schemeClr val="tx1"/>
                </a:solidFill>
              </a:rPr>
              <a:t> стандарт </a:t>
            </a:r>
            <a:r>
              <a:rPr lang="ru-RU" b="1" dirty="0" err="1">
                <a:solidFill>
                  <a:schemeClr val="tx1"/>
                </a:solidFill>
              </a:rPr>
              <a:t>базової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повної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загальної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середньої</a:t>
            </a:r>
            <a:r>
              <a:rPr lang="ru-RU" b="1" dirty="0">
                <a:solidFill>
                  <a:schemeClr val="tx1"/>
                </a:solidFill>
              </a:rPr>
              <a:t> освіти. </a:t>
            </a:r>
            <a:r>
              <a:rPr lang="ru-RU" b="1" dirty="0" err="1">
                <a:solidFill>
                  <a:schemeClr val="tx1"/>
                </a:solidFill>
              </a:rPr>
              <a:t>Це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chemeClr val="tx1"/>
                </a:solidFill>
              </a:rPr>
              <a:t>уміння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вчитися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протягом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життя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спілкування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рідною</a:t>
            </a:r>
            <a:r>
              <a:rPr lang="ru-RU" b="1" dirty="0">
                <a:solidFill>
                  <a:schemeClr val="tx1"/>
                </a:solidFill>
              </a:rPr>
              <a:t>/державною й </a:t>
            </a:r>
            <a:r>
              <a:rPr lang="ru-RU" b="1" dirty="0" err="1">
                <a:solidFill>
                  <a:schemeClr val="tx1"/>
                </a:solidFill>
              </a:rPr>
              <a:t>іноземними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мовами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математична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компетентності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природничих</a:t>
            </a:r>
            <a:r>
              <a:rPr lang="ru-RU" b="1" dirty="0">
                <a:solidFill>
                  <a:schemeClr val="tx1"/>
                </a:solidFill>
              </a:rPr>
              <a:t> науках і </a:t>
            </a:r>
            <a:r>
              <a:rPr lang="ru-RU" b="1" dirty="0" err="1">
                <a:solidFill>
                  <a:schemeClr val="tx1"/>
                </a:solidFill>
              </a:rPr>
              <a:t>технологіях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інформаційно-комунікаційна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соціальна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громадянська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здоров’язбережувальна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загальнокультурна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підприємницька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комунікативна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endParaRPr lang="ru-RU" sz="20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51000" y="1365189"/>
            <a:ext cx="3915000" cy="522324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i="1" dirty="0" err="1" smtClean="0">
                <a:solidFill>
                  <a:srgbClr val="002060"/>
                </a:solidFill>
              </a:rPr>
              <a:t>Математична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компетентність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– одна </a:t>
            </a:r>
            <a:r>
              <a:rPr lang="ru-RU" sz="2000" b="1" dirty="0" err="1">
                <a:solidFill>
                  <a:schemeClr val="tx1"/>
                </a:solidFill>
              </a:rPr>
              <a:t>із</a:t>
            </a:r>
            <a:r>
              <a:rPr lang="ru-RU" sz="2000" b="1" dirty="0">
                <a:solidFill>
                  <a:schemeClr val="tx1"/>
                </a:solidFill>
              </a:rPr>
              <a:t> «</a:t>
            </a:r>
            <a:r>
              <a:rPr lang="ru-RU" sz="2000" b="1" dirty="0" err="1">
                <a:solidFill>
                  <a:schemeClr val="tx1"/>
                </a:solidFill>
              </a:rPr>
              <a:t>ключових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компетентностей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необхідних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кожній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сучасній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людині</a:t>
            </a:r>
            <a:r>
              <a:rPr lang="ru-RU" sz="2000" b="1" dirty="0">
                <a:solidFill>
                  <a:schemeClr val="tx1"/>
                </a:solidFill>
              </a:rPr>
              <a:t> для </a:t>
            </a:r>
            <a:r>
              <a:rPr lang="ru-RU" sz="2000" b="1" dirty="0" err="1">
                <a:solidFill>
                  <a:schemeClr val="tx1"/>
                </a:solidFill>
              </a:rPr>
              <a:t>успішної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життєдіяльності</a:t>
            </a:r>
            <a:r>
              <a:rPr lang="ru-RU" sz="2000" b="1" dirty="0">
                <a:solidFill>
                  <a:schemeClr val="tx1"/>
                </a:solidFill>
              </a:rPr>
              <a:t>» (</a:t>
            </a:r>
            <a:r>
              <a:rPr lang="ru-RU" sz="2000" b="1" dirty="0" err="1">
                <a:solidFill>
                  <a:schemeClr val="tx1"/>
                </a:solidFill>
              </a:rPr>
              <a:t>стаття</a:t>
            </a:r>
            <a:r>
              <a:rPr lang="ru-RU" sz="2000" b="1" dirty="0">
                <a:solidFill>
                  <a:schemeClr val="tx1"/>
                </a:solidFill>
              </a:rPr>
              <a:t> 12 Закону </a:t>
            </a:r>
            <a:r>
              <a:rPr lang="ru-RU" sz="2000" b="1" dirty="0" err="1">
                <a:solidFill>
                  <a:schemeClr val="tx1"/>
                </a:solidFill>
              </a:rPr>
              <a:t>України</a:t>
            </a:r>
            <a:r>
              <a:rPr lang="ru-RU" sz="2000" b="1" dirty="0">
                <a:solidFill>
                  <a:schemeClr val="tx1"/>
                </a:solidFill>
              </a:rPr>
              <a:t> «Про </a:t>
            </a:r>
            <a:r>
              <a:rPr lang="ru-RU" sz="2000" b="1" dirty="0" err="1">
                <a:solidFill>
                  <a:schemeClr val="tx1"/>
                </a:solidFill>
              </a:rPr>
              <a:t>освіту</a:t>
            </a:r>
            <a:r>
              <a:rPr lang="ru-RU" sz="2000" b="1" dirty="0">
                <a:solidFill>
                  <a:schemeClr val="tx1"/>
                </a:solidFill>
              </a:rPr>
              <a:t>» </a:t>
            </a:r>
            <a:r>
              <a:rPr lang="ru-RU" sz="2000" b="1" dirty="0" err="1">
                <a:solidFill>
                  <a:schemeClr val="tx1"/>
                </a:solidFill>
              </a:rPr>
              <a:t>від</a:t>
            </a:r>
            <a:r>
              <a:rPr lang="ru-RU" sz="2000" b="1" dirty="0">
                <a:solidFill>
                  <a:schemeClr val="tx1"/>
                </a:solidFill>
              </a:rPr>
              <a:t> 5 </a:t>
            </a:r>
            <a:r>
              <a:rPr lang="ru-RU" sz="2000" b="1" dirty="0" err="1">
                <a:solidFill>
                  <a:schemeClr val="tx1"/>
                </a:solidFill>
              </a:rPr>
              <a:t>вересня</a:t>
            </a:r>
            <a:r>
              <a:rPr lang="ru-RU" sz="2000" b="1" dirty="0">
                <a:solidFill>
                  <a:schemeClr val="tx1"/>
                </a:solidFill>
              </a:rPr>
              <a:t> 2017 року № 2145-</a:t>
            </a:r>
            <a:r>
              <a:rPr lang="en-US" sz="2000" b="1" dirty="0">
                <a:solidFill>
                  <a:schemeClr val="tx1"/>
                </a:solidFill>
              </a:rPr>
              <a:t>VIII).</a:t>
            </a:r>
          </a:p>
          <a:p>
            <a:pPr>
              <a:defRPr/>
            </a:pPr>
            <a:r>
              <a:rPr lang="ru-RU" sz="2000" b="1" i="1" dirty="0" err="1">
                <a:solidFill>
                  <a:srgbClr val="002060"/>
                </a:solidFill>
              </a:rPr>
              <a:t>Математична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компетентність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– </a:t>
            </a:r>
            <a:r>
              <a:rPr lang="ru-RU" sz="2000" b="1" dirty="0" err="1" smtClean="0">
                <a:solidFill>
                  <a:schemeClr val="tx1"/>
                </a:solidFill>
              </a:rPr>
              <a:t>це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спроможність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особистості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застосовувати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математичні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знання</a:t>
            </a:r>
            <a:r>
              <a:rPr lang="ru-RU" sz="2000" b="1" dirty="0" smtClean="0">
                <a:solidFill>
                  <a:schemeClr val="tx1"/>
                </a:solidFill>
              </a:rPr>
              <a:t> і </a:t>
            </a:r>
            <a:r>
              <a:rPr lang="ru-RU" sz="2000" b="1" dirty="0" err="1" smtClean="0">
                <a:solidFill>
                  <a:schemeClr val="tx1"/>
                </a:solidFill>
              </a:rPr>
              <a:t>вміння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у реальному </a:t>
            </a:r>
            <a:r>
              <a:rPr lang="ru-RU" sz="2000" b="1" dirty="0" err="1">
                <a:solidFill>
                  <a:schemeClr val="tx1"/>
                </a:solidFill>
              </a:rPr>
              <a:t>житті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працювати</a:t>
            </a:r>
            <a:r>
              <a:rPr lang="ru-RU" sz="2000" b="1" dirty="0">
                <a:solidFill>
                  <a:schemeClr val="tx1"/>
                </a:solidFill>
              </a:rPr>
              <a:t> з числовою </a:t>
            </a:r>
            <a:r>
              <a:rPr lang="ru-RU" sz="2000" b="1" dirty="0" err="1">
                <a:solidFill>
                  <a:schemeClr val="tx1"/>
                </a:solidFill>
              </a:rPr>
              <a:t>інформацією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endParaRPr lang="ru-RU" sz="20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91000" y="1359000"/>
            <a:ext cx="3690000" cy="52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 err="1">
                <a:solidFill>
                  <a:schemeClr val="tx1"/>
                </a:solidFill>
              </a:rPr>
              <a:t>Одне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із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завдань ЗНО з математики </a:t>
            </a:r>
            <a:r>
              <a:rPr lang="ru-RU" sz="2000" b="1" dirty="0">
                <a:solidFill>
                  <a:schemeClr val="tx1"/>
                </a:solidFill>
              </a:rPr>
              <a:t>– </a:t>
            </a:r>
            <a:r>
              <a:rPr lang="ru-RU" sz="2000" b="1" dirty="0" err="1">
                <a:solidFill>
                  <a:schemeClr val="tx1"/>
                </a:solidFill>
              </a:rPr>
              <a:t>оцінити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вміння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учасників</a:t>
            </a:r>
            <a:r>
              <a:rPr lang="ru-RU" sz="2000" b="1" dirty="0">
                <a:solidFill>
                  <a:schemeClr val="tx1"/>
                </a:solidFill>
              </a:rPr>
              <a:t> «</a:t>
            </a:r>
            <a:r>
              <a:rPr lang="ru-RU" sz="2000" b="1" dirty="0" err="1">
                <a:solidFill>
                  <a:schemeClr val="tx1"/>
                </a:solidFill>
              </a:rPr>
              <a:t>будувати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математичні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моделі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реальних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об’єктів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процесів</a:t>
            </a:r>
            <a:r>
              <a:rPr lang="ru-RU" sz="2000" b="1" dirty="0">
                <a:solidFill>
                  <a:schemeClr val="tx1"/>
                </a:solidFill>
              </a:rPr>
              <a:t> і </a:t>
            </a:r>
            <a:r>
              <a:rPr lang="ru-RU" sz="2000" b="1" dirty="0" err="1">
                <a:solidFill>
                  <a:schemeClr val="tx1"/>
                </a:solidFill>
              </a:rPr>
              <a:t>явищ</a:t>
            </a:r>
            <a:r>
              <a:rPr lang="ru-RU" sz="2000" b="1" dirty="0">
                <a:solidFill>
                  <a:schemeClr val="tx1"/>
                </a:solidFill>
              </a:rPr>
              <a:t> та </a:t>
            </a:r>
            <a:r>
              <a:rPr lang="ru-RU" sz="2000" b="1" dirty="0" err="1">
                <a:solidFill>
                  <a:schemeClr val="tx1"/>
                </a:solidFill>
              </a:rPr>
              <a:t>досліджувати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ці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моделі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засобами</a:t>
            </a:r>
            <a:r>
              <a:rPr lang="ru-RU" sz="2000" b="1" dirty="0">
                <a:solidFill>
                  <a:schemeClr val="tx1"/>
                </a:solidFill>
              </a:rPr>
              <a:t> математики</a:t>
            </a:r>
            <a:r>
              <a:rPr lang="ru-RU" sz="2000" b="1" dirty="0" smtClean="0">
                <a:solidFill>
                  <a:schemeClr val="tx1"/>
                </a:solidFill>
              </a:rPr>
              <a:t>» (</a:t>
            </a:r>
            <a:r>
              <a:rPr lang="ru-RU" sz="2000" b="1" dirty="0" err="1" smtClean="0">
                <a:solidFill>
                  <a:schemeClr val="tx1"/>
                </a:solidFill>
              </a:rPr>
              <a:t>Програма</a:t>
            </a:r>
            <a:r>
              <a:rPr lang="ru-RU" sz="2000" b="1" dirty="0" smtClean="0">
                <a:solidFill>
                  <a:schemeClr val="tx1"/>
                </a:solidFill>
              </a:rPr>
              <a:t> ЗНО з математики, </a:t>
            </a:r>
            <a:r>
              <a:rPr lang="ru-RU" sz="2000" b="1" dirty="0" err="1" smtClean="0">
                <a:solidFill>
                  <a:schemeClr val="tx1"/>
                </a:solidFill>
              </a:rPr>
              <a:t>затверджена</a:t>
            </a:r>
            <a:r>
              <a:rPr lang="ru-RU" sz="2000" b="1" dirty="0" smtClean="0">
                <a:solidFill>
                  <a:schemeClr val="tx1"/>
                </a:solidFill>
              </a:rPr>
              <a:t> наказом </a:t>
            </a:r>
            <a:r>
              <a:rPr lang="ru-RU" sz="2000" b="1" dirty="0" err="1" smtClean="0">
                <a:solidFill>
                  <a:schemeClr val="tx1"/>
                </a:solidFill>
              </a:rPr>
              <a:t>Міністерства</a:t>
            </a:r>
            <a:r>
              <a:rPr lang="ru-RU" sz="2000" b="1" dirty="0" smtClean="0">
                <a:solidFill>
                  <a:schemeClr val="tx1"/>
                </a:solidFill>
              </a:rPr>
              <a:t> освіти і науки </a:t>
            </a:r>
            <a:r>
              <a:rPr lang="ru-RU" sz="2000" b="1" dirty="0" err="1" smtClean="0">
                <a:solidFill>
                  <a:schemeClr val="tx1"/>
                </a:solidFill>
              </a:rPr>
              <a:t>України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від</a:t>
            </a:r>
            <a:r>
              <a:rPr lang="ru-RU" sz="2000" b="1" dirty="0" smtClean="0">
                <a:solidFill>
                  <a:schemeClr val="tx1"/>
                </a:solidFill>
              </a:rPr>
              <a:t> 04 </a:t>
            </a:r>
            <a:r>
              <a:rPr lang="ru-RU" sz="2000" b="1" dirty="0" err="1" smtClean="0">
                <a:solidFill>
                  <a:schemeClr val="tx1"/>
                </a:solidFill>
              </a:rPr>
              <a:t>грудня</a:t>
            </a:r>
            <a:r>
              <a:rPr lang="ru-RU" sz="2000" b="1" dirty="0" smtClean="0">
                <a:solidFill>
                  <a:schemeClr val="tx1"/>
                </a:solidFill>
              </a:rPr>
              <a:t> 2019 року № 1513).</a:t>
            </a:r>
            <a:endParaRPr lang="ru-RU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ru-RU" sz="2000" b="1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" y="-128649"/>
            <a:ext cx="2800592" cy="139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38200" y="33437"/>
            <a:ext cx="103428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algn="ctr" defTabSz="1217613"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Загальні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висновки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щодо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результатів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виконання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завдань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сертифікаційної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роботи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1217613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 математики 2020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року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5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2676000" y="-88182"/>
            <a:ext cx="8587068" cy="16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algn="ctr" defTabSz="1217613"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Загальні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висновки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щодо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результатів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виконання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завдань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сертифікаційної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роботи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1217613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 математики 2020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року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675999" cy="12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23141" y="1493838"/>
            <a:ext cx="3542859" cy="508516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rgbClr val="002060"/>
                </a:solidFill>
              </a:rPr>
              <a:t>Роль завдань практичного змісту з часом буде тільки </a:t>
            </a:r>
            <a:r>
              <a:rPr lang="ru-RU" sz="2400" b="1" i="1" dirty="0" err="1">
                <a:solidFill>
                  <a:srgbClr val="002060"/>
                </a:solidFill>
              </a:rPr>
              <a:t>зростати</a:t>
            </a:r>
            <a:r>
              <a:rPr lang="ru-RU" sz="2400" b="1" i="1" dirty="0">
                <a:solidFill>
                  <a:srgbClr val="002060"/>
                </a:solidFill>
              </a:rPr>
              <a:t>: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b="1" dirty="0" err="1">
                <a:solidFill>
                  <a:schemeClr val="tx1"/>
                </a:solidFill>
              </a:rPr>
              <a:t>компетентнісний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підхід</a:t>
            </a:r>
            <a:r>
              <a:rPr lang="ru-RU" sz="2400" b="1" dirty="0">
                <a:solidFill>
                  <a:schemeClr val="tx1"/>
                </a:solidFill>
              </a:rPr>
              <a:t> у </a:t>
            </a:r>
            <a:r>
              <a:rPr lang="ru-RU" sz="2400" b="1" dirty="0" err="1">
                <a:solidFill>
                  <a:schemeClr val="tx1"/>
                </a:solidFill>
              </a:rPr>
              <a:t>Законі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України</a:t>
            </a:r>
            <a:r>
              <a:rPr lang="ru-RU" sz="2400" b="1" dirty="0">
                <a:solidFill>
                  <a:schemeClr val="tx1"/>
                </a:solidFill>
              </a:rPr>
              <a:t> «Про </a:t>
            </a:r>
            <a:r>
              <a:rPr lang="ru-RU" sz="2400" b="1" dirty="0" err="1">
                <a:solidFill>
                  <a:schemeClr val="tx1"/>
                </a:solidFill>
              </a:rPr>
              <a:t>освіту</a:t>
            </a:r>
            <a:r>
              <a:rPr lang="ru-RU" sz="2400" b="1" dirty="0">
                <a:solidFill>
                  <a:schemeClr val="tx1"/>
                </a:solidFill>
              </a:rPr>
              <a:t>»;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b="1" dirty="0" err="1">
                <a:solidFill>
                  <a:schemeClr val="tx1"/>
                </a:solidFill>
              </a:rPr>
              <a:t>дослідження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PISA-2018 </a:t>
            </a:r>
            <a:r>
              <a:rPr lang="ru-RU" sz="2400" b="1" dirty="0">
                <a:solidFill>
                  <a:schemeClr val="tx1"/>
                </a:solidFill>
              </a:rPr>
              <a:t>в </a:t>
            </a:r>
            <a:r>
              <a:rPr lang="ru-RU" sz="2400" b="1" dirty="0" err="1" smtClean="0">
                <a:solidFill>
                  <a:schemeClr val="tx1"/>
                </a:solidFill>
              </a:rPr>
              <a:t>Україні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(</a:t>
            </a:r>
            <a:r>
              <a:rPr lang="ru-RU" sz="2400" b="1" dirty="0" err="1">
                <a:solidFill>
                  <a:schemeClr val="tx1"/>
                </a:solidFill>
              </a:rPr>
              <a:t>містить</a:t>
            </a:r>
            <a:r>
              <a:rPr lang="ru-RU" sz="2400" b="1" dirty="0">
                <a:solidFill>
                  <a:schemeClr val="tx1"/>
                </a:solidFill>
              </a:rPr>
              <a:t> тільки завдання практичного змісту).</a:t>
            </a:r>
          </a:p>
          <a:p>
            <a:pPr>
              <a:defRPr/>
            </a:pPr>
            <a:endParaRPr lang="ru-RU" sz="20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46000" y="1493838"/>
            <a:ext cx="4365000" cy="508516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002060"/>
                </a:solidFill>
              </a:rPr>
              <a:t>Переваги </a:t>
            </a:r>
            <a:r>
              <a:rPr lang="ru-RU" sz="2000" b="1" i="1" dirty="0" smtClean="0">
                <a:solidFill>
                  <a:srgbClr val="002060"/>
                </a:solidFill>
              </a:rPr>
              <a:t>завдань</a:t>
            </a:r>
          </a:p>
          <a:p>
            <a:pPr algn="ctr"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практичного змісту: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b="1" dirty="0" err="1">
                <a:solidFill>
                  <a:schemeClr val="tx1"/>
                </a:solidFill>
              </a:rPr>
              <a:t>забезпечення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мотивації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зв’язку</a:t>
            </a:r>
            <a:r>
              <a:rPr lang="ru-RU" sz="2000" b="1" dirty="0">
                <a:solidFill>
                  <a:schemeClr val="tx1"/>
                </a:solidFill>
              </a:rPr>
              <a:t> з </a:t>
            </a:r>
            <a:r>
              <a:rPr lang="ru-RU" sz="2000" b="1" dirty="0" err="1">
                <a:solidFill>
                  <a:schemeClr val="tx1"/>
                </a:solidFill>
              </a:rPr>
              <a:t>реальністю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err="1">
                <a:solidFill>
                  <a:schemeClr val="tx1"/>
                </a:solidFill>
              </a:rPr>
              <a:t>що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оточує</a:t>
            </a:r>
            <a:r>
              <a:rPr lang="ru-RU" sz="2000" b="1" dirty="0">
                <a:solidFill>
                  <a:schemeClr val="tx1"/>
                </a:solidFill>
              </a:rPr>
              <a:t>;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b="1" dirty="0" err="1">
                <a:solidFill>
                  <a:schemeClr val="tx1"/>
                </a:solidFill>
              </a:rPr>
              <a:t>реалізація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міжпредметних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зв’язків</a:t>
            </a:r>
            <a:r>
              <a:rPr lang="ru-RU" sz="2000" b="1" dirty="0">
                <a:solidFill>
                  <a:schemeClr val="tx1"/>
                </a:solidFill>
              </a:rPr>
              <a:t> (</a:t>
            </a:r>
            <a:r>
              <a:rPr lang="ru-RU" sz="2000" b="1" dirty="0" err="1">
                <a:solidFill>
                  <a:schemeClr val="tx1"/>
                </a:solidFill>
              </a:rPr>
              <a:t>математичні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моделі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використовуються</a:t>
            </a:r>
            <a:r>
              <a:rPr lang="ru-RU" sz="2000" b="1" dirty="0">
                <a:solidFill>
                  <a:schemeClr val="tx1"/>
                </a:solidFill>
              </a:rPr>
              <a:t> як у </a:t>
            </a:r>
            <a:r>
              <a:rPr lang="ru-RU" sz="2000" b="1" dirty="0" err="1">
                <a:solidFill>
                  <a:schemeClr val="tx1"/>
                </a:solidFill>
              </a:rPr>
              <a:t>шкільних</a:t>
            </a:r>
            <a:r>
              <a:rPr lang="ru-RU" sz="2000" b="1" dirty="0">
                <a:solidFill>
                  <a:schemeClr val="tx1"/>
                </a:solidFill>
              </a:rPr>
              <a:t> предметах, так і в </a:t>
            </a:r>
            <a:r>
              <a:rPr lang="ru-RU" sz="2000" b="1" dirty="0" err="1">
                <a:solidFill>
                  <a:schemeClr val="tx1"/>
                </a:solidFill>
              </a:rPr>
              <a:t>дисциплінах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вищої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школи</a:t>
            </a:r>
            <a:r>
              <a:rPr lang="ru-RU" sz="2000" b="1" dirty="0">
                <a:solidFill>
                  <a:schemeClr val="tx1"/>
                </a:solidFill>
              </a:rPr>
              <a:t>);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b="1" dirty="0" err="1">
                <a:solidFill>
                  <a:schemeClr val="tx1"/>
                </a:solidFill>
              </a:rPr>
              <a:t>перевірка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сформованості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навичок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більш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високих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когнітивних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рівнів</a:t>
            </a:r>
            <a:r>
              <a:rPr lang="ru-RU" sz="2000" b="1" dirty="0">
                <a:solidFill>
                  <a:schemeClr val="tx1"/>
                </a:solidFill>
              </a:rPr>
              <a:t> (</a:t>
            </a:r>
            <a:r>
              <a:rPr lang="ru-RU" sz="2000" b="1" dirty="0" err="1">
                <a:solidFill>
                  <a:schemeClr val="tx1"/>
                </a:solidFill>
              </a:rPr>
              <a:t>згідно</a:t>
            </a:r>
            <a:r>
              <a:rPr lang="ru-RU" sz="2000" b="1" dirty="0">
                <a:solidFill>
                  <a:schemeClr val="tx1"/>
                </a:solidFill>
              </a:rPr>
              <a:t> з </a:t>
            </a:r>
            <a:r>
              <a:rPr lang="ru-RU" sz="2000" b="1" dirty="0" err="1">
                <a:solidFill>
                  <a:schemeClr val="tx1"/>
                </a:solidFill>
              </a:rPr>
              <a:t>таксономією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Блума</a:t>
            </a:r>
            <a:r>
              <a:rPr lang="ru-RU" sz="2000" b="1" dirty="0">
                <a:solidFill>
                  <a:schemeClr val="tx1"/>
                </a:solidFill>
              </a:rPr>
              <a:t>);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b="1" dirty="0" err="1">
                <a:solidFill>
                  <a:schemeClr val="tx1"/>
                </a:solidFill>
              </a:rPr>
              <a:t>формування</a:t>
            </a:r>
            <a:r>
              <a:rPr lang="ru-RU" sz="2000" b="1" dirty="0">
                <a:solidFill>
                  <a:schemeClr val="tx1"/>
                </a:solidFill>
              </a:rPr>
              <a:t> не тільки </a:t>
            </a:r>
            <a:r>
              <a:rPr lang="ru-RU" sz="2000" b="1" dirty="0" err="1">
                <a:solidFill>
                  <a:schemeClr val="tx1"/>
                </a:solidFill>
              </a:rPr>
              <a:t>знань</a:t>
            </a:r>
            <a:r>
              <a:rPr lang="ru-RU" sz="2000" b="1" dirty="0">
                <a:solidFill>
                  <a:schemeClr val="tx1"/>
                </a:solidFill>
              </a:rPr>
              <a:t> та </a:t>
            </a:r>
            <a:r>
              <a:rPr lang="ru-RU" sz="2000" b="1" dirty="0" err="1">
                <a:solidFill>
                  <a:schemeClr val="tx1"/>
                </a:solidFill>
              </a:rPr>
              <a:t>вмінь</a:t>
            </a:r>
            <a:r>
              <a:rPr lang="ru-RU" sz="2000" b="1" dirty="0">
                <a:solidFill>
                  <a:schemeClr val="tx1"/>
                </a:solidFill>
              </a:rPr>
              <a:t>, але і </a:t>
            </a:r>
            <a:r>
              <a:rPr lang="ru-RU" sz="2000" b="1" dirty="0" err="1">
                <a:solidFill>
                  <a:schemeClr val="tx1"/>
                </a:solidFill>
              </a:rPr>
              <a:t>здатності</a:t>
            </a:r>
            <a:r>
              <a:rPr lang="ru-RU" sz="2000" b="1" dirty="0">
                <a:solidFill>
                  <a:schemeClr val="tx1"/>
                </a:solidFill>
              </a:rPr>
              <a:t> та </a:t>
            </a:r>
            <a:r>
              <a:rPr lang="ru-RU" sz="2000" b="1" dirty="0" err="1">
                <a:solidFill>
                  <a:schemeClr val="tx1"/>
                </a:solidFill>
              </a:rPr>
              <a:t>готовності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їх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успішно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застосовувати</a:t>
            </a:r>
            <a:r>
              <a:rPr lang="ru-RU" sz="2000" b="1" dirty="0">
                <a:solidFill>
                  <a:schemeClr val="tx1"/>
                </a:solidFill>
              </a:rPr>
              <a:t> (</a:t>
            </a:r>
            <a:r>
              <a:rPr lang="ru-RU" sz="2000" b="1" dirty="0" err="1">
                <a:solidFill>
                  <a:schemeClr val="tx1"/>
                </a:solidFill>
              </a:rPr>
              <a:t>компетенції</a:t>
            </a:r>
            <a:r>
              <a:rPr lang="ru-RU" sz="2000" b="1" dirty="0">
                <a:solidFill>
                  <a:schemeClr val="tx1"/>
                </a:solidFill>
              </a:rPr>
              <a:t>).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36000" y="1492528"/>
            <a:ext cx="3542859" cy="508516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002060"/>
                </a:solidFill>
              </a:rPr>
              <a:t>Подальше </a:t>
            </a:r>
            <a:r>
              <a:rPr lang="ru-RU" sz="2000" b="1" i="1" dirty="0" err="1">
                <a:solidFill>
                  <a:srgbClr val="002060"/>
                </a:solidFill>
              </a:rPr>
              <a:t>вдосконалення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сертифікаційної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роботи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вбачається</a:t>
            </a:r>
            <a:r>
              <a:rPr lang="ru-RU" sz="2000" b="1" i="1" dirty="0">
                <a:solidFill>
                  <a:srgbClr val="002060"/>
                </a:solidFill>
              </a:rPr>
              <a:t> у:</a:t>
            </a:r>
          </a:p>
          <a:p>
            <a:pPr>
              <a:buFont typeface="Arial" charset="0"/>
              <a:buChar char="•"/>
              <a:defRPr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збільшенні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частки</a:t>
            </a:r>
            <a:r>
              <a:rPr lang="ru-RU" b="1" dirty="0">
                <a:solidFill>
                  <a:schemeClr val="tx1"/>
                </a:solidFill>
              </a:rPr>
              <a:t> завдань, </a:t>
            </a:r>
            <a:r>
              <a:rPr lang="ru-RU" b="1" dirty="0" err="1">
                <a:solidFill>
                  <a:schemeClr val="tx1"/>
                </a:solidFill>
              </a:rPr>
              <a:t>зміст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яких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пов’язаний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життєвими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ситуаціями</a:t>
            </a:r>
            <a:r>
              <a:rPr lang="ru-RU" b="1" dirty="0">
                <a:solidFill>
                  <a:schemeClr val="tx1"/>
                </a:solidFill>
              </a:rPr>
              <a:t>, та завдань, </a:t>
            </a:r>
            <a:r>
              <a:rPr lang="ru-RU" b="1" dirty="0" err="1">
                <a:solidFill>
                  <a:schemeClr val="tx1"/>
                </a:solidFill>
              </a:rPr>
              <a:t>ілюстрованих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графіками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таблицями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діаграмами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тощо</a:t>
            </a:r>
            <a:r>
              <a:rPr lang="ru-RU" b="1" dirty="0">
                <a:solidFill>
                  <a:schemeClr val="tx1"/>
                </a:solidFill>
              </a:rPr>
              <a:t>;</a:t>
            </a:r>
          </a:p>
          <a:p>
            <a:pPr>
              <a:buFont typeface="Arial" charset="0"/>
              <a:buChar char="•"/>
              <a:defRPr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уключенні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стереометричних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планіметричних</a:t>
            </a:r>
            <a:r>
              <a:rPr lang="ru-RU" b="1" dirty="0">
                <a:solidFill>
                  <a:schemeClr val="tx1"/>
                </a:solidFill>
              </a:rPr>
              <a:t> задач з </a:t>
            </a:r>
            <a:r>
              <a:rPr lang="ru-RU" b="1" dirty="0" err="1">
                <a:solidFill>
                  <a:schemeClr val="tx1"/>
                </a:solidFill>
              </a:rPr>
              <a:t>практичним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змістом</a:t>
            </a:r>
            <a:r>
              <a:rPr lang="ru-RU" b="1" dirty="0">
                <a:solidFill>
                  <a:schemeClr val="tx1"/>
                </a:solidFill>
              </a:rPr>
              <a:t>,</a:t>
            </a:r>
          </a:p>
          <a:p>
            <a:pPr>
              <a:buFont typeface="Arial" charset="0"/>
              <a:buChar char="•"/>
              <a:defRPr/>
            </a:pPr>
            <a:r>
              <a:rPr lang="ru-RU" b="1" dirty="0">
                <a:solidFill>
                  <a:schemeClr val="tx1"/>
                </a:solidFill>
              </a:rPr>
              <a:t> а </a:t>
            </a:r>
            <a:r>
              <a:rPr lang="ru-RU" b="1" dirty="0" err="1">
                <a:solidFill>
                  <a:schemeClr val="tx1"/>
                </a:solidFill>
              </a:rPr>
              <a:t>також</a:t>
            </a:r>
            <a:r>
              <a:rPr lang="ru-RU" b="1" dirty="0">
                <a:solidFill>
                  <a:schemeClr val="tx1"/>
                </a:solidFill>
              </a:rPr>
              <a:t> завдань </a:t>
            </a:r>
            <a:r>
              <a:rPr lang="ru-RU" b="1" dirty="0" err="1">
                <a:solidFill>
                  <a:schemeClr val="tx1"/>
                </a:solidFill>
              </a:rPr>
              <a:t>вищого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когнітивного</a:t>
            </a:r>
            <a:r>
              <a:rPr lang="ru-RU" b="1" dirty="0">
                <a:solidFill>
                  <a:schemeClr val="tx1"/>
                </a:solidFill>
              </a:rPr>
              <a:t> рівня,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перевіряють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певні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математичні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компетентності</a:t>
            </a:r>
            <a:r>
              <a:rPr lang="ru-RU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22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406001" y="223336"/>
            <a:ext cx="7830000" cy="822325"/>
          </a:xfrm>
        </p:spPr>
        <p:txBody>
          <a:bodyPr/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Нормативно-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правові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документи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2720998" cy="12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360502" y="1278927"/>
            <a:ext cx="9640498" cy="115212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Наказ Міністерства освіти і науки України від 10.01.2017 № 25 </a:t>
            </a:r>
            <a:r>
              <a:rPr lang="uk-UA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«Деякі питання нормативного забезпечення зовнішнього незалежного оцінювання результатів навчання, здобутих на основі повної загальної середньої освіти» </a:t>
            </a: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зі змінами і доповненнями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502" y="2574000"/>
            <a:ext cx="9640498" cy="90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Наказ Міністерства освіти і науки України від 09.07.2019 № 945 </a:t>
            </a:r>
            <a:r>
              <a:rPr lang="uk-UA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«Деякі питання проведення в 2021 році зовнішнього незалежного оцінювання результатів навчання, здобутих на основі повної загальної середньої освіти»</a:t>
            </a: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502" y="3609000"/>
            <a:ext cx="9640498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Наказ </a:t>
            </a:r>
            <a:r>
              <a:rPr lang="ru-RU" sz="2000" b="1" dirty="0" err="1">
                <a:solidFill>
                  <a:schemeClr val="tx1"/>
                </a:solidFill>
              </a:rPr>
              <a:t>Міністерства</a:t>
            </a:r>
            <a:r>
              <a:rPr lang="ru-RU" sz="2000" b="1" dirty="0">
                <a:solidFill>
                  <a:schemeClr val="tx1"/>
                </a:solidFill>
              </a:rPr>
              <a:t> освіти і науки </a:t>
            </a:r>
            <a:r>
              <a:rPr lang="ru-RU" sz="2000" b="1" dirty="0" err="1">
                <a:solidFill>
                  <a:schemeClr val="tx1"/>
                </a:solidFill>
              </a:rPr>
              <a:t>України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</a:t>
            </a:r>
            <a:r>
              <a:rPr lang="ru-RU" sz="2000" b="1" dirty="0">
                <a:solidFill>
                  <a:schemeClr val="tx1"/>
                </a:solidFill>
              </a:rPr>
              <a:t> 30.09.2020 № 1210 </a:t>
            </a:r>
            <a:r>
              <a:rPr lang="ru-RU" sz="2000" b="1" i="1" dirty="0">
                <a:solidFill>
                  <a:schemeClr val="tx1"/>
                </a:solidFill>
              </a:rPr>
              <a:t>«Про </a:t>
            </a:r>
            <a:r>
              <a:rPr lang="ru-RU" sz="2000" b="1" i="1" dirty="0" err="1">
                <a:solidFill>
                  <a:schemeClr val="tx1"/>
                </a:solidFill>
              </a:rPr>
              <a:t>підготовку</a:t>
            </a:r>
            <a:r>
              <a:rPr lang="ru-RU" sz="2000" b="1" i="1" dirty="0">
                <a:solidFill>
                  <a:schemeClr val="tx1"/>
                </a:solidFill>
              </a:rPr>
              <a:t> до </a:t>
            </a:r>
            <a:r>
              <a:rPr lang="ru-RU" sz="2000" b="1" i="1" dirty="0" err="1">
                <a:solidFill>
                  <a:schemeClr val="tx1"/>
                </a:solidFill>
              </a:rPr>
              <a:t>проведення</a:t>
            </a:r>
            <a:r>
              <a:rPr lang="ru-RU" sz="2000" b="1" i="1" dirty="0">
                <a:solidFill>
                  <a:schemeClr val="tx1"/>
                </a:solidFill>
              </a:rPr>
              <a:t> у 2021 </a:t>
            </a:r>
            <a:r>
              <a:rPr lang="ru-RU" sz="2000" b="1" i="1" dirty="0" err="1">
                <a:solidFill>
                  <a:schemeClr val="tx1"/>
                </a:solidFill>
              </a:rPr>
              <a:t>році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зовнішнього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незалежного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оцінювання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результатів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навчання</a:t>
            </a:r>
            <a:r>
              <a:rPr lang="ru-RU" sz="2000" b="1" i="1" dirty="0">
                <a:solidFill>
                  <a:schemeClr val="tx1"/>
                </a:solidFill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</a:rPr>
              <a:t>здобутих</a:t>
            </a:r>
            <a:r>
              <a:rPr lang="ru-RU" sz="2000" b="1" i="1" dirty="0">
                <a:solidFill>
                  <a:schemeClr val="tx1"/>
                </a:solidFill>
              </a:rPr>
              <a:t> на </a:t>
            </a:r>
            <a:r>
              <a:rPr lang="ru-RU" sz="2000" b="1" i="1" dirty="0" err="1">
                <a:solidFill>
                  <a:schemeClr val="tx1"/>
                </a:solidFill>
              </a:rPr>
              <a:t>основі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повної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загальної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середньої</a:t>
            </a:r>
            <a:r>
              <a:rPr lang="ru-RU" sz="2000" b="1" i="1" dirty="0">
                <a:solidFill>
                  <a:schemeClr val="tx1"/>
                </a:solidFill>
              </a:rPr>
              <a:t> освіти»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502" y="4787861"/>
            <a:ext cx="9640498" cy="9505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Наказ Міністерства освіти і науки України від 12.10.2020 № 1262 </a:t>
            </a:r>
            <a:r>
              <a:rPr lang="uk-UA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«Деякі питання проведення в 2020/2021 навчальному році державної підсумкової атестації осіб, які здобувають загальну середню освіту»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60502" y="5858194"/>
            <a:ext cx="9640498" cy="8558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</a:rPr>
              <a:t>Наказ </a:t>
            </a:r>
            <a:r>
              <a:rPr lang="ru-RU" sz="2000" b="1" dirty="0" err="1">
                <a:solidFill>
                  <a:schemeClr val="tx1"/>
                </a:solidFill>
              </a:rPr>
              <a:t>Міністерства</a:t>
            </a:r>
            <a:r>
              <a:rPr lang="ru-RU" sz="2000" b="1" dirty="0">
                <a:solidFill>
                  <a:schemeClr val="tx1"/>
                </a:solidFill>
              </a:rPr>
              <a:t> освіти і науки </a:t>
            </a:r>
            <a:r>
              <a:rPr lang="ru-RU" sz="2000" b="1" dirty="0" err="1">
                <a:solidFill>
                  <a:schemeClr val="tx1"/>
                </a:solidFill>
              </a:rPr>
              <a:t>України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від</a:t>
            </a:r>
            <a:r>
              <a:rPr lang="ru-RU" sz="2000" b="1" dirty="0">
                <a:solidFill>
                  <a:schemeClr val="tx1"/>
                </a:solidFill>
              </a:rPr>
              <a:t> 08.10.2020 № 1232 </a:t>
            </a:r>
            <a:r>
              <a:rPr lang="ru-RU" sz="2000" b="1" i="1" dirty="0">
                <a:solidFill>
                  <a:schemeClr val="tx1"/>
                </a:solidFill>
              </a:rPr>
              <a:t>«</a:t>
            </a:r>
            <a:r>
              <a:rPr lang="ru-RU" sz="2000" b="1" i="1" dirty="0" err="1">
                <a:solidFill>
                  <a:schemeClr val="tx1"/>
                </a:solidFill>
              </a:rPr>
              <a:t>Деякі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питання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проведення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зовнішнього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незалежного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оцінювання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результатів</a:t>
            </a: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</a:rPr>
              <a:t>навчання</a:t>
            </a:r>
            <a:r>
              <a:rPr lang="ru-RU" sz="2000" b="1" i="1" dirty="0">
                <a:solidFill>
                  <a:schemeClr val="tx1"/>
                </a:solidFill>
              </a:rPr>
              <a:t> з математики»</a:t>
            </a:r>
          </a:p>
        </p:txBody>
      </p:sp>
    </p:spTree>
    <p:extLst>
      <p:ext uri="{BB962C8B-B14F-4D97-AF65-F5344CB8AC3E}">
        <p14:creationId xmlns:p14="http://schemas.microsoft.com/office/powerpoint/2010/main" val="25091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трелка вправо 33"/>
          <p:cNvSpPr/>
          <p:nvPr/>
        </p:nvSpPr>
        <p:spPr>
          <a:xfrm rot="5400000">
            <a:off x="4073963" y="2213731"/>
            <a:ext cx="603250" cy="1024467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8286897">
            <a:off x="5321348" y="2509044"/>
            <a:ext cx="1536700" cy="963612"/>
          </a:xfrm>
          <a:prstGeom prst="right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3061657">
            <a:off x="2377985" y="2510789"/>
            <a:ext cx="1150937" cy="1056050"/>
          </a:xfrm>
          <a:prstGeom prst="rightArrow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07534" y="112713"/>
            <a:ext cx="9658351" cy="539750"/>
          </a:xfrm>
        </p:spPr>
        <p:txBody>
          <a:bodyPr/>
          <a:lstStyle/>
          <a:p>
            <a:pPr algn="ctr">
              <a:defRPr/>
            </a:pPr>
            <a:r>
              <a:rPr lang="uk-UA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Особливості проведення ЗНО – 2021 </a:t>
            </a:r>
            <a:endParaRPr lang="ru-RU" alt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Рисунок 20" descr="C:\Users\bilous_n\Desktop\pngtree-blank-paper-note-pad-vector-design-png-image_84840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t="13529" r="13412" b="10294"/>
          <a:stretch/>
        </p:blipFill>
        <p:spPr bwMode="auto">
          <a:xfrm>
            <a:off x="7173343" y="3027589"/>
            <a:ext cx="4809913" cy="3797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716000" y="3997325"/>
            <a:ext cx="4014567" cy="262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Aft>
                <a:spcPts val="0"/>
              </a:spcAft>
              <a:defRPr/>
            </a:pPr>
            <a:r>
              <a:rPr lang="uk-UA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1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04.06.21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хімія</a:t>
            </a: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sz="1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18.06.21 </a:t>
            </a: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– іноземні </a:t>
            </a:r>
            <a:r>
              <a:rPr lang="uk-UA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sz="1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22.06.21 </a:t>
            </a: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– математика, </a:t>
            </a:r>
            <a:r>
              <a:rPr lang="uk-UA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фізика</a:t>
            </a: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sz="1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25.06.21 </a:t>
            </a: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– українська мова,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українська мова і     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література,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історія України,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uk-UA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біологія</a:t>
            </a: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sz="1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30.06.21 </a:t>
            </a:r>
            <a:r>
              <a:rPr lang="uk-UA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– географія 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415867" y="3027589"/>
            <a:ext cx="3314700" cy="893537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Оголошення результатів ЗНО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ea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146022" y="2990851"/>
            <a:ext cx="2539935" cy="1654920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/>
              <a:t>Предмети ЗНО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6000" y="1467694"/>
            <a:ext cx="2558048" cy="120848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Українська мова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Українська мова </a:t>
            </a:r>
          </a:p>
          <a:p>
            <a:pPr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       і література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Математика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Історія України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126000" y="1273176"/>
            <a:ext cx="2558048" cy="120848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Англійська мова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Німецька мова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Французька мова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Іспанська мова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19" y="1304204"/>
            <a:ext cx="2558048" cy="1208486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Географія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Біологія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Фізика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uk-UA" sz="1400" b="1" dirty="0">
                <a:latin typeface="Calibri" pitchFamily="34" charset="0"/>
                <a:cs typeface="Calibri" pitchFamily="34" charset="0"/>
              </a:rPr>
              <a:t>Х</a:t>
            </a:r>
            <a:r>
              <a:rPr lang="uk-UA" sz="1400" b="1" dirty="0" smtClean="0">
                <a:latin typeface="Calibri" pitchFamily="34" charset="0"/>
                <a:cs typeface="Calibri" pitchFamily="34" charset="0"/>
              </a:rPr>
              <a:t>імія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Блок-схема: документ 15"/>
          <p:cNvSpPr/>
          <p:nvPr/>
        </p:nvSpPr>
        <p:spPr>
          <a:xfrm rot="16200000">
            <a:off x="-174500" y="3430359"/>
            <a:ext cx="3302455" cy="2953451"/>
          </a:xfrm>
          <a:prstGeom prst="flowChartDocumen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28" y="3455988"/>
            <a:ext cx="2583272" cy="30507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200" b="1" dirty="0"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uk-UA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ЗНО</a:t>
            </a:r>
          </a:p>
          <a:p>
            <a:pPr algn="ctr">
              <a:defRPr/>
            </a:pPr>
            <a:r>
              <a:rPr lang="uk-UA" sz="2400" b="1" dirty="0">
                <a:latin typeface="Calibri" pitchFamily="34" charset="0"/>
                <a:cs typeface="Calibri" pitchFamily="34" charset="0"/>
              </a:rPr>
              <a:t>п</a:t>
            </a:r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роходитиме</a:t>
            </a:r>
          </a:p>
          <a:p>
            <a:pPr algn="ctr">
              <a:defRPr/>
            </a:pPr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b="1" dirty="0">
                <a:latin typeface="Calibri" pitchFamily="34" charset="0"/>
                <a:cs typeface="Calibri" pitchFamily="34" charset="0"/>
              </a:rPr>
              <a:t>з </a:t>
            </a:r>
            <a:r>
              <a:rPr lang="uk-UA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21 </a:t>
            </a:r>
            <a:r>
              <a:rPr lang="uk-UA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травня </a:t>
            </a:r>
          </a:p>
          <a:p>
            <a:pPr algn="ctr">
              <a:defRPr/>
            </a:pPr>
            <a:r>
              <a:rPr lang="uk-UA" sz="2400" b="1" dirty="0">
                <a:latin typeface="Calibri" pitchFamily="34" charset="0"/>
                <a:cs typeface="Calibri" pitchFamily="34" charset="0"/>
              </a:rPr>
              <a:t>п</a:t>
            </a:r>
            <a:r>
              <a:rPr lang="uk-UA" sz="2400" b="1" dirty="0" smtClean="0">
                <a:latin typeface="Calibri" pitchFamily="34" charset="0"/>
                <a:cs typeface="Calibri" pitchFamily="34" charset="0"/>
              </a:rPr>
              <a:t>о </a:t>
            </a:r>
            <a:r>
              <a:rPr lang="uk-UA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16 </a:t>
            </a:r>
            <a:r>
              <a:rPr lang="uk-UA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липня </a:t>
            </a:r>
          </a:p>
          <a:p>
            <a:pPr algn="ctr">
              <a:defRPr/>
            </a:pPr>
            <a:r>
              <a:rPr lang="uk-UA" sz="2400" b="1" dirty="0">
                <a:latin typeface="Calibri" pitchFamily="34" charset="0"/>
                <a:cs typeface="Calibri" pitchFamily="34" charset="0"/>
              </a:rPr>
              <a:t>2021 року </a:t>
            </a:r>
          </a:p>
        </p:txBody>
      </p:sp>
      <p:sp>
        <p:nvSpPr>
          <p:cNvPr id="25" name="Блок-схема: документ 24"/>
          <p:cNvSpPr/>
          <p:nvPr/>
        </p:nvSpPr>
        <p:spPr>
          <a:xfrm>
            <a:off x="3160622" y="4854152"/>
            <a:ext cx="3454400" cy="1800225"/>
          </a:xfrm>
          <a:prstGeom prst="flowChartDocumen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latin typeface="Calibri" pitchFamily="34" charset="0"/>
                <a:cs typeface="Calibri" pitchFamily="34" charset="0"/>
              </a:rPr>
              <a:t>Реєстрація на ЗНО триватиме </a:t>
            </a:r>
          </a:p>
          <a:p>
            <a:pPr algn="ctr">
              <a:defRPr/>
            </a:pPr>
            <a:r>
              <a:rPr lang="uk-UA" sz="2000" b="1" dirty="0">
                <a:latin typeface="Calibri" pitchFamily="34" charset="0"/>
                <a:cs typeface="Calibri" pitchFamily="34" charset="0"/>
              </a:rPr>
              <a:t>з </a:t>
            </a:r>
            <a:r>
              <a:rPr lang="uk-UA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01.02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 до </a:t>
            </a:r>
            <a:r>
              <a:rPr lang="uk-UA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05.03.2021</a:t>
            </a: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року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8616000" y="1043999"/>
            <a:ext cx="3576000" cy="187135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altLang="ru-RU" b="1" dirty="0">
                <a:latin typeface="Calibri" pitchFamily="34" charset="0"/>
                <a:cs typeface="Calibri" pitchFamily="34" charset="0"/>
              </a:rPr>
              <a:t>Кожен зареєстрований учасник ЗНО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altLang="ru-RU" b="1" dirty="0">
                <a:latin typeface="Calibri" pitchFamily="34" charset="0"/>
                <a:cs typeface="Calibri" pitchFamily="34" charset="0"/>
              </a:rPr>
              <a:t>має право скласти тести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altLang="ru-RU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НЕ більш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altLang="ru-RU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як із 5</a:t>
            </a:r>
            <a:r>
              <a:rPr lang="uk-UA" altLang="ru-RU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altLang="ru-RU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навчальних предметів </a:t>
            </a:r>
            <a:r>
              <a:rPr lang="uk-UA" altLang="ru-RU" i="1" dirty="0">
                <a:latin typeface="Calibri" pitchFamily="34" charset="0"/>
                <a:cs typeface="Calibri" pitchFamily="34" charset="0"/>
              </a:rPr>
              <a:t>(</a:t>
            </a:r>
            <a:r>
              <a:rPr lang="uk-UA" altLang="ru-RU" i="1" dirty="0" err="1">
                <a:latin typeface="Calibri" pitchFamily="34" charset="0"/>
                <a:cs typeface="Calibri" pitchFamily="34" charset="0"/>
              </a:rPr>
              <a:t>обов</a:t>
            </a:r>
            <a:r>
              <a:rPr lang="en-US" altLang="ru-RU" i="1" dirty="0">
                <a:latin typeface="Calibri" pitchFamily="34" charset="0"/>
                <a:cs typeface="Calibri" pitchFamily="34" charset="0"/>
              </a:rPr>
              <a:t>’</a:t>
            </a:r>
            <a:r>
              <a:rPr lang="uk-UA" altLang="ru-RU" i="1" dirty="0">
                <a:latin typeface="Calibri" pitchFamily="34" charset="0"/>
                <a:cs typeface="Calibri" pitchFamily="34" charset="0"/>
              </a:rPr>
              <a:t>язкових предметів немає) </a:t>
            </a:r>
          </a:p>
        </p:txBody>
      </p:sp>
    </p:spTree>
    <p:extLst>
      <p:ext uri="{BB962C8B-B14F-4D97-AF65-F5344CB8AC3E}">
        <p14:creationId xmlns:p14="http://schemas.microsoft.com/office/powerpoint/2010/main" val="4074890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1880865" y="150367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Календар проведення ЗНО – 2021 </a:t>
            </a:r>
            <a:endParaRPr lang="ru-RU" alt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240045"/>
              </p:ext>
            </p:extLst>
          </p:nvPr>
        </p:nvGraphicFramePr>
        <p:xfrm>
          <a:off x="39626" y="1764001"/>
          <a:ext cx="11988277" cy="19543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12611"/>
                <a:gridCol w="1712611"/>
                <a:gridCol w="1712611"/>
                <a:gridCol w="1712611"/>
                <a:gridCol w="1712611"/>
                <a:gridCol w="1712611"/>
                <a:gridCol w="1712611"/>
              </a:tblGrid>
              <a:tr h="415220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Понеділок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Вівторок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Середа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Четвер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П'ятниця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Субота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Неділя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</a:tr>
              <a:tr h="569425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17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19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21</a:t>
                      </a:r>
                    </a:p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Хімія 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22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23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</a:tr>
              <a:tr h="569425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</a:p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Іноземні мови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</a:p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Англійська мова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26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27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28</a:t>
                      </a:r>
                    </a:p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Математика 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29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</a:tr>
              <a:tr h="380928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31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09" marR="121909" marT="45710" marB="4571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04238"/>
              </p:ext>
            </p:extLst>
          </p:nvPr>
        </p:nvGraphicFramePr>
        <p:xfrm>
          <a:off x="38265" y="4202343"/>
          <a:ext cx="11991000" cy="25603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13000"/>
                <a:gridCol w="1713000"/>
                <a:gridCol w="1713000"/>
                <a:gridCol w="1713000"/>
                <a:gridCol w="1713000"/>
                <a:gridCol w="1713000"/>
                <a:gridCol w="1713000"/>
              </a:tblGrid>
              <a:tr h="334039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Понеділок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Вівторок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Середа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Четвер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П'ятниця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Субота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Неділя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</a:tr>
              <a:tr h="1062847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Українська мова</a:t>
                      </a:r>
                    </a:p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Українська мова і література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</a:p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Історія України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</a:tr>
              <a:tr h="576975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</a:p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Фізика 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Біологія 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</a:tr>
              <a:tr h="576975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Географія 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17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19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ru-RU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32" marR="121932" marT="45721" marB="45721"/>
                </a:tc>
              </a:tr>
            </a:tbl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111000" y="1281223"/>
            <a:ext cx="3073400" cy="6048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Травень</a:t>
            </a:r>
            <a:endParaRPr lang="ru-RU" sz="3200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1000" y="3606996"/>
            <a:ext cx="3073400" cy="6048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Червень</a:t>
            </a:r>
            <a:endParaRPr lang="ru-RU" sz="3200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289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576439" y="2011824"/>
            <a:ext cx="6278716" cy="100170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 </a:t>
            </a:r>
            <a:r>
              <a:rPr lang="uk-UA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(усі завдання)</a:t>
            </a:r>
          </a:p>
          <a:p>
            <a:pPr algn="ctr">
              <a:defRPr/>
            </a:pPr>
            <a:r>
              <a:rPr lang="uk-UA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АБО </a:t>
            </a:r>
          </a:p>
          <a:p>
            <a:pPr algn="ctr">
              <a:defRPr/>
            </a:pP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 і література </a:t>
            </a:r>
          </a:p>
          <a:p>
            <a:pPr algn="ctr">
              <a:defRPr/>
            </a:pPr>
            <a:r>
              <a:rPr lang="uk-UA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(атестаційні завдання з української мови)</a:t>
            </a:r>
            <a:endParaRPr lang="ru-RU" alt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61602" y="3204000"/>
            <a:ext cx="6293552" cy="980973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</a:t>
            </a:r>
          </a:p>
          <a:p>
            <a:pPr algn="ctr">
              <a:defRPr/>
            </a:pPr>
            <a:r>
              <a:rPr lang="uk-UA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 урахуванням рівня навчання)</a:t>
            </a:r>
            <a:endParaRPr lang="ru-RU" alt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74520" y="5679000"/>
            <a:ext cx="6180692" cy="83967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із переліку </a:t>
            </a:r>
            <a:r>
              <a:rPr lang="uk-UA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 предметів, із яких проводиться ЗНО</a:t>
            </a:r>
            <a:endParaRPr lang="ru-RU" alt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51000" y="234000"/>
            <a:ext cx="9658351" cy="5397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uk-UA" alt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Вибір предметів для проходження ДПА</a:t>
            </a:r>
            <a:endParaRPr lang="ru-RU" alt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>
            <a:off x="1370155" y="2084377"/>
            <a:ext cx="966977" cy="849130"/>
          </a:xfrm>
          <a:prstGeom prst="flowChartMagneticTap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22099" y="2296653"/>
            <a:ext cx="2354216" cy="432048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uk-UA" altLang="ru-RU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Обов'язково</a:t>
            </a:r>
            <a:endParaRPr lang="ru-RU" altLang="ru-RU" b="1" dirty="0" smtClean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Блок-схема: память с посл. доступом 25"/>
          <p:cNvSpPr/>
          <p:nvPr/>
        </p:nvSpPr>
        <p:spPr>
          <a:xfrm>
            <a:off x="1362733" y="3261679"/>
            <a:ext cx="970141" cy="906961"/>
          </a:xfrm>
          <a:prstGeom prst="flowChartMagneticTap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7" name="Блок-схема: память с посл. доступом 26"/>
          <p:cNvSpPr/>
          <p:nvPr/>
        </p:nvSpPr>
        <p:spPr>
          <a:xfrm>
            <a:off x="1293616" y="4502954"/>
            <a:ext cx="1035000" cy="812089"/>
          </a:xfrm>
          <a:prstGeom prst="flowChartMagneticTap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Блок-схема: память с посл. доступом 27"/>
          <p:cNvSpPr/>
          <p:nvPr/>
        </p:nvSpPr>
        <p:spPr>
          <a:xfrm>
            <a:off x="1280996" y="5589000"/>
            <a:ext cx="990003" cy="854315"/>
          </a:xfrm>
          <a:prstGeom prst="flowChartMagneticTap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78995" y="5962653"/>
            <a:ext cx="2640425" cy="556024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uk-UA" altLang="ru-RU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вибір учасника</a:t>
            </a:r>
            <a:endParaRPr lang="ru-RU" altLang="ru-RU" b="1" dirty="0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822099" y="3596401"/>
            <a:ext cx="2354216" cy="432048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uk-UA" altLang="ru-RU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Обов'язково</a:t>
            </a:r>
            <a:endParaRPr lang="ru-RU" altLang="ru-RU" b="1" dirty="0" smtClean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806852" y="4882995"/>
            <a:ext cx="2369463" cy="432048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uk-UA" altLang="ru-RU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Обов'язково</a:t>
            </a:r>
            <a:endParaRPr lang="ru-RU" altLang="ru-RU" b="1" dirty="0" smtClean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521227" y="4374000"/>
            <a:ext cx="6343739" cy="106999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України </a:t>
            </a:r>
            <a:r>
              <a:rPr lang="uk-UA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(період ХХ – початку ХХІ ст.)</a:t>
            </a:r>
          </a:p>
          <a:p>
            <a:pPr algn="ctr">
              <a:defRPr/>
            </a:pPr>
            <a:r>
              <a:rPr lang="uk-UA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АБО </a:t>
            </a:r>
          </a:p>
          <a:p>
            <a:pPr algn="ctr">
              <a:defRPr/>
            </a:pP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Іноземна мова </a:t>
            </a:r>
            <a:r>
              <a:rPr lang="uk-UA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 урахуванням рівня навчання)</a:t>
            </a:r>
            <a:endParaRPr lang="ru-RU" alt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395437" y="1043140"/>
            <a:ext cx="9360000" cy="82628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осіб, 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завершують у 2021 році здобуття повної загальної середньої 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освіти, обов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язковою буде ДПА у формі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 з чотирьох навчальних предметів: 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640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E4A6286-6A7E-499F-B178-8E6794579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00" y="0"/>
            <a:ext cx="10342800" cy="1440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</a:t>
            </a: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ВОРІВНЕВІ ТЕСТИ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отримання свідоцтва про здобуття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повної загальної середньої освіти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6" name="Таблица 10">
            <a:extLst>
              <a:ext uri="{FF2B5EF4-FFF2-40B4-BE49-F238E27FC236}">
                <a16:creationId xmlns="" xmlns:a16="http://schemas.microsoft.com/office/drawing/2014/main" id="{1625649D-205B-4ACB-99B3-39C5D587CC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499976"/>
              </p:ext>
            </p:extLst>
          </p:nvPr>
        </p:nvGraphicFramePr>
        <p:xfrm>
          <a:off x="184852" y="1448999"/>
          <a:ext cx="11896149" cy="50849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65383">
                  <a:extLst>
                    <a:ext uri="{9D8B030D-6E8A-4147-A177-3AD203B41FA5}">
                      <a16:colId xmlns="" xmlns:a16="http://schemas.microsoft.com/office/drawing/2014/main" val="1060721299"/>
                    </a:ext>
                  </a:extLst>
                </a:gridCol>
                <a:gridCol w="3965383">
                  <a:extLst>
                    <a:ext uri="{9D8B030D-6E8A-4147-A177-3AD203B41FA5}">
                      <a16:colId xmlns="" xmlns:a16="http://schemas.microsoft.com/office/drawing/2014/main" val="3730294796"/>
                    </a:ext>
                  </a:extLst>
                </a:gridCol>
                <a:gridCol w="3965383">
                  <a:extLst>
                    <a:ext uri="{9D8B030D-6E8A-4147-A177-3AD203B41FA5}">
                      <a16:colId xmlns="" xmlns:a16="http://schemas.microsoft.com/office/drawing/2014/main" val="2835790685"/>
                    </a:ext>
                  </a:extLst>
                </a:gridCol>
              </a:tblGrid>
              <a:tr h="68451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/>
                        <a:t>Зарахування здобувачам освіти результату ЗНО з математики як результату за</a:t>
                      </a:r>
                      <a:r>
                        <a:rPr lang="uk-UA" sz="1800" baseline="0" dirty="0" smtClean="0"/>
                        <a:t> </a:t>
                      </a:r>
                      <a:r>
                        <a:rPr lang="uk-UA" sz="1800" dirty="0" smtClean="0"/>
                        <a:t>ДПА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/>
                        <a:t>(за шкалою 1–12 балів)</a:t>
                      </a:r>
                      <a:r>
                        <a:rPr lang="uk-UA" sz="1800" baseline="0" dirty="0" smtClean="0"/>
                        <a:t> </a:t>
                      </a:r>
                      <a:r>
                        <a:rPr lang="uk-UA" sz="1800" dirty="0" smtClean="0"/>
                        <a:t>залежить від рівня, на якому вони цей предмет вивчали: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74826020"/>
                  </a:ext>
                </a:extLst>
              </a:tr>
              <a:tr h="68451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noProof="0" dirty="0" smtClean="0">
                          <a:solidFill>
                            <a:srgbClr val="C00000"/>
                          </a:solidFill>
                        </a:rPr>
                        <a:t>рівень стандарту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noProof="0" dirty="0" smtClean="0">
                          <a:solidFill>
                            <a:srgbClr val="C00000"/>
                          </a:solidFill>
                        </a:rPr>
                        <a:t>рівень стандарту та профільний рівень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69297412"/>
                  </a:ext>
                </a:extLst>
              </a:tr>
              <a:tr h="1271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</a:rPr>
                        <a:t>Не планують </a:t>
                      </a:r>
                      <a:r>
                        <a:rPr lang="uk-UA" sz="1800" b="1" dirty="0" smtClean="0"/>
                        <a:t>використовувати результати ЗНО з математики для вступу до закладів вищої світи</a:t>
                      </a:r>
                      <a:endParaRPr lang="ru-RU" sz="18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uk-UA" sz="1800" b="1" dirty="0" smtClean="0">
                          <a:solidFill>
                            <a:srgbClr val="C00000"/>
                          </a:solidFill>
                        </a:rPr>
                        <a:t>Планують</a:t>
                      </a:r>
                      <a:r>
                        <a:rPr lang="uk-UA" sz="1800" b="1" dirty="0" smtClean="0"/>
                        <a:t> використовувати результати ЗНО з математики під час вступу до закладів вищої освіти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C00000"/>
                          </a:solidFill>
                        </a:rPr>
                        <a:t>Незалежно від того планують  або не планують </a:t>
                      </a:r>
                      <a:r>
                        <a:rPr lang="uk-UA" sz="1800" b="1" dirty="0" smtClean="0"/>
                        <a:t>використовувати результати ЗНО з математики під час вступу до закладів вищої освіти</a:t>
                      </a:r>
                      <a:endParaRPr lang="ru-RU" sz="18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75992689"/>
                  </a:ext>
                </a:extLst>
              </a:tr>
              <a:tr h="2444711">
                <a:tc>
                  <a:txBody>
                    <a:bodyPr/>
                    <a:lstStyle/>
                    <a:p>
                      <a:pPr algn="ctr"/>
                      <a:endParaRPr lang="uk-UA" sz="1800" b="1" kern="1200" dirty="0" smtClean="0"/>
                    </a:p>
                    <a:p>
                      <a:pPr algn="ctr"/>
                      <a:r>
                        <a:rPr lang="uk-UA" sz="1800" b="1" kern="1200" dirty="0" smtClean="0"/>
                        <a:t>Отримають тільки результат  (</a:t>
                      </a:r>
                      <a:r>
                        <a:rPr lang="uk-UA" sz="1800" b="1" kern="1200" dirty="0" smtClean="0">
                          <a:solidFill>
                            <a:srgbClr val="C00000"/>
                          </a:solidFill>
                        </a:rPr>
                        <a:t>ДПА</a:t>
                      </a:r>
                      <a:r>
                        <a:rPr lang="uk-UA" sz="1800" b="1" kern="1200" dirty="0" smtClean="0"/>
                        <a:t>) за шкалою 1–12 балів за виконання завдань </a:t>
                      </a:r>
                      <a:r>
                        <a:rPr lang="uk-UA" sz="1800" b="1" kern="1200" dirty="0" smtClean="0">
                          <a:solidFill>
                            <a:srgbClr val="C00000"/>
                          </a:solidFill>
                        </a:rPr>
                        <a:t>сертифікаційної роботи рівня стандарту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1800" b="1" kern="1200" dirty="0" smtClean="0"/>
                    </a:p>
                    <a:p>
                      <a:pPr algn="ctr"/>
                      <a:r>
                        <a:rPr lang="uk-UA" sz="1800" b="1" kern="1200" dirty="0" smtClean="0"/>
                        <a:t>Отримають результат за шкалою 1–12 балів (</a:t>
                      </a:r>
                      <a:r>
                        <a:rPr lang="uk-UA" sz="1800" b="1" kern="1200" dirty="0" smtClean="0">
                          <a:solidFill>
                            <a:srgbClr val="C00000"/>
                          </a:solidFill>
                        </a:rPr>
                        <a:t>ДПА рівня стандарту</a:t>
                      </a:r>
                      <a:r>
                        <a:rPr lang="uk-UA" sz="1800" b="1" kern="1200" dirty="0" smtClean="0"/>
                        <a:t>) за виконання завдань 1-26, 30, 31 і 100-200 балів за рейтинговою шкалою </a:t>
                      </a:r>
                      <a:r>
                        <a:rPr lang="uk-UA" sz="1800" b="1" kern="1200" dirty="0" smtClean="0">
                          <a:solidFill>
                            <a:srgbClr val="C00000"/>
                          </a:solidFill>
                        </a:rPr>
                        <a:t>ЗНО</a:t>
                      </a:r>
                      <a:r>
                        <a:rPr lang="uk-UA" sz="1800" b="1" kern="1200" dirty="0" smtClean="0"/>
                        <a:t>. Виконують усі завдання </a:t>
                      </a:r>
                      <a:r>
                        <a:rPr lang="uk-UA" sz="1800" b="1" kern="1200" dirty="0" smtClean="0">
                          <a:solidFill>
                            <a:srgbClr val="C00000"/>
                          </a:solidFill>
                        </a:rPr>
                        <a:t>сертифікаційної роботи з математики рівня стандарту та профільного рівня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1800" b="1" dirty="0" smtClean="0"/>
                    </a:p>
                    <a:p>
                      <a:pPr algn="ctr"/>
                      <a:r>
                        <a:rPr lang="uk-UA" sz="1800" b="1" dirty="0" smtClean="0"/>
                        <a:t>Отримають оцінку за шкалою 1–12 </a:t>
                      </a:r>
                      <a:r>
                        <a:rPr lang="uk-UA" sz="1800" b="1" dirty="0" smtClean="0">
                          <a:solidFill>
                            <a:srgbClr val="C00000"/>
                          </a:solidFill>
                        </a:rPr>
                        <a:t>балів  ДПА </a:t>
                      </a:r>
                      <a:r>
                        <a:rPr lang="uk-UA" sz="1800" b="1" dirty="0" smtClean="0"/>
                        <a:t>і 100-200 балів за рейтинговою </a:t>
                      </a:r>
                      <a:r>
                        <a:rPr lang="uk-UA" sz="1800" b="1" dirty="0" smtClean="0">
                          <a:solidFill>
                            <a:srgbClr val="C00000"/>
                          </a:solidFill>
                        </a:rPr>
                        <a:t>ЗНО</a:t>
                      </a:r>
                    </a:p>
                    <a:p>
                      <a:pPr algn="ctr"/>
                      <a:r>
                        <a:rPr lang="uk-UA" sz="1800" b="1" dirty="0" smtClean="0"/>
                        <a:t>Виконують усі завдання </a:t>
                      </a:r>
                      <a:r>
                        <a:rPr lang="uk-UA" sz="1800" b="1" dirty="0" smtClean="0">
                          <a:solidFill>
                            <a:srgbClr val="C00000"/>
                          </a:solidFill>
                        </a:rPr>
                        <a:t>сертифікаційної роботи з математики рівня стандарту та профільного рівня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1803528"/>
                  </a:ext>
                </a:extLst>
              </a:tr>
            </a:tbl>
          </a:graphicData>
        </a:graphic>
      </p:graphicFrame>
      <p:pic>
        <p:nvPicPr>
          <p:cNvPr id="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6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86000" y="144000"/>
            <a:ext cx="709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Умови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прийому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до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закладів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вищої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освіти у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2021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році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2720998" cy="12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13"/>
          <p:cNvSpPr txBox="1">
            <a:spLocks noChangeArrowheads="1"/>
          </p:cNvSpPr>
          <p:nvPr/>
        </p:nvSpPr>
        <p:spPr bwMode="auto">
          <a:xfrm>
            <a:off x="6554" y="1359000"/>
            <a:ext cx="6410997" cy="543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335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Умовами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прийому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навчання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для </a:t>
            </a:r>
            <a:r>
              <a:rPr lang="ru-RU" sz="24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здобуття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вищої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освіти </a:t>
            </a:r>
            <a:r>
              <a:rPr lang="uk-UA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2021 </a:t>
            </a:r>
            <a:r>
              <a:rPr lang="ru-RU" sz="2400" b="1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році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 (наказ </a:t>
            </a:r>
            <a:r>
              <a:rPr lang="ru-RU" sz="2400" b="1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Міністерства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  освіти і науки </a:t>
            </a:r>
            <a:r>
              <a:rPr lang="ru-RU" sz="2400" b="1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України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від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15.10.2020 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№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1274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) </a:t>
            </a:r>
            <a:r>
              <a:rPr lang="ru-RU" sz="2400" b="1" dirty="0" err="1">
                <a:latin typeface="+mn-lt"/>
                <a:cs typeface="Arial" pitchFamily="34" charset="0"/>
              </a:rPr>
              <a:t>визначено</a:t>
            </a:r>
            <a:r>
              <a:rPr lang="ru-RU" sz="2400" b="1" dirty="0">
                <a:latin typeface="+mn-lt"/>
                <a:cs typeface="Arial" pitchFamily="34" charset="0"/>
              </a:rPr>
              <a:t> </a:t>
            </a:r>
            <a:endParaRPr lang="ru-RU" sz="2400" b="1" dirty="0" smtClean="0">
              <a:latin typeface="+mn-lt"/>
              <a:cs typeface="Arial" pitchFamily="34" charset="0"/>
            </a:endParaRPr>
          </a:p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+mn-lt"/>
                <a:cs typeface="Arial" pitchFamily="34" charset="0"/>
              </a:rPr>
              <a:t>Перелік</a:t>
            </a:r>
            <a:r>
              <a:rPr lang="ru-RU" sz="2800" b="1" i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конкурсних</a:t>
            </a:r>
            <a:r>
              <a:rPr lang="ru-RU" sz="2800" b="1" i="1" dirty="0">
                <a:solidFill>
                  <a:srgbClr val="C00000"/>
                </a:solidFill>
                <a:latin typeface="+mn-lt"/>
                <a:cs typeface="Arial" pitchFamily="34" charset="0"/>
              </a:rPr>
              <a:t> предметів</a:t>
            </a:r>
            <a:r>
              <a:rPr lang="ru-RU" sz="2400" b="1" dirty="0">
                <a:latin typeface="+mn-lt"/>
                <a:cs typeface="Times New Roman" pitchFamily="18" charset="0"/>
              </a:rPr>
              <a:t>,</a:t>
            </a:r>
          </a:p>
          <a:p>
            <a:pPr algn="ctr"/>
            <a:r>
              <a:rPr lang="ru-RU" sz="2000" b="1" dirty="0" err="1">
                <a:latin typeface="+mn-lt"/>
                <a:cs typeface="Arial" pitchFamily="34" charset="0"/>
              </a:rPr>
              <a:t>творчих</a:t>
            </a:r>
            <a:r>
              <a:rPr lang="ru-RU" sz="2000" b="1" dirty="0">
                <a:latin typeface="+mn-lt"/>
                <a:cs typeface="Arial" pitchFamily="34" charset="0"/>
              </a:rPr>
              <a:t> </a:t>
            </a:r>
            <a:r>
              <a:rPr lang="ru-RU" sz="2000" b="1" dirty="0" err="1">
                <a:latin typeface="+mn-lt"/>
                <a:cs typeface="Arial" pitchFamily="34" charset="0"/>
              </a:rPr>
              <a:t>заліків</a:t>
            </a:r>
            <a:r>
              <a:rPr lang="ru-RU" sz="2000" b="1" dirty="0">
                <a:latin typeface="+mn-lt"/>
                <a:cs typeface="Arial" pitchFamily="34" charset="0"/>
              </a:rPr>
              <a:t> та </a:t>
            </a:r>
            <a:r>
              <a:rPr lang="ru-RU" sz="2000" b="1" dirty="0" err="1">
                <a:latin typeface="+mn-lt"/>
                <a:cs typeface="Arial" pitchFamily="34" charset="0"/>
              </a:rPr>
              <a:t>творчих</a:t>
            </a:r>
            <a:r>
              <a:rPr lang="ru-RU" sz="2000" b="1" dirty="0">
                <a:latin typeface="+mn-lt"/>
                <a:cs typeface="Arial" pitchFamily="34" charset="0"/>
              </a:rPr>
              <a:t> </a:t>
            </a:r>
            <a:r>
              <a:rPr lang="ru-RU" sz="2000" b="1" dirty="0" err="1">
                <a:latin typeface="+mn-lt"/>
                <a:cs typeface="Arial" pitchFamily="34" charset="0"/>
              </a:rPr>
              <a:t>конкурсів</a:t>
            </a:r>
            <a:r>
              <a:rPr lang="ru-RU" sz="2000" b="1" dirty="0">
                <a:latin typeface="+mn-lt"/>
                <a:cs typeface="Arial" pitchFamily="34" charset="0"/>
              </a:rPr>
              <a:t> для </a:t>
            </a:r>
            <a:r>
              <a:rPr lang="ru-RU" sz="2000" b="1" dirty="0" err="1">
                <a:latin typeface="+mn-lt"/>
                <a:cs typeface="Arial" pitchFamily="34" charset="0"/>
              </a:rPr>
              <a:t>вступу</a:t>
            </a:r>
            <a:r>
              <a:rPr lang="ru-RU" sz="2000" b="1" dirty="0">
                <a:latin typeface="+mn-lt"/>
                <a:cs typeface="Arial" pitchFamily="34" charset="0"/>
              </a:rPr>
              <a:t> на </a:t>
            </a:r>
            <a:r>
              <a:rPr lang="ru-RU" sz="2000" b="1" dirty="0" err="1">
                <a:latin typeface="+mn-lt"/>
                <a:cs typeface="Arial" pitchFamily="34" charset="0"/>
              </a:rPr>
              <a:t>навчання</a:t>
            </a:r>
            <a:r>
              <a:rPr lang="ru-RU" sz="2000" b="1" dirty="0">
                <a:latin typeface="+mn-lt"/>
                <a:cs typeface="Arial" pitchFamily="34" charset="0"/>
              </a:rPr>
              <a:t> для </a:t>
            </a:r>
            <a:r>
              <a:rPr lang="ru-RU" sz="2000" b="1" dirty="0" err="1">
                <a:latin typeface="+mn-lt"/>
                <a:cs typeface="Arial" pitchFamily="34" charset="0"/>
              </a:rPr>
              <a:t>здобуття</a:t>
            </a:r>
            <a:r>
              <a:rPr lang="ru-RU" sz="2000" b="1" dirty="0">
                <a:latin typeface="+mn-lt"/>
                <a:cs typeface="Arial" pitchFamily="34" charset="0"/>
              </a:rPr>
              <a:t> </a:t>
            </a:r>
            <a:r>
              <a:rPr lang="ru-RU" sz="2000" b="1" dirty="0" err="1">
                <a:latin typeface="+mn-lt"/>
                <a:cs typeface="Arial" pitchFamily="34" charset="0"/>
              </a:rPr>
              <a:t>освітнього</a:t>
            </a:r>
            <a:r>
              <a:rPr lang="ru-RU" sz="2000" b="1" dirty="0">
                <a:latin typeface="+mn-lt"/>
                <a:cs typeface="Arial" pitchFamily="34" charset="0"/>
              </a:rPr>
              <a:t> </a:t>
            </a:r>
            <a:r>
              <a:rPr lang="ru-RU" sz="2000" b="1" dirty="0" err="1">
                <a:latin typeface="+mn-lt"/>
                <a:cs typeface="Arial" pitchFamily="34" charset="0"/>
              </a:rPr>
              <a:t>ступеня</a:t>
            </a:r>
            <a:r>
              <a:rPr lang="ru-RU" sz="2000" b="1" dirty="0">
                <a:latin typeface="+mn-lt"/>
                <a:cs typeface="Arial" pitchFamily="34" charset="0"/>
              </a:rPr>
              <a:t> бакалавра (</a:t>
            </a:r>
            <a:r>
              <a:rPr lang="ru-RU" sz="2000" b="1" dirty="0" err="1">
                <a:latin typeface="+mn-lt"/>
                <a:cs typeface="Arial" pitchFamily="34" charset="0"/>
              </a:rPr>
              <a:t>магістра</a:t>
            </a:r>
            <a:r>
              <a:rPr lang="ru-RU" sz="2000" b="1" dirty="0">
                <a:latin typeface="+mn-lt"/>
                <a:cs typeface="Arial" pitchFamily="34" charset="0"/>
              </a:rPr>
              <a:t> </a:t>
            </a:r>
            <a:r>
              <a:rPr lang="ru-RU" sz="2000" b="1" dirty="0" err="1">
                <a:latin typeface="+mn-lt"/>
                <a:cs typeface="Arial" pitchFamily="34" charset="0"/>
              </a:rPr>
              <a:t>медичного</a:t>
            </a:r>
            <a:r>
              <a:rPr lang="ru-RU" sz="2000" b="1" dirty="0">
                <a:latin typeface="+mn-lt"/>
                <a:cs typeface="Arial" pitchFamily="34" charset="0"/>
              </a:rPr>
              <a:t>, </a:t>
            </a:r>
            <a:r>
              <a:rPr lang="ru-RU" sz="2000" b="1" dirty="0" err="1">
                <a:latin typeface="+mn-lt"/>
                <a:cs typeface="Arial" pitchFamily="34" charset="0"/>
              </a:rPr>
              <a:t>фармацевтичного</a:t>
            </a:r>
            <a:r>
              <a:rPr lang="ru-RU" sz="2000" b="1" dirty="0">
                <a:latin typeface="+mn-lt"/>
                <a:cs typeface="Arial" pitchFamily="34" charset="0"/>
              </a:rPr>
              <a:t>  або ветеринарного </a:t>
            </a:r>
            <a:r>
              <a:rPr lang="ru-RU" sz="2000" b="1" dirty="0" err="1">
                <a:latin typeface="+mn-lt"/>
                <a:cs typeface="Arial" pitchFamily="34" charset="0"/>
              </a:rPr>
              <a:t>спрямувань</a:t>
            </a:r>
            <a:r>
              <a:rPr lang="ru-RU" sz="2000" b="1" dirty="0">
                <a:latin typeface="+mn-lt"/>
                <a:cs typeface="Arial" pitchFamily="34" charset="0"/>
              </a:rPr>
              <a:t>) на </a:t>
            </a:r>
            <a:r>
              <a:rPr lang="ru-RU" sz="2000" b="1" dirty="0" err="1">
                <a:latin typeface="+mn-lt"/>
                <a:cs typeface="Arial" pitchFamily="34" charset="0"/>
              </a:rPr>
              <a:t>відкриті</a:t>
            </a:r>
            <a:r>
              <a:rPr lang="ru-RU" sz="2000" b="1" dirty="0">
                <a:latin typeface="+mn-lt"/>
                <a:cs typeface="Arial" pitchFamily="34" charset="0"/>
              </a:rPr>
              <a:t> та</a:t>
            </a:r>
          </a:p>
          <a:p>
            <a:pPr algn="ctr"/>
            <a:r>
              <a:rPr lang="ru-RU" sz="2000" b="1" dirty="0" err="1">
                <a:latin typeface="+mn-lt"/>
                <a:cs typeface="Arial" pitchFamily="34" charset="0"/>
              </a:rPr>
              <a:t>закриті</a:t>
            </a:r>
            <a:r>
              <a:rPr lang="ru-RU" sz="2000" b="1" dirty="0">
                <a:latin typeface="+mn-lt"/>
                <a:cs typeface="Arial" pitchFamily="34" charset="0"/>
              </a:rPr>
              <a:t> (</a:t>
            </a:r>
            <a:r>
              <a:rPr lang="ru-RU" sz="2000" b="1" dirty="0" err="1">
                <a:latin typeface="+mn-lt"/>
                <a:cs typeface="Arial" pitchFamily="34" charset="0"/>
              </a:rPr>
              <a:t>фіксовані</a:t>
            </a:r>
            <a:r>
              <a:rPr lang="ru-RU" sz="2000" b="1" dirty="0">
                <a:latin typeface="+mn-lt"/>
                <a:cs typeface="Arial" pitchFamily="34" charset="0"/>
              </a:rPr>
              <a:t>) </a:t>
            </a:r>
            <a:r>
              <a:rPr lang="ru-RU" sz="2000" b="1" dirty="0" err="1">
                <a:latin typeface="+mn-lt"/>
                <a:cs typeface="Arial" pitchFamily="34" charset="0"/>
              </a:rPr>
              <a:t>конкурсні</a:t>
            </a:r>
            <a:r>
              <a:rPr lang="ru-RU" sz="2000" b="1" dirty="0">
                <a:latin typeface="+mn-lt"/>
                <a:cs typeface="Arial" pitchFamily="34" charset="0"/>
              </a:rPr>
              <a:t> </a:t>
            </a:r>
            <a:r>
              <a:rPr lang="ru-RU" sz="2000" b="1" dirty="0" err="1">
                <a:latin typeface="+mn-lt"/>
                <a:cs typeface="Arial" pitchFamily="34" charset="0"/>
              </a:rPr>
              <a:t>пропозиції</a:t>
            </a:r>
            <a:r>
              <a:rPr lang="ru-RU" sz="2000" b="1" dirty="0">
                <a:latin typeface="+mn-lt"/>
                <a:cs typeface="Arial" pitchFamily="34" charset="0"/>
              </a:rPr>
              <a:t> на </a:t>
            </a:r>
            <a:r>
              <a:rPr lang="ru-RU" sz="2000" b="1" dirty="0" err="1">
                <a:latin typeface="+mn-lt"/>
                <a:cs typeface="Arial" pitchFamily="34" charset="0"/>
              </a:rPr>
              <a:t>основі</a:t>
            </a:r>
            <a:r>
              <a:rPr lang="ru-RU" sz="2000" b="1" dirty="0">
                <a:latin typeface="+mn-lt"/>
                <a:cs typeface="Arial" pitchFamily="34" charset="0"/>
              </a:rPr>
              <a:t>  </a:t>
            </a:r>
            <a:r>
              <a:rPr lang="ru-RU" sz="2000" b="1" dirty="0" err="1">
                <a:latin typeface="+mn-lt"/>
                <a:cs typeface="Arial" pitchFamily="34" charset="0"/>
              </a:rPr>
              <a:t>повної</a:t>
            </a:r>
            <a:r>
              <a:rPr lang="ru-RU" sz="2000" b="1" dirty="0">
                <a:latin typeface="+mn-lt"/>
                <a:cs typeface="Arial" pitchFamily="34" charset="0"/>
              </a:rPr>
              <a:t> </a:t>
            </a:r>
            <a:r>
              <a:rPr lang="ru-RU" sz="2000" b="1" dirty="0" err="1">
                <a:latin typeface="+mn-lt"/>
                <a:cs typeface="Arial" pitchFamily="34" charset="0"/>
              </a:rPr>
              <a:t>загальної</a:t>
            </a:r>
            <a:r>
              <a:rPr lang="ru-RU" sz="2000" b="1" dirty="0">
                <a:latin typeface="+mn-lt"/>
                <a:cs typeface="Arial" pitchFamily="34" charset="0"/>
              </a:rPr>
              <a:t> </a:t>
            </a:r>
            <a:r>
              <a:rPr lang="ru-RU" sz="2000" b="1" dirty="0" err="1">
                <a:latin typeface="+mn-lt"/>
                <a:cs typeface="Arial" pitchFamily="34" charset="0"/>
              </a:rPr>
              <a:t>середньої</a:t>
            </a:r>
            <a:r>
              <a:rPr lang="ru-RU" sz="2000" b="1" dirty="0">
                <a:latin typeface="+mn-lt"/>
                <a:cs typeface="Arial" pitchFamily="34" charset="0"/>
              </a:rPr>
              <a:t> освіти</a:t>
            </a:r>
            <a:r>
              <a:rPr lang="uk-UA" sz="2000" b="1" dirty="0">
                <a:latin typeface="+mn-lt"/>
                <a:cs typeface="Arial" pitchFamily="34" charset="0"/>
              </a:rPr>
              <a:t>.</a:t>
            </a:r>
          </a:p>
          <a:p>
            <a:pPr algn="just"/>
            <a:endParaRPr lang="uk-UA" sz="2000" dirty="0">
              <a:latin typeface="+mn-lt"/>
              <a:cs typeface="Arial" pitchFamily="34" charset="0"/>
            </a:endParaRPr>
          </a:p>
          <a:p>
            <a:pPr algn="ctr"/>
            <a:r>
              <a:rPr lang="uk-UA" sz="2000" b="1" dirty="0">
                <a:latin typeface="+mn-lt"/>
                <a:cs typeface="Arial" pitchFamily="34" charset="0"/>
              </a:rPr>
              <a:t>У </a:t>
            </a:r>
            <a:r>
              <a:rPr lang="uk-UA" sz="2000" b="1" dirty="0" smtClean="0">
                <a:latin typeface="+mn-lt"/>
                <a:cs typeface="Arial" pitchFamily="34" charset="0"/>
              </a:rPr>
              <a:t>2021 </a:t>
            </a:r>
            <a:r>
              <a:rPr lang="uk-UA" sz="2000" b="1" dirty="0">
                <a:latin typeface="+mn-lt"/>
                <a:cs typeface="Arial" pitchFamily="34" charset="0"/>
              </a:rPr>
              <a:t>році для конкурсного відбору для здобуття ступенів вищої освіти будуть прийматися </a:t>
            </a:r>
            <a:r>
              <a:rPr lang="uk-UA" sz="2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сертифікати ЗНО 2018, 2019, </a:t>
            </a:r>
            <a:r>
              <a:rPr lang="uk-UA" sz="2000" b="1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2020, 2021 років.</a:t>
            </a:r>
          </a:p>
          <a:p>
            <a:pPr algn="ctr"/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00" y="1359000"/>
            <a:ext cx="5601000" cy="5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1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000" y="0"/>
            <a:ext cx="103428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ЗНО – </a:t>
            </a:r>
            <a:r>
              <a:rPr lang="ru-RU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необхідна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умова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майбутнього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2225997" cy="12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5"/>
          <p:cNvSpPr>
            <a:spLocks noChangeArrowheads="1"/>
          </p:cNvSpPr>
          <p:nvPr/>
        </p:nvSpPr>
        <p:spPr bwMode="auto">
          <a:xfrm>
            <a:off x="-1" y="1471524"/>
            <a:ext cx="5511001" cy="54498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Зовнішнє </a:t>
            </a:r>
            <a:r>
              <a:rPr lang="uk-UA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незалежне оцінювання (ЗНО) – одна з </a:t>
            </a:r>
            <a:endParaRPr lang="uk-UA" sz="28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lvl="0" algn="ctr">
              <a:defRPr/>
            </a:pPr>
            <a:r>
              <a:rPr lang="uk-UA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найефективніших і </a:t>
            </a:r>
            <a:r>
              <a:rPr lang="uk-UA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найпоширеніших у світі систем оцінювання навчальних </a:t>
            </a:r>
          </a:p>
          <a:p>
            <a:pPr lvl="0" algn="ctr">
              <a:defRPr/>
            </a:pPr>
            <a:r>
              <a:rPr lang="uk-UA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досягнень учнів, яка дозволяє провести як державну </a:t>
            </a:r>
          </a:p>
          <a:p>
            <a:pPr lvl="0"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підсумкову </a:t>
            </a:r>
            <a:r>
              <a:rPr lang="uk-UA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атестацію, так і відбір абітурієнтів до </a:t>
            </a: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закладів вищої освіти. </a:t>
            </a:r>
            <a:endParaRPr lang="uk-UA" sz="2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object 5"/>
          <p:cNvSpPr>
            <a:spLocks noChangeArrowheads="1"/>
          </p:cNvSpPr>
          <p:nvPr/>
        </p:nvSpPr>
        <p:spPr bwMode="auto">
          <a:xfrm>
            <a:off x="5916000" y="1471525"/>
            <a:ext cx="5597400" cy="54498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Система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зовнішнього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незалежного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</a:t>
            </a:r>
            <a:r>
              <a:rPr lang="ru-RU" sz="24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оцінювання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Україні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 </a:t>
            </a:r>
            <a:r>
              <a:rPr lang="ru-RU" sz="24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сьогодні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: </a:t>
            </a:r>
            <a:endParaRPr lang="uk-UA" sz="24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Демонструє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переваги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і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недоліки</a:t>
            </a:r>
            <a:endParaRPr lang="ru-RU" sz="2000" b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вітчизняної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системи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освіти.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Дає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можливість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оперативно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реагувати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і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своєчасно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реформувати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систему освіти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Україні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Є однією з найбільш стабільних систем,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    яка злагоджено функціонує з метою оцінювання навчальних досягнень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випускників закладів освіти.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 Є необхідною умовою отримання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документа про освіту.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Є </a:t>
            </a:r>
            <a:r>
              <a:rPr lang="uk-UA" sz="2000" b="1" smtClean="0">
                <a:latin typeface="Calibri" pitchFamily="34" charset="0"/>
                <a:cs typeface="Calibri" pitchFamily="34" charset="0"/>
              </a:rPr>
              <a:t>умовою </a:t>
            </a:r>
            <a:r>
              <a:rPr lang="uk-UA" sz="2000" b="1" smtClean="0">
                <a:latin typeface="Calibri" pitchFamily="34" charset="0"/>
                <a:cs typeface="Calibri" pitchFamily="34" charset="0"/>
              </a:rPr>
              <a:t>для вступу </a:t>
            </a: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до закладу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2000" b="1" dirty="0" smtClean="0">
                <a:latin typeface="Calibri" pitchFamily="34" charset="0"/>
                <a:cs typeface="Calibri" pitchFamily="34" charset="0"/>
              </a:rPr>
              <a:t>вищої освіти. </a:t>
            </a:r>
          </a:p>
          <a:p>
            <a:pPr marL="82296" indent="0">
              <a:buFont typeface="Arial" charset="0"/>
              <a:buNone/>
              <a:defRPr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11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1000" y="185943"/>
            <a:ext cx="103428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Умови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прийому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до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закладів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вищої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освіти </a:t>
            </a:r>
            <a:r>
              <a:rPr lang="ru-RU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 </a:t>
            </a:r>
            <a:r>
              <a:rPr lang="ru-RU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2021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році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2720998" cy="12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12"/>
          <p:cNvSpPr txBox="1">
            <a:spLocks/>
          </p:cNvSpPr>
          <p:nvPr/>
        </p:nvSpPr>
        <p:spPr>
          <a:xfrm>
            <a:off x="6364922" y="1179000"/>
            <a:ext cx="5848349" cy="42604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  <a:defRPr/>
            </a:pPr>
            <a:r>
              <a:rPr lang="uk-UA" sz="2000" b="1" dirty="0" smtClean="0">
                <a:solidFill>
                  <a:srgbClr val="002060"/>
                </a:solidFill>
              </a:rPr>
              <a:t>Безумовні лідери списку – </a:t>
            </a:r>
            <a:br>
              <a:rPr lang="uk-UA" sz="2000" b="1" dirty="0" smtClean="0">
                <a:solidFill>
                  <a:srgbClr val="002060"/>
                </a:solidFill>
              </a:rPr>
            </a:br>
            <a:r>
              <a:rPr lang="uk-UA" sz="2000" b="1" dirty="0" smtClean="0">
                <a:solidFill>
                  <a:srgbClr val="002060"/>
                </a:solidFill>
              </a:rPr>
              <a:t>Математика (другий предмет)</a:t>
            </a:r>
            <a:br>
              <a:rPr lang="uk-UA" sz="2000" b="1" dirty="0" smtClean="0">
                <a:solidFill>
                  <a:srgbClr val="002060"/>
                </a:solidFill>
              </a:rPr>
            </a:br>
            <a:r>
              <a:rPr lang="uk-UA" sz="2000" b="1" dirty="0" smtClean="0">
                <a:solidFill>
                  <a:srgbClr val="002060"/>
                </a:solidFill>
              </a:rPr>
              <a:t>та Іноземна мова (третій предмет)</a:t>
            </a:r>
          </a:p>
          <a:p>
            <a:pPr marL="182563" indent="-182563" algn="just">
              <a:spcBef>
                <a:spcPts val="0"/>
              </a:spcBef>
              <a:buClr>
                <a:srgbClr val="F24E5E"/>
              </a:buClr>
              <a:buFont typeface="Arial" charset="0"/>
              <a:buChar char="•"/>
              <a:defRPr/>
            </a:pPr>
            <a:r>
              <a:rPr lang="uk-UA" sz="1500" b="1" dirty="0" smtClean="0"/>
              <a:t>Математика зустрічається найчастіше: на </a:t>
            </a:r>
          </a:p>
          <a:p>
            <a:pPr marL="0" indent="0" algn="just">
              <a:spcBef>
                <a:spcPts val="0"/>
              </a:spcBef>
              <a:buClr>
                <a:srgbClr val="F24E5E"/>
              </a:buClr>
              <a:buFont typeface="Arial" charset="0"/>
              <a:buNone/>
              <a:defRPr/>
            </a:pPr>
            <a:r>
              <a:rPr lang="uk-UA" sz="1500" b="1" dirty="0" smtClean="0"/>
              <a:t>   першому місці (з відривом) як другий </a:t>
            </a:r>
          </a:p>
          <a:p>
            <a:pPr marL="0" indent="0" algn="just">
              <a:spcBef>
                <a:spcPts val="0"/>
              </a:spcBef>
              <a:buClr>
                <a:srgbClr val="F24E5E"/>
              </a:buClr>
              <a:buFont typeface="Arial" charset="0"/>
              <a:buNone/>
              <a:defRPr/>
            </a:pPr>
            <a:r>
              <a:rPr lang="uk-UA" sz="1500" b="1" dirty="0" smtClean="0"/>
              <a:t>   предмет та на третьому – як третій. </a:t>
            </a:r>
          </a:p>
          <a:p>
            <a:pPr marL="182563" indent="-182563" algn="just">
              <a:spcBef>
                <a:spcPts val="0"/>
              </a:spcBef>
              <a:buClr>
                <a:srgbClr val="F24E5E"/>
              </a:buClr>
              <a:buFont typeface="Arial" charset="0"/>
              <a:buChar char="•"/>
              <a:defRPr/>
            </a:pPr>
            <a:r>
              <a:rPr lang="uk-UA" sz="1500" dirty="0" smtClean="0"/>
              <a:t>Історія на третьому місці як другий предмет та на останньому (крім творчого конкурсу) – як третій. Але вона теж є другим</a:t>
            </a:r>
          </a:p>
          <a:p>
            <a:pPr marL="0" indent="0" algn="just">
              <a:spcBef>
                <a:spcPts val="0"/>
              </a:spcBef>
              <a:buClr>
                <a:srgbClr val="F24E5E"/>
              </a:buClr>
              <a:buFont typeface="Arial" charset="0"/>
              <a:buNone/>
              <a:defRPr/>
            </a:pPr>
            <a:r>
              <a:rPr lang="uk-UA" sz="1500" dirty="0" smtClean="0"/>
              <a:t>  предметом на вибір для ДПА.</a:t>
            </a:r>
          </a:p>
          <a:p>
            <a:pPr marL="182563" indent="-182563" algn="just">
              <a:spcBef>
                <a:spcPts val="0"/>
              </a:spcBef>
              <a:buClr>
                <a:srgbClr val="F24E5E"/>
              </a:buClr>
              <a:buFont typeface="Arial" charset="0"/>
              <a:buChar char="•"/>
              <a:defRPr/>
            </a:pPr>
            <a:r>
              <a:rPr lang="uk-UA" sz="1500" dirty="0" smtClean="0"/>
              <a:t>Біологія на другому місці як другий </a:t>
            </a:r>
          </a:p>
          <a:p>
            <a:pPr marL="0" indent="0" algn="just">
              <a:spcBef>
                <a:spcPts val="0"/>
              </a:spcBef>
              <a:buClr>
                <a:srgbClr val="F24E5E"/>
              </a:buClr>
              <a:buFont typeface="Arial" charset="0"/>
              <a:buNone/>
              <a:defRPr/>
            </a:pPr>
            <a:r>
              <a:rPr lang="uk-UA" sz="1500" dirty="0" smtClean="0"/>
              <a:t>   предмет та на передостанньому (крім</a:t>
            </a:r>
          </a:p>
          <a:p>
            <a:pPr marL="0" indent="0" algn="just">
              <a:spcBef>
                <a:spcPts val="0"/>
              </a:spcBef>
              <a:buClr>
                <a:srgbClr val="F24E5E"/>
              </a:buClr>
              <a:buFont typeface="Arial" charset="0"/>
              <a:buNone/>
              <a:defRPr/>
            </a:pPr>
            <a:r>
              <a:rPr lang="uk-UA" sz="1500" dirty="0" smtClean="0"/>
              <a:t>   творчого конкурсу) – як третій.</a:t>
            </a:r>
          </a:p>
          <a:p>
            <a:pPr marL="182563" indent="-182563" algn="just">
              <a:spcBef>
                <a:spcPts val="0"/>
              </a:spcBef>
              <a:buClr>
                <a:srgbClr val="F24E5E"/>
              </a:buClr>
              <a:buFont typeface="Arial" charset="0"/>
              <a:buChar char="•"/>
              <a:defRPr/>
            </a:pPr>
            <a:r>
              <a:rPr lang="uk-UA" sz="1500" dirty="0" smtClean="0"/>
              <a:t>Іноземна мова найчастіше зустрічається як третій предмет.</a:t>
            </a:r>
          </a:p>
          <a:p>
            <a:pPr marL="182563" indent="-182563" algn="just">
              <a:spcBef>
                <a:spcPts val="0"/>
              </a:spcBef>
              <a:buClr>
                <a:srgbClr val="F24E5E"/>
              </a:buClr>
              <a:buFont typeface="Arial" charset="0"/>
              <a:buChar char="•"/>
              <a:defRPr/>
            </a:pPr>
            <a:r>
              <a:rPr lang="uk-UA" sz="1500" dirty="0" smtClean="0"/>
              <a:t>Фізика на другому місці як третій предмет.</a:t>
            </a:r>
            <a:endParaRPr lang="uk-UA" sz="1500" dirty="0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31152"/>
              </p:ext>
            </p:extLst>
          </p:nvPr>
        </p:nvGraphicFramePr>
        <p:xfrm>
          <a:off x="291000" y="1584000"/>
          <a:ext cx="5856818" cy="45900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08264">
                  <a:extLst>
                    <a:ext uri="{9D8B030D-6E8A-4147-A177-3AD203B41FA5}"/>
                  </a:extLst>
                </a:gridCol>
                <a:gridCol w="1312692">
                  <a:extLst>
                    <a:ext uri="{9D8B030D-6E8A-4147-A177-3AD203B41FA5}"/>
                  </a:extLst>
                </a:gridCol>
                <a:gridCol w="1275887">
                  <a:extLst>
                    <a:ext uri="{9D8B030D-6E8A-4147-A177-3AD203B41FA5}"/>
                  </a:extLst>
                </a:gridCol>
                <a:gridCol w="1059975">
                  <a:extLst>
                    <a:ext uri="{9D8B030D-6E8A-4147-A177-3AD203B41FA5}"/>
                  </a:extLst>
                </a:gridCol>
              </a:tblGrid>
              <a:tr h="942340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effectLst/>
                        </a:rPr>
                        <a:t>Предмет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>
                    <a:solidFill>
                      <a:srgbClr val="F24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effectLst/>
                        </a:rPr>
                        <a:t>Другий </a:t>
                      </a:r>
                    </a:p>
                    <a:p>
                      <a:pPr algn="ctr"/>
                      <a:r>
                        <a:rPr lang="uk-UA" sz="1400" dirty="0" smtClean="0">
                          <a:effectLst/>
                        </a:rPr>
                        <a:t>предмет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>
                    <a:solidFill>
                      <a:srgbClr val="F24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effectLst/>
                        </a:rPr>
                        <a:t>Третій </a:t>
                      </a:r>
                    </a:p>
                    <a:p>
                      <a:pPr algn="ctr"/>
                      <a:r>
                        <a:rPr lang="uk-UA" sz="1400" dirty="0" smtClean="0">
                          <a:effectLst/>
                        </a:rPr>
                        <a:t>предмет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>
                    <a:solidFill>
                      <a:srgbClr val="F24E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effectLst/>
                        </a:rPr>
                        <a:t>Разом</a:t>
                      </a:r>
                      <a:endParaRPr lang="uk-U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>
                    <a:solidFill>
                      <a:srgbClr val="F24E5E"/>
                    </a:solidFill>
                  </a:tcPr>
                </a:tc>
                <a:extLst>
                  <a:ext uri="{0D108BD9-81ED-4DB2-BD59-A6C34878D82A}"/>
                </a:extLst>
              </a:tr>
              <a:tr h="455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1" dirty="0" smtClean="0"/>
                        <a:t>Математика</a:t>
                      </a:r>
                      <a:endParaRPr lang="uk-UA" sz="1500" b="1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70</a:t>
                      </a:r>
                      <a:endParaRPr lang="uk-UA" sz="1500" b="1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41</a:t>
                      </a:r>
                      <a:endParaRPr lang="uk-UA" sz="1500" b="1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111</a:t>
                      </a:r>
                      <a:endParaRPr lang="uk-UA" sz="1500" b="1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extLst>
                  <a:ext uri="{0D108BD9-81ED-4DB2-BD59-A6C34878D82A}"/>
                </a:extLst>
              </a:tr>
              <a:tr h="455958">
                <a:tc>
                  <a:txBody>
                    <a:bodyPr/>
                    <a:lstStyle/>
                    <a:p>
                      <a:pPr algn="l"/>
                      <a:r>
                        <a:rPr lang="uk-UA" sz="1500" dirty="0" smtClean="0"/>
                        <a:t>Історія України 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00" dirty="0" smtClean="0"/>
                        <a:t>2</a:t>
                      </a:r>
                      <a:r>
                        <a:rPr lang="en-US" sz="1500" dirty="0" smtClean="0"/>
                        <a:t>4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11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35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extLst>
                  <a:ext uri="{0D108BD9-81ED-4DB2-BD59-A6C34878D82A}"/>
                </a:extLst>
              </a:tr>
              <a:tr h="455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dirty="0" smtClean="0"/>
                        <a:t>Біологія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26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16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42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extLst>
                  <a:ext uri="{0D108BD9-81ED-4DB2-BD59-A6C34878D82A}"/>
                </a:extLst>
              </a:tr>
              <a:tr h="455958">
                <a:tc>
                  <a:txBody>
                    <a:bodyPr/>
                    <a:lstStyle/>
                    <a:p>
                      <a:pPr algn="l"/>
                      <a:r>
                        <a:rPr lang="uk-UA" sz="1500" dirty="0" smtClean="0"/>
                        <a:t>Іноземна мова 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8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72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80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extLst>
                  <a:ext uri="{0D108BD9-81ED-4DB2-BD59-A6C34878D82A}"/>
                </a:extLst>
              </a:tr>
              <a:tr h="455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dirty="0" smtClean="0"/>
                        <a:t>Фізика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00" dirty="0" smtClean="0"/>
                        <a:t>3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64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67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extLst>
                  <a:ext uri="{0D108BD9-81ED-4DB2-BD59-A6C34878D82A}"/>
                </a:extLst>
              </a:tr>
              <a:tr h="455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dirty="0" smtClean="0"/>
                        <a:t>Географія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29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31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extLst>
                  <a:ext uri="{0D108BD9-81ED-4DB2-BD59-A6C34878D82A}"/>
                </a:extLst>
              </a:tr>
              <a:tr h="455958">
                <a:tc>
                  <a:txBody>
                    <a:bodyPr/>
                    <a:lstStyle/>
                    <a:p>
                      <a:pPr algn="l"/>
                      <a:r>
                        <a:rPr lang="uk-UA" sz="1500" dirty="0" smtClean="0"/>
                        <a:t>Хімія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12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20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32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extLst>
                  <a:ext uri="{0D108BD9-81ED-4DB2-BD59-A6C34878D82A}"/>
                </a:extLst>
              </a:tr>
              <a:tr h="455958"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Творчий конкурс</a:t>
                      </a:r>
                      <a:endParaRPr lang="uk-UA" sz="14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00" dirty="0" smtClean="0"/>
                        <a:t>–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00" dirty="0" smtClean="0"/>
                        <a:t>10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00" dirty="0" smtClean="0"/>
                        <a:t>10</a:t>
                      </a:r>
                      <a:endParaRPr lang="uk-UA" sz="1500" dirty="0">
                        <a:latin typeface="Arial" panose="020B0604020202020204" pitchFamily="34" charset="0"/>
                      </a:endParaRPr>
                    </a:p>
                  </a:txBody>
                  <a:tcPr marL="89981" marR="89981" marT="34290" marB="3429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6309602" y="4546873"/>
            <a:ext cx="569594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>
              <a:spcAft>
                <a:spcPts val="600"/>
              </a:spcAft>
            </a:pPr>
            <a:r>
              <a:rPr lang="uk-UA" sz="1500" b="1" i="1" dirty="0">
                <a:latin typeface="Arial" pitchFamily="34" charset="0"/>
              </a:rPr>
              <a:t>Примітка: у зв’язку з тим, що різні предметні спеціалізації спеціальності 014 «Середня освіта»</a:t>
            </a:r>
            <a:r>
              <a:rPr lang="en-US" sz="1500" b="1" i="1" dirty="0">
                <a:latin typeface="Arial" pitchFamily="34" charset="0"/>
              </a:rPr>
              <a:t/>
            </a:r>
            <a:br>
              <a:rPr lang="en-US" sz="1500" b="1" i="1" dirty="0">
                <a:latin typeface="Arial" pitchFamily="34" charset="0"/>
              </a:rPr>
            </a:br>
            <a:r>
              <a:rPr lang="uk-UA" sz="1500" b="1" i="1" dirty="0">
                <a:latin typeface="Arial" pitchFamily="34" charset="0"/>
              </a:rPr>
              <a:t>мають різні конкурсні предмети, вони враховувались як окремі спеціальності.</a:t>
            </a:r>
          </a:p>
          <a:p>
            <a:pPr>
              <a:spcAft>
                <a:spcPts val="600"/>
              </a:spcAft>
            </a:pPr>
            <a:r>
              <a:rPr lang="uk-UA" sz="1500" b="1" i="1" dirty="0">
                <a:latin typeface="Arial" pitchFamily="34" charset="0"/>
              </a:rPr>
              <a:t>Всього в переліку 1</a:t>
            </a:r>
            <a:r>
              <a:rPr lang="en-US" sz="1500" b="1" i="1" dirty="0">
                <a:latin typeface="Arial" pitchFamily="34" charset="0"/>
              </a:rPr>
              <a:t>29</a:t>
            </a:r>
            <a:r>
              <a:rPr lang="uk-UA" sz="1500" b="1" i="1" dirty="0">
                <a:latin typeface="Arial" pitchFamily="34" charset="0"/>
              </a:rPr>
              <a:t> спеціальностей (з урахуванням 15 предметних спеціалізацій спеціальності</a:t>
            </a:r>
            <a:r>
              <a:rPr lang="en-US" sz="1500" b="1" i="1" dirty="0">
                <a:latin typeface="Arial" pitchFamily="34" charset="0"/>
              </a:rPr>
              <a:t/>
            </a:r>
            <a:br>
              <a:rPr lang="en-US" sz="1500" b="1" i="1" dirty="0">
                <a:latin typeface="Arial" pitchFamily="34" charset="0"/>
              </a:rPr>
            </a:br>
            <a:r>
              <a:rPr lang="uk-UA" sz="1500" b="1" i="1" dirty="0">
                <a:latin typeface="Arial" pitchFamily="34" charset="0"/>
              </a:rPr>
              <a:t>014 «Середня освіта»)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34309" y="2061961"/>
            <a:ext cx="5560483" cy="5570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211" y="2479881"/>
            <a:ext cx="5760000" cy="528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4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503" y="17327"/>
            <a:ext cx="10342800" cy="1205745"/>
          </a:xfrm>
        </p:spPr>
        <p:txBody>
          <a:bodyPr>
            <a:normAutofit/>
          </a:bodyPr>
          <a:lstStyle/>
          <a:p>
            <a:pPr algn="ctr"/>
            <a:r>
              <a:rPr lang="uk-UA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Система визначення результатів 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ЗНО – 2021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5"/>
          <p:cNvSpPr txBox="1">
            <a:spLocks/>
          </p:cNvSpPr>
          <p:nvPr/>
        </p:nvSpPr>
        <p:spPr>
          <a:xfrm>
            <a:off x="335999" y="1359001"/>
            <a:ext cx="11357809" cy="2745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363538" algn="just">
              <a:spcBef>
                <a:spcPts val="300"/>
              </a:spcBef>
              <a:buClr>
                <a:srgbClr val="F24E5E"/>
              </a:buClr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latin typeface="Arial" panose="020B0604020202020204" pitchFamily="34" charset="0"/>
              </a:rPr>
              <a:t>З кожного предмета буде </a:t>
            </a:r>
            <a:r>
              <a:rPr lang="ru-RU" sz="2000" dirty="0" err="1" smtClean="0">
                <a:latin typeface="Arial" panose="020B0604020202020204" pitchFamily="34" charset="0"/>
              </a:rPr>
              <a:t>встановлено</a:t>
            </a:r>
            <a:r>
              <a:rPr lang="ru-RU" sz="2000" dirty="0" smtClean="0">
                <a:latin typeface="Arial" panose="020B0604020202020204" pitchFamily="34" charset="0"/>
              </a:rPr>
              <a:t> «</a:t>
            </a:r>
            <a:r>
              <a:rPr lang="ru-RU" sz="2000" dirty="0" err="1" smtClean="0">
                <a:latin typeface="Arial" panose="020B0604020202020204" pitchFamily="34" charset="0"/>
              </a:rPr>
              <a:t>пороговий</a:t>
            </a:r>
            <a:r>
              <a:rPr lang="ru-RU" sz="2000" dirty="0" smtClean="0">
                <a:latin typeface="Arial" panose="020B0604020202020204" pitchFamily="34" charset="0"/>
              </a:rPr>
              <a:t> бал», </a:t>
            </a:r>
            <a:r>
              <a:rPr lang="ru-RU" sz="2000" dirty="0" err="1" smtClean="0">
                <a:latin typeface="Arial" panose="020B0604020202020204" pitchFamily="34" charset="0"/>
              </a:rPr>
              <a:t>тобто</a:t>
            </a:r>
            <a:r>
              <a:rPr lang="ru-RU" sz="2000" dirty="0">
                <a:latin typeface="Arial" panose="020B0604020202020204" pitchFamily="34" charset="0"/>
              </a:rPr>
              <a:t> </a:t>
            </a:r>
            <a:r>
              <a:rPr lang="uk-UA" sz="2000" dirty="0" smtClean="0">
                <a:latin typeface="Arial" panose="020B0604020202020204" pitchFamily="34" charset="0"/>
              </a:rPr>
              <a:t>мінімальна кількість (сума) тестових балів ЗНО з певного предмета, отримання яких надає абітурієнту право участі у конкурсному випробуванні при вступі на навчання до закладів вищої освіти України;</a:t>
            </a:r>
          </a:p>
          <a:p>
            <a:pPr marL="363538" indent="-363538" algn="just">
              <a:spcBef>
                <a:spcPts val="300"/>
              </a:spcBef>
              <a:buClr>
                <a:srgbClr val="F24E5E"/>
              </a:buClr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latin typeface="Arial" panose="020B0604020202020204" pitchFamily="34" charset="0"/>
              </a:rPr>
              <a:t>для </a:t>
            </a:r>
            <a:r>
              <a:rPr lang="ru-RU" sz="2000" dirty="0" err="1" smtClean="0">
                <a:latin typeface="Arial" panose="020B0604020202020204" pitchFamily="34" charset="0"/>
              </a:rPr>
              <a:t>сертифікаційних</a:t>
            </a:r>
            <a:r>
              <a:rPr lang="ru-RU" sz="2000" dirty="0" smtClean="0">
                <a:latin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</a:rPr>
              <a:t>робіт</a:t>
            </a:r>
            <a:r>
              <a:rPr lang="ru-RU" sz="2000" dirty="0" smtClean="0">
                <a:latin typeface="Arial" panose="020B0604020202020204" pitchFamily="34" charset="0"/>
              </a:rPr>
              <a:t> з </a:t>
            </a:r>
            <a:r>
              <a:rPr lang="ru-RU" sz="2000" dirty="0" err="1" smtClean="0">
                <a:latin typeface="Arial" panose="020B0604020202020204" pitchFamily="34" charset="0"/>
              </a:rPr>
              <a:t>різних</a:t>
            </a:r>
            <a:r>
              <a:rPr lang="ru-RU" sz="2000" dirty="0" smtClean="0">
                <a:latin typeface="Arial" panose="020B0604020202020204" pitchFamily="34" charset="0"/>
              </a:rPr>
              <a:t> предметів </a:t>
            </a:r>
            <a:r>
              <a:rPr lang="ru-RU" sz="2000" dirty="0" err="1" smtClean="0">
                <a:latin typeface="Arial" panose="020B0604020202020204" pitchFamily="34" charset="0"/>
              </a:rPr>
              <a:t>поріг</a:t>
            </a:r>
            <a:r>
              <a:rPr lang="ru-RU" sz="2000" dirty="0" smtClean="0">
                <a:latin typeface="Arial" panose="020B0604020202020204" pitchFamily="34" charset="0"/>
              </a:rPr>
              <a:t> “</a:t>
            </a:r>
            <a:r>
              <a:rPr lang="ru-RU" sz="2000" dirty="0" err="1" smtClean="0">
                <a:latin typeface="Arial" panose="020B0604020202020204" pitchFamily="34" charset="0"/>
              </a:rPr>
              <a:t>склав</a:t>
            </a:r>
            <a:r>
              <a:rPr lang="ru-RU" sz="2000" dirty="0" smtClean="0">
                <a:latin typeface="Arial" panose="020B0604020202020204" pitchFamily="34" charset="0"/>
              </a:rPr>
              <a:t>/не </a:t>
            </a:r>
            <a:r>
              <a:rPr lang="ru-RU" sz="2000" dirty="0" err="1" smtClean="0">
                <a:latin typeface="Arial" panose="020B0604020202020204" pitchFamily="34" charset="0"/>
              </a:rPr>
              <a:t>склав</a:t>
            </a:r>
            <a:r>
              <a:rPr lang="ru-RU" sz="2000" dirty="0" smtClean="0">
                <a:latin typeface="Arial" panose="020B0604020202020204" pitchFamily="34" charset="0"/>
              </a:rPr>
              <a:t>” буде </a:t>
            </a:r>
            <a:r>
              <a:rPr lang="ru-RU" sz="2000" dirty="0" err="1" smtClean="0">
                <a:latin typeface="Arial" panose="020B0604020202020204" pitchFamily="34" charset="0"/>
              </a:rPr>
              <a:t>різний</a:t>
            </a:r>
            <a:r>
              <a:rPr lang="ru-RU" sz="2000" dirty="0" smtClean="0">
                <a:latin typeface="Arial" panose="020B0604020202020204" pitchFamily="34" charset="0"/>
              </a:rPr>
              <a:t>;</a:t>
            </a:r>
            <a:endParaRPr lang="uk-UA" sz="2000" dirty="0" smtClean="0">
              <a:latin typeface="Arial" panose="020B0604020202020204" pitchFamily="34" charset="0"/>
            </a:endParaRPr>
          </a:p>
          <a:p>
            <a:pPr marL="363538" indent="-363538" algn="just">
              <a:spcBef>
                <a:spcPts val="300"/>
              </a:spcBef>
              <a:buClr>
                <a:srgbClr val="F24E5E"/>
              </a:buClr>
              <a:buFont typeface="Wingdings" panose="05000000000000000000" pitchFamily="2" charset="2"/>
              <a:buChar char="Ø"/>
              <a:defRPr/>
            </a:pPr>
            <a:r>
              <a:rPr lang="uk-UA" sz="2000" dirty="0" smtClean="0">
                <a:latin typeface="Arial" panose="020B0604020202020204" pitchFamily="34" charset="0"/>
              </a:rPr>
              <a:t>учасники, які не набрали «</a:t>
            </a:r>
            <a:r>
              <a:rPr lang="uk-UA" sz="2000" dirty="0" err="1" smtClean="0">
                <a:latin typeface="Arial" panose="020B0604020202020204" pitchFamily="34" charset="0"/>
              </a:rPr>
              <a:t>порогового</a:t>
            </a:r>
            <a:r>
              <a:rPr lang="uk-UA" sz="2000" dirty="0" smtClean="0">
                <a:latin typeface="Arial" panose="020B0604020202020204" pitchFamily="34" charset="0"/>
              </a:rPr>
              <a:t> бала» (категорія «не склав»), не мають права використати результат ЗНО з відповідного предмета для участі у конкурсному вступі до ВНЗ;</a:t>
            </a:r>
          </a:p>
          <a:p>
            <a:pPr marL="363538" indent="-363538" algn="just">
              <a:spcBef>
                <a:spcPts val="300"/>
              </a:spcBef>
              <a:buClr>
                <a:srgbClr val="F24E5E"/>
              </a:buClr>
              <a:buFont typeface="Wingdings" panose="05000000000000000000" pitchFamily="2" charset="2"/>
              <a:buChar char="Ø"/>
              <a:defRPr/>
            </a:pPr>
            <a:r>
              <a:rPr lang="uk-UA" sz="2000" dirty="0" smtClean="0">
                <a:latin typeface="Arial" panose="020B0604020202020204" pitchFamily="34" charset="0"/>
              </a:rPr>
              <a:t>результати учасників, які отримали «</a:t>
            </a:r>
            <a:r>
              <a:rPr lang="uk-UA" sz="2000" dirty="0" err="1" smtClean="0">
                <a:latin typeface="Arial" panose="020B0604020202020204" pitchFamily="34" charset="0"/>
              </a:rPr>
              <a:t>пороговий</a:t>
            </a:r>
            <a:r>
              <a:rPr lang="uk-UA" sz="2000" dirty="0" smtClean="0">
                <a:latin typeface="Arial" panose="020B0604020202020204" pitchFamily="34" charset="0"/>
              </a:rPr>
              <a:t> бал» (категорія «склав»), дають право брати участь у конкурсному вступі до ВНЗ і </a:t>
            </a:r>
            <a:r>
              <a:rPr lang="uk-UA" sz="2000" dirty="0" err="1" smtClean="0">
                <a:latin typeface="Arial" panose="020B0604020202020204" pitchFamily="34" charset="0"/>
              </a:rPr>
              <a:t>шкалюються</a:t>
            </a:r>
            <a:r>
              <a:rPr lang="uk-UA" sz="2000" dirty="0" smtClean="0">
                <a:latin typeface="Arial" panose="020B0604020202020204" pitchFamily="34" charset="0"/>
              </a:rPr>
              <a:t> від 100 до 200 балів.</a:t>
            </a:r>
          </a:p>
          <a:p>
            <a:pPr>
              <a:buFont typeface="Arial" charset="0"/>
              <a:buChar char="•"/>
              <a:defRPr/>
            </a:pPr>
            <a:endParaRPr lang="uk-UA" sz="2000" dirty="0">
              <a:latin typeface="Arial" panose="020B0604020202020204" pitchFamily="34" charset="0"/>
            </a:endParaRPr>
          </a:p>
        </p:txBody>
      </p:sp>
      <p:pic>
        <p:nvPicPr>
          <p:cNvPr id="5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84" y="4104000"/>
            <a:ext cx="9362016" cy="238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лыбающееся лицо 5"/>
          <p:cNvSpPr/>
          <p:nvPr/>
        </p:nvSpPr>
        <p:spPr>
          <a:xfrm>
            <a:off x="643360" y="5364000"/>
            <a:ext cx="670984" cy="504825"/>
          </a:xfrm>
          <a:prstGeom prst="smileyFace">
            <a:avLst>
              <a:gd name="adj" fmla="val -4653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latin typeface="Arial" panose="020B0604020202020204" pitchFamily="34" charset="0"/>
            </a:endParaRPr>
          </a:p>
        </p:txBody>
      </p:sp>
      <p:sp>
        <p:nvSpPr>
          <p:cNvPr id="7" name="Улыбающееся лицо 6"/>
          <p:cNvSpPr/>
          <p:nvPr/>
        </p:nvSpPr>
        <p:spPr>
          <a:xfrm>
            <a:off x="11022825" y="5375462"/>
            <a:ext cx="670983" cy="504825"/>
          </a:xfrm>
          <a:prstGeom prst="smileyFac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100" y="0"/>
            <a:ext cx="10342800" cy="1325563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ПРОГРАМА ЗНО – 2021 з математики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6151" y="1367507"/>
            <a:ext cx="8954999" cy="17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000" y="2953162"/>
            <a:ext cx="8954999" cy="362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x220\Pictures\check-mark-png-png-image-with-transparent-background-toppng-png-no-background-checker-850_79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6000" y="3159000"/>
            <a:ext cx="630000" cy="585529"/>
          </a:xfrm>
          <a:prstGeom prst="rect">
            <a:avLst/>
          </a:prstGeom>
          <a:noFill/>
        </p:spPr>
      </p:pic>
      <p:pic>
        <p:nvPicPr>
          <p:cNvPr id="8" name="Picture 5" descr="C:\Users\x220\Pictures\check-mark-png-png-image-with-transparent-background-toppng-png-no-background-checker-850_79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6000" y="3114000"/>
            <a:ext cx="630000" cy="585529"/>
          </a:xfrm>
          <a:prstGeom prst="rect">
            <a:avLst/>
          </a:prstGeom>
          <a:noFill/>
        </p:spPr>
      </p:pic>
      <p:pic>
        <p:nvPicPr>
          <p:cNvPr id="9" name="Picture 5" descr="C:\Users\x220\Pictures\check-mark-png-png-image-with-transparent-background-toppng-png-no-background-checker-850_79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46000" y="3159000"/>
            <a:ext cx="630000" cy="585529"/>
          </a:xfrm>
          <a:prstGeom prst="rect">
            <a:avLst/>
          </a:prstGeom>
          <a:noFill/>
        </p:spPr>
      </p:pic>
      <p:pic>
        <p:nvPicPr>
          <p:cNvPr id="10" name="Picture 5" descr="C:\Users\x220\Pictures\check-mark-png-png-image-with-transparent-background-toppng-png-no-background-checker-850_79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6000" y="3114000"/>
            <a:ext cx="630000" cy="585529"/>
          </a:xfrm>
          <a:prstGeom prst="rect">
            <a:avLst/>
          </a:prstGeom>
          <a:noFill/>
        </p:spPr>
      </p:pic>
      <p:pic>
        <p:nvPicPr>
          <p:cNvPr id="13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2720998" cy="12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11000" y="1539000"/>
            <a:ext cx="2745000" cy="4770000"/>
          </a:xfrm>
          <a:prstGeom prst="roundRect">
            <a:avLst/>
          </a:prstGeom>
          <a:gradFill rotWithShape="1">
            <a:gsLst>
              <a:gs pos="0">
                <a:srgbClr val="F79646">
                  <a:tint val="70000"/>
                  <a:satMod val="130000"/>
                </a:srgbClr>
              </a:gs>
              <a:gs pos="43000">
                <a:srgbClr val="F79646">
                  <a:tint val="44000"/>
                  <a:satMod val="165000"/>
                </a:srgbClr>
              </a:gs>
              <a:gs pos="93000">
                <a:srgbClr val="F79646">
                  <a:tint val="15000"/>
                  <a:satMod val="165000"/>
                </a:srgbClr>
              </a:gs>
              <a:gs pos="100000">
                <a:srgbClr val="F79646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79646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79646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Зміст сертифікаційної роботи визначатиметься новою </a:t>
            </a:r>
            <a:endParaRPr lang="uk-UA" sz="20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ПРОГРАМОЮ ЗНО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 </a:t>
            </a:r>
            <a:r>
              <a:rPr lang="uk-UA" sz="2000" b="1" dirty="0">
                <a:solidFill>
                  <a:srgbClr val="002060"/>
                </a:solidFill>
              </a:rPr>
              <a:t>з математики, затвердженою наказом Міністерством освіти і науки України від  04.12.2019 № 1513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000" y="53181"/>
            <a:ext cx="10342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</a:t>
            </a:r>
            <a:r>
              <a:rPr lang="uk-U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ртифікаційна </a:t>
            </a:r>
            <a:r>
              <a:rPr lang="uk-UA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робота з математики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26000" cy="133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00" y="2079000"/>
            <a:ext cx="719455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95" y="3548061"/>
            <a:ext cx="719455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00" y="4988061"/>
            <a:ext cx="719455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32386" y="2094131"/>
            <a:ext cx="7186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prstClr val="black"/>
                </a:solidFill>
                <a:cs typeface="Times New Roman" pitchFamily="18" charset="0"/>
              </a:rPr>
              <a:t>«Про затвердження Схем нарахування балів за виконання завдань сертифікаційних робіт зовнішнього незалежного оцінювання 2021 року»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11000" y="3548061"/>
            <a:ext cx="7186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prstClr val="black"/>
                </a:solidFill>
                <a:cs typeface="Times New Roman" pitchFamily="18" charset="0"/>
              </a:rPr>
              <a:t>«Про затвердження Загальних характеристик сертифікаційних робіт зовнішнього незалежного оцінювання 2021 року»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11000" y="4955685"/>
            <a:ext cx="711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prstClr val="black"/>
                </a:solidFill>
                <a:cs typeface="Times New Roman" pitchFamily="18" charset="0"/>
              </a:rPr>
              <a:t>«Про затвердження Критеріїв оцінювання завдань відкритої форми сертифікаційних робіт зовнішнього незалежного оцінювання 2021 року» </a:t>
            </a:r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895947" y="1926937"/>
            <a:ext cx="3636903" cy="1182857"/>
            <a:chOff x="203532" y="1750"/>
            <a:chExt cx="3636903" cy="1182857"/>
          </a:xfrm>
          <a:scene3d>
            <a:camera prst="orthographicFront"/>
            <a:lightRig rig="flat" dir="t"/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03532" y="1750"/>
              <a:ext cx="3636903" cy="118285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261274" y="59492"/>
              <a:ext cx="3521419" cy="10673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55245" rIns="110490" bIns="5524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b="1" dirty="0">
                  <a:latin typeface="Times New Roman" pitchFamily="18" charset="0"/>
                  <a:cs typeface="Times New Roman" pitchFamily="18" charset="0"/>
                </a:rPr>
                <a:t>Наказ УЦОЯО від 15.10.2020 № 169 </a:t>
              </a:r>
              <a:endParaRPr lang="uk-UA" sz="2900" kern="12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885229" y="3428999"/>
            <a:ext cx="3636903" cy="1182857"/>
            <a:chOff x="203532" y="1750"/>
            <a:chExt cx="3636903" cy="1182857"/>
          </a:xfrm>
          <a:scene3d>
            <a:camera prst="orthographicFront"/>
            <a:lightRig rig="flat" dir="t"/>
          </a:scene3d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03532" y="1750"/>
              <a:ext cx="3636903" cy="118285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261274" y="59492"/>
              <a:ext cx="3521419" cy="10673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55245" rIns="110490" bIns="5524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b="1" dirty="0">
                  <a:latin typeface="Times New Roman" pitchFamily="18" charset="0"/>
                  <a:cs typeface="Times New Roman" pitchFamily="18" charset="0"/>
                </a:rPr>
                <a:t>Наказ УЦОЯО від 16.10.2020 № 171 </a:t>
              </a:r>
              <a:endParaRPr lang="uk-UA" sz="2900" kern="12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838205" y="4920752"/>
            <a:ext cx="3636903" cy="1182857"/>
            <a:chOff x="203532" y="1750"/>
            <a:chExt cx="3636903" cy="1182857"/>
          </a:xfrm>
          <a:scene3d>
            <a:camera prst="orthographicFront"/>
            <a:lightRig rig="flat" dir="t"/>
          </a:scene3d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03532" y="1750"/>
              <a:ext cx="3636903" cy="1182857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261274" y="59492"/>
              <a:ext cx="3521419" cy="10673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55245" rIns="110490" bIns="5524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b="1" dirty="0">
                  <a:latin typeface="Times New Roman" pitchFamily="18" charset="0"/>
                  <a:cs typeface="Times New Roman" pitchFamily="18" charset="0"/>
                </a:rPr>
                <a:t>Наказ УЦОЯО від 15.10.2020 № 170 </a:t>
              </a:r>
              <a:endParaRPr lang="uk-UA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4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89305" y="1993325"/>
            <a:ext cx="6228401" cy="9262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Сертифікаційна робота з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</a:p>
          <a:p>
            <a:pPr algn="ctr">
              <a:defRPr/>
            </a:pPr>
            <a:r>
              <a:rPr lang="uk-UA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(стандарт)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6628" y="3924000"/>
            <a:ext cx="6060749" cy="9083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Сертифікаційна робота з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</a:p>
          <a:p>
            <a:pPr algn="ctr">
              <a:defRPr/>
            </a:pPr>
            <a:r>
              <a:rPr lang="uk-UA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(стандарт + профіль)</a:t>
            </a:r>
            <a:endParaRPr lang="ru-RU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6568258" y="3733476"/>
            <a:ext cx="5467742" cy="1942518"/>
          </a:xfrm>
          <a:prstGeom prst="wedgeRoundRectCallout">
            <a:avLst>
              <a:gd name="adj1" fmla="val -59648"/>
              <a:gd name="adj2" fmla="val 7480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latin typeface="Calibri" pitchFamily="34" charset="0"/>
                <a:cs typeface="Calibri" pitchFamily="34" charset="0"/>
              </a:rPr>
              <a:t>Учасники отримають результати: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ДПА</a:t>
            </a:r>
            <a:r>
              <a:rPr lang="uk-UA" dirty="0">
                <a:latin typeface="Calibri" pitchFamily="34" charset="0"/>
                <a:cs typeface="Calibri" pitchFamily="34" charset="0"/>
              </a:rPr>
              <a:t> (1-12 балів) для тих, хто вивчав математику на рівні </a:t>
            </a:r>
            <a:r>
              <a:rPr lang="uk-UA" b="1" dirty="0">
                <a:latin typeface="Calibri" pitchFamily="34" charset="0"/>
                <a:cs typeface="Calibri" pitchFamily="34" charset="0"/>
              </a:rPr>
              <a:t>стандарту</a:t>
            </a:r>
            <a:r>
              <a:rPr lang="uk-UA" dirty="0">
                <a:latin typeface="Calibri" pitchFamily="34" charset="0"/>
                <a:cs typeface="Calibri" pitchFamily="34" charset="0"/>
              </a:rPr>
              <a:t>: завдання </a:t>
            </a:r>
            <a:r>
              <a:rPr lang="uk-UA" b="1" dirty="0">
                <a:latin typeface="Calibri" pitchFamily="34" charset="0"/>
                <a:cs typeface="Calibri" pitchFamily="34" charset="0"/>
              </a:rPr>
              <a:t>№ 1 - 26, 30, 31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ДПА</a:t>
            </a:r>
            <a:r>
              <a:rPr lang="uk-UA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(1-12 балів) для тих, хто вивчав математику на </a:t>
            </a:r>
            <a:r>
              <a:rPr lang="uk-UA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профільному</a:t>
            </a:r>
            <a:r>
              <a:rPr lang="uk-UA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рівні: </a:t>
            </a:r>
            <a:r>
              <a:rPr lang="uk-UA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усі завдання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ЗНО</a:t>
            </a:r>
            <a:r>
              <a:rPr lang="uk-UA" dirty="0">
                <a:latin typeface="Calibri" pitchFamily="34" charset="0"/>
                <a:cs typeface="Calibri" pitchFamily="34" charset="0"/>
              </a:rPr>
              <a:t> (100-200 балів): </a:t>
            </a:r>
            <a:r>
              <a:rPr lang="uk-UA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усі завдання</a:t>
            </a:r>
          </a:p>
        </p:txBody>
      </p:sp>
      <p:sp>
        <p:nvSpPr>
          <p:cNvPr id="178187" name="Заголовок 1"/>
          <p:cNvSpPr>
            <a:spLocks noGrp="1"/>
          </p:cNvSpPr>
          <p:nvPr>
            <p:ph type="title"/>
          </p:nvPr>
        </p:nvSpPr>
        <p:spPr>
          <a:xfrm>
            <a:off x="2588617" y="144000"/>
            <a:ext cx="6999246" cy="957263"/>
          </a:xfrm>
        </p:spPr>
        <p:txBody>
          <a:bodyPr>
            <a:normAutofit/>
          </a:bodyPr>
          <a:lstStyle/>
          <a:p>
            <a:r>
              <a:rPr lang="uk-UA" alt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ЗНО/ДПА – 2021 З МАТЕМАТИКИ</a:t>
            </a:r>
            <a:endParaRPr lang="ru-RU" altLang="ru-RU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151000" y="1269000"/>
            <a:ext cx="6469715" cy="82867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uk-UA" b="1" dirty="0"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ДПА</a:t>
            </a:r>
            <a:r>
              <a:rPr lang="uk-UA" dirty="0"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 (у формі ЗНО) з </a:t>
            </a:r>
            <a:r>
              <a:rPr lang="uk-UA" b="1" dirty="0"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математики </a:t>
            </a:r>
            <a:endParaRPr lang="ru-RU" dirty="0">
              <a:latin typeface="Calibri" pitchFamily="34" charset="0"/>
              <a:ea typeface="Calibri" panose="020F0502020204030204" pitchFamily="34" charset="0"/>
              <a:cs typeface="Calibri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uk-UA" dirty="0"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для здобувачів повної загальної середньої освіти є </a:t>
            </a:r>
            <a:r>
              <a:rPr lang="uk-UA" b="1" dirty="0"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ОБОВ’ЯЗКОВОЮ </a:t>
            </a:r>
            <a:endParaRPr lang="ru-RU" dirty="0">
              <a:latin typeface="Calibri" pitchFamily="34" charset="0"/>
              <a:ea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79056" y="2823943"/>
            <a:ext cx="2717800" cy="73342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160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№ 1 – 26 </a:t>
            </a:r>
            <a:endParaRPr lang="ru-RU" sz="11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619577" y="2850008"/>
            <a:ext cx="2717800" cy="733425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160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№ 2</a:t>
            </a:r>
            <a:r>
              <a:rPr lang="en-US" sz="160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uk-UA" sz="160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28 </a:t>
            </a:r>
            <a:endParaRPr lang="ru-RU" sz="11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документ 16"/>
          <p:cNvSpPr/>
          <p:nvPr/>
        </p:nvSpPr>
        <p:spPr>
          <a:xfrm>
            <a:off x="1637956" y="3277427"/>
            <a:ext cx="1560553" cy="433665"/>
          </a:xfrm>
          <a:prstGeom prst="flowChartDocumen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документ 15"/>
          <p:cNvSpPr/>
          <p:nvPr/>
        </p:nvSpPr>
        <p:spPr>
          <a:xfrm>
            <a:off x="4827607" y="3340535"/>
            <a:ext cx="1602239" cy="433665"/>
          </a:xfrm>
          <a:prstGeom prst="flowChartDocumen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51886" y="4704735"/>
            <a:ext cx="2717800" cy="733425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160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№ 1 – 29 </a:t>
            </a:r>
            <a:endParaRPr lang="ru-RU" sz="11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268840" y="4670792"/>
            <a:ext cx="2819400" cy="733425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160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№ 30 – 34 </a:t>
            </a:r>
            <a:endParaRPr lang="ru-RU" sz="11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документ 19"/>
          <p:cNvSpPr/>
          <p:nvPr/>
        </p:nvSpPr>
        <p:spPr>
          <a:xfrm>
            <a:off x="1452841" y="5254337"/>
            <a:ext cx="1738913" cy="387054"/>
          </a:xfrm>
          <a:prstGeom prst="flowChartDocumen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Блок-схема: документ 25"/>
          <p:cNvSpPr/>
          <p:nvPr/>
        </p:nvSpPr>
        <p:spPr>
          <a:xfrm>
            <a:off x="4752778" y="5207727"/>
            <a:ext cx="1754677" cy="433664"/>
          </a:xfrm>
          <a:prstGeom prst="flowChartDocumen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Бланки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Б, В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3286881341"/>
              </p:ext>
            </p:extLst>
          </p:nvPr>
        </p:nvGraphicFramePr>
        <p:xfrm>
          <a:off x="623393" y="5482528"/>
          <a:ext cx="10519644" cy="135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Скругленная прямоугольная выноска 32"/>
          <p:cNvSpPr/>
          <p:nvPr/>
        </p:nvSpPr>
        <p:spPr>
          <a:xfrm>
            <a:off x="6722910" y="2234447"/>
            <a:ext cx="5313090" cy="1370259"/>
          </a:xfrm>
          <a:prstGeom prst="wedgeRoundRectCallout">
            <a:avLst>
              <a:gd name="adj1" fmla="val -58247"/>
              <a:gd name="adj2" fmla="val 8125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Учасники отримають результат: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ДПА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(1-12 балів) для тих, хто вивчав математику на рівні </a:t>
            </a:r>
            <a:r>
              <a:rPr lang="uk-UA" sz="2000" b="1" dirty="0">
                <a:latin typeface="Calibri" pitchFamily="34" charset="0"/>
                <a:cs typeface="Calibri" pitchFamily="34" charset="0"/>
              </a:rPr>
              <a:t>стандарту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: </a:t>
            </a:r>
            <a:r>
              <a:rPr lang="uk-UA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усі завдання</a:t>
            </a:r>
          </a:p>
        </p:txBody>
      </p:sp>
      <p:pic>
        <p:nvPicPr>
          <p:cNvPr id="178219" name="Рисунок 33" descr="Управление образования администрации города Иванов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21326"/>
            <a:ext cx="19685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747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000" y="58176"/>
            <a:ext cx="10170000" cy="1215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Кількісний розподіл завдань сертифікаційної роботи (завдання рівня стандарту) за формами</a:t>
            </a:r>
            <a:endParaRPr lang="uk-UA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9000"/>
            <a:ext cx="12192000" cy="51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проведення ДПА укладено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варіанти сертифікаційних робіт</a:t>
            </a:r>
            <a:endParaRPr 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1000" y="1404000"/>
            <a:ext cx="5850000" cy="4935349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000" y="1449000"/>
            <a:ext cx="5782029" cy="4905000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2091000" y="189000"/>
            <a:ext cx="8415000" cy="1125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Особливості ДПА/ЗНО з математики 2020 та 2021 років</a:t>
            </a:r>
            <a:endParaRPr 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Таблиця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29022"/>
              </p:ext>
            </p:extLst>
          </p:nvPr>
        </p:nvGraphicFramePr>
        <p:xfrm>
          <a:off x="741000" y="1674000"/>
          <a:ext cx="10935000" cy="4497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1475">
                  <a:extLst>
                    <a:ext uri="{9D8B030D-6E8A-4147-A177-3AD203B41FA5}"/>
                  </a:extLst>
                </a:gridCol>
                <a:gridCol w="2882351">
                  <a:extLst>
                    <a:ext uri="{9D8B030D-6E8A-4147-A177-3AD203B41FA5}"/>
                  </a:extLst>
                </a:gridCol>
                <a:gridCol w="2190587">
                  <a:extLst>
                    <a:ext uri="{9D8B030D-6E8A-4147-A177-3AD203B41FA5}"/>
                  </a:extLst>
                </a:gridCol>
                <a:gridCol w="2190587">
                  <a:extLst>
                    <a:ext uri="{9D8B030D-6E8A-4147-A177-3AD203B41FA5}"/>
                  </a:extLst>
                </a:gridCol>
              </a:tblGrid>
              <a:tr h="913347">
                <a:tc rowSpan="2">
                  <a:txBody>
                    <a:bodyPr/>
                    <a:lstStyle/>
                    <a:p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uk-UA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uk-UA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52792"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</a:t>
                      </a:r>
                      <a:r>
                        <a:rPr lang="uk-UA" sz="240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тестовий зошит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Зошит рівня</a:t>
                      </a:r>
                      <a:r>
                        <a:rPr lang="uk-UA" sz="240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стандарту</a:t>
                      </a:r>
                      <a:endParaRPr lang="uk-UA" sz="2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Зошит</a:t>
                      </a:r>
                      <a:r>
                        <a:rPr lang="uk-UA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івня стандарту та профільного рівня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/>
                </a:extLst>
              </a:tr>
              <a:tr h="1014830">
                <a:tc>
                  <a:txBody>
                    <a:bodyPr/>
                    <a:lstStyle/>
                    <a:p>
                      <a:pPr algn="l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</a:t>
                      </a:r>
                      <a:r>
                        <a:rPr lang="uk-UA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виконання (хв)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/>
                </a:extLst>
              </a:tr>
              <a:tr h="1014830">
                <a:tc>
                  <a:txBody>
                    <a:bodyPr/>
                    <a:lstStyle/>
                    <a:p>
                      <a:pPr algn="l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завдань ЗНО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круглений прямокутник 5"/>
          <p:cNvSpPr/>
          <p:nvPr/>
        </p:nvSpPr>
        <p:spPr>
          <a:xfrm>
            <a:off x="101600" y="3494088"/>
            <a:ext cx="11914717" cy="3276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55301" name="Заголовок 1"/>
          <p:cNvSpPr>
            <a:spLocks noGrp="1"/>
          </p:cNvSpPr>
          <p:nvPr>
            <p:ph type="title"/>
          </p:nvPr>
        </p:nvSpPr>
        <p:spPr>
          <a:xfrm>
            <a:off x="1927517" y="255588"/>
            <a:ext cx="7062733" cy="762000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Структура сертифікаційних робіт ДПА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ЗНО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– 2021 з математики</a:t>
            </a:r>
          </a:p>
        </p:txBody>
      </p:sp>
      <p:pic>
        <p:nvPicPr>
          <p:cNvPr id="1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" y="1719000"/>
            <a:ext cx="11685100" cy="333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1639" r="1"/>
          <a:stretch/>
        </p:blipFill>
        <p:spPr bwMode="auto">
          <a:xfrm>
            <a:off x="2631000" y="1134000"/>
            <a:ext cx="5761101" cy="1440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15" name="Прямокутник 12"/>
          <p:cNvSpPr/>
          <p:nvPr/>
        </p:nvSpPr>
        <p:spPr>
          <a:xfrm>
            <a:off x="285751" y="5054600"/>
            <a:ext cx="5069416" cy="1682750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5124450"/>
            <a:ext cx="4895851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трілка вниз 10"/>
          <p:cNvSpPr/>
          <p:nvPr/>
        </p:nvSpPr>
        <p:spPr>
          <a:xfrm rot="2954888">
            <a:off x="6102786" y="4451581"/>
            <a:ext cx="185738" cy="2032000"/>
          </a:xfrm>
          <a:prstGeom prst="downArrow">
            <a:avLst>
              <a:gd name="adj1" fmla="val 50000"/>
              <a:gd name="adj2" fmla="val 129570"/>
            </a:avLst>
          </a:prstGeom>
          <a:solidFill>
            <a:srgbClr val="C0DBB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8" name="Права фігурна дужка 8"/>
          <p:cNvSpPr/>
          <p:nvPr/>
        </p:nvSpPr>
        <p:spPr>
          <a:xfrm rot="5400000">
            <a:off x="2331226" y="2520634"/>
            <a:ext cx="617537" cy="4991100"/>
          </a:xfrm>
          <a:prstGeom prst="rightBrace">
            <a:avLst>
              <a:gd name="adj1" fmla="val 52578"/>
              <a:gd name="adj2" fmla="val 49521"/>
            </a:avLst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26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682" y="1110"/>
            <a:ext cx="10342800" cy="1325563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СЕРТИФІКАЦІЙНА </a:t>
            </a:r>
            <a:r>
              <a:rPr lang="ru-RU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РОБОТА З </a:t>
            </a:r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МАТЕМАТИКИ</a:t>
            </a:r>
            <a:b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РІВНЯ СТАНДАРТУ І ПРОФІЛЬНОГО РІВНЯ)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" y="0"/>
            <a:ext cx="1295400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2" t="12308" r="4013" b="3847"/>
          <a:stretch>
            <a:fillRect/>
          </a:stretch>
        </p:blipFill>
        <p:spPr>
          <a:xfrm>
            <a:off x="12633" y="1273176"/>
            <a:ext cx="12192000" cy="558482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5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7"/>
          <p:cNvSpPr txBox="1">
            <a:spLocks noGrp="1"/>
          </p:cNvSpPr>
          <p:nvPr>
            <p:ph type="title"/>
          </p:nvPr>
        </p:nvSpPr>
        <p:spPr>
          <a:xfrm>
            <a:off x="291000" y="408791"/>
            <a:ext cx="10342800" cy="634490"/>
          </a:xfrm>
        </p:spPr>
        <p:txBody>
          <a:bodyPr lIns="0" tIns="8467" rIns="0" bIns="0" rtlCol="0">
            <a:spAutoFit/>
          </a:bodyPr>
          <a:lstStyle/>
          <a:p>
            <a:pPr marL="8467" algn="ctr" eaLnBrk="1" fontAlgn="auto" hangingPunct="1">
              <a:lnSpc>
                <a:spcPts val="5090"/>
              </a:lnSpc>
              <a:spcBef>
                <a:spcPts val="67"/>
              </a:spcBef>
              <a:spcAft>
                <a:spcPts val="0"/>
              </a:spcAft>
              <a:defRPr/>
            </a:pPr>
            <a:r>
              <a:rPr sz="3600" b="1" spc="3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ДПА/ЗНО:</a:t>
            </a:r>
            <a:r>
              <a:rPr lang="uk-UA" sz="3600" b="1" spc="3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sz="3600" b="1" spc="-57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перспективи</a:t>
            </a:r>
            <a:endParaRPr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0" y="2394000"/>
            <a:ext cx="2970000" cy="268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ject 19"/>
          <p:cNvSpPr txBox="1"/>
          <p:nvPr/>
        </p:nvSpPr>
        <p:spPr>
          <a:xfrm>
            <a:off x="4944533" y="1441450"/>
            <a:ext cx="1100667" cy="501650"/>
          </a:xfrm>
          <a:prstGeom prst="rect">
            <a:avLst/>
          </a:prstGeom>
        </p:spPr>
        <p:txBody>
          <a:bodyPr lIns="0" tIns="8467" rIns="0" bIns="0">
            <a:spAutoFit/>
          </a:bodyPr>
          <a:lstStyle/>
          <a:p>
            <a:pPr marL="8467" eaLnBrk="1" fontAlgn="auto" hangingPunct="1">
              <a:spcBef>
                <a:spcPts val="67"/>
              </a:spcBef>
              <a:spcAft>
                <a:spcPts val="0"/>
              </a:spcAft>
              <a:defRPr/>
            </a:pPr>
            <a:r>
              <a:rPr sz="3200" b="1" spc="-44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sz="3200" b="1" spc="-40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12"/>
          <p:cNvSpPr txBox="1"/>
          <p:nvPr/>
        </p:nvSpPr>
        <p:spPr>
          <a:xfrm>
            <a:off x="6743700" y="1452563"/>
            <a:ext cx="3942300" cy="377882"/>
          </a:xfrm>
          <a:prstGeom prst="rect">
            <a:avLst/>
          </a:prstGeom>
        </p:spPr>
        <p:txBody>
          <a:bodyPr wrap="square" lIns="0" tIns="8467" rIns="0" bIns="0">
            <a:spAutoFit/>
          </a:bodyPr>
          <a:lstStyle/>
          <a:p>
            <a:pPr marL="8467" eaLnBrk="1" fontAlgn="auto" hangingPunct="1">
              <a:spcBef>
                <a:spcPts val="67"/>
              </a:spcBef>
              <a:spcAft>
                <a:spcPts val="0"/>
              </a:spcAft>
              <a:defRPr/>
            </a:pPr>
            <a:r>
              <a:rPr sz="2400" b="1" spc="16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Нові </a:t>
            </a:r>
            <a:r>
              <a:rPr sz="2400" b="1" spc="143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програми</a:t>
            </a:r>
            <a:r>
              <a:rPr sz="2400" b="1" spc="-23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sz="2400" b="1" spc="203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ЗНО</a:t>
            </a:r>
            <a:endParaRPr sz="24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object 20"/>
          <p:cNvSpPr txBox="1">
            <a:spLocks noChangeArrowheads="1"/>
          </p:cNvSpPr>
          <p:nvPr/>
        </p:nvSpPr>
        <p:spPr bwMode="auto">
          <a:xfrm>
            <a:off x="6743700" y="2379664"/>
            <a:ext cx="4919133" cy="11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043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uk-UA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Новий зміст, структура  сертифікаційної роботи, кількість  предметів ДПА</a:t>
            </a:r>
          </a:p>
        </p:txBody>
      </p:sp>
      <p:sp>
        <p:nvSpPr>
          <p:cNvPr id="12" name="object 23"/>
          <p:cNvSpPr txBox="1"/>
          <p:nvPr/>
        </p:nvSpPr>
        <p:spPr>
          <a:xfrm>
            <a:off x="4960322" y="3879000"/>
            <a:ext cx="1100667" cy="993435"/>
          </a:xfrm>
          <a:prstGeom prst="rect">
            <a:avLst/>
          </a:prstGeom>
        </p:spPr>
        <p:txBody>
          <a:bodyPr lIns="0" tIns="8467" rIns="0" bIns="0">
            <a:spAutoFit/>
          </a:bodyPr>
          <a:lstStyle/>
          <a:p>
            <a:pPr marL="8467" eaLnBrk="1" fontAlgn="auto" hangingPunct="1">
              <a:spcBef>
                <a:spcPts val="67"/>
              </a:spcBef>
              <a:spcAft>
                <a:spcPts val="0"/>
              </a:spcAft>
              <a:defRPr/>
            </a:pPr>
            <a:r>
              <a:rPr sz="3200" b="1" spc="-44" dirty="0" smtClean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uk-UA" sz="3200" b="1" spc="-40" dirty="0" smtClean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3 - 2026</a:t>
            </a:r>
            <a:endParaRPr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23"/>
          <p:cNvSpPr txBox="1"/>
          <p:nvPr/>
        </p:nvSpPr>
        <p:spPr>
          <a:xfrm>
            <a:off x="4958456" y="2532064"/>
            <a:ext cx="1100667" cy="500063"/>
          </a:xfrm>
          <a:prstGeom prst="rect">
            <a:avLst/>
          </a:prstGeom>
        </p:spPr>
        <p:txBody>
          <a:bodyPr lIns="0" tIns="8467" rIns="0" bIns="0">
            <a:spAutoFit/>
          </a:bodyPr>
          <a:lstStyle/>
          <a:p>
            <a:pPr marL="8467" eaLnBrk="1" fontAlgn="auto" hangingPunct="1">
              <a:spcBef>
                <a:spcPts val="67"/>
              </a:spcBef>
              <a:spcAft>
                <a:spcPts val="0"/>
              </a:spcAft>
              <a:defRPr/>
            </a:pPr>
            <a:r>
              <a:rPr sz="3200" b="1" spc="-44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sz="3200" b="1" spc="-40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25"/>
          <p:cNvSpPr txBox="1"/>
          <p:nvPr/>
        </p:nvSpPr>
        <p:spPr>
          <a:xfrm>
            <a:off x="4944533" y="5384800"/>
            <a:ext cx="1100667" cy="501650"/>
          </a:xfrm>
          <a:prstGeom prst="rect">
            <a:avLst/>
          </a:prstGeom>
        </p:spPr>
        <p:txBody>
          <a:bodyPr lIns="0" tIns="8467" rIns="0" bIns="0">
            <a:spAutoFit/>
          </a:bodyPr>
          <a:lstStyle/>
          <a:p>
            <a:pPr marL="8467" eaLnBrk="1" fontAlgn="auto" hangingPunct="1">
              <a:spcBef>
                <a:spcPts val="67"/>
              </a:spcBef>
              <a:spcAft>
                <a:spcPts val="0"/>
              </a:spcAft>
              <a:defRPr/>
            </a:pPr>
            <a:r>
              <a:rPr sz="3200" b="1" spc="-44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sz="3200" b="1" spc="-40" dirty="0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21"/>
          <p:cNvSpPr txBox="1">
            <a:spLocks noChangeArrowheads="1"/>
          </p:cNvSpPr>
          <p:nvPr/>
        </p:nvSpPr>
        <p:spPr bwMode="auto">
          <a:xfrm>
            <a:off x="6739467" y="5335589"/>
            <a:ext cx="4692651" cy="7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043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uk-UA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Стандартизована ДПА після </a:t>
            </a:r>
            <a:endParaRPr lang="uk-UA" altLang="uk-UA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uk-UA" altLang="uk-UA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12-го </a:t>
            </a:r>
            <a:r>
              <a:rPr lang="uk-UA" altLang="uk-UA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класу</a:t>
            </a:r>
          </a:p>
        </p:txBody>
      </p:sp>
      <p:sp>
        <p:nvSpPr>
          <p:cNvPr id="17" name="object 20"/>
          <p:cNvSpPr txBox="1">
            <a:spLocks noChangeArrowheads="1"/>
          </p:cNvSpPr>
          <p:nvPr/>
        </p:nvSpPr>
        <p:spPr bwMode="auto">
          <a:xfrm>
            <a:off x="6739467" y="4002324"/>
            <a:ext cx="4919133" cy="7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043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uk-UA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Пілотування стандартизованої </a:t>
            </a:r>
          </a:p>
          <a:p>
            <a:pPr eaLnBrk="1" hangingPunct="1"/>
            <a:r>
              <a:rPr lang="uk-UA" altLang="uk-UA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ДПА після 9-го класу</a:t>
            </a:r>
            <a:endParaRPr lang="uk-UA" altLang="uk-UA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object 2"/>
          <p:cNvSpPr>
            <a:spLocks/>
          </p:cNvSpPr>
          <p:nvPr/>
        </p:nvSpPr>
        <p:spPr bwMode="auto">
          <a:xfrm flipH="1">
            <a:off x="6335180" y="1517649"/>
            <a:ext cx="99485" cy="4602163"/>
          </a:xfrm>
          <a:custGeom>
            <a:avLst/>
            <a:gdLst>
              <a:gd name="T0" fmla="*/ 0 w 114300"/>
              <a:gd name="T1" fmla="*/ 4273576 h 6847840"/>
              <a:gd name="T2" fmla="*/ 71356 w 114300"/>
              <a:gd name="T3" fmla="*/ 4273576 h 6847840"/>
              <a:gd name="T4" fmla="*/ 71356 w 114300"/>
              <a:gd name="T5" fmla="*/ 0 h 6847840"/>
              <a:gd name="T6" fmla="*/ 0 w 114300"/>
              <a:gd name="T7" fmla="*/ 0 h 6847840"/>
              <a:gd name="T8" fmla="*/ 0 w 114300"/>
              <a:gd name="T9" fmla="*/ 4273576 h 68478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300" h="6847840">
                <a:moveTo>
                  <a:pt x="0" y="6847665"/>
                </a:moveTo>
                <a:lnTo>
                  <a:pt x="114299" y="6847665"/>
                </a:lnTo>
                <a:lnTo>
                  <a:pt x="114299" y="0"/>
                </a:lnTo>
                <a:lnTo>
                  <a:pt x="0" y="0"/>
                </a:lnTo>
                <a:lnTo>
                  <a:pt x="0" y="6847665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4"/>
          <p:cNvSpPr>
            <a:spLocks/>
          </p:cNvSpPr>
          <p:nvPr/>
        </p:nvSpPr>
        <p:spPr bwMode="auto">
          <a:xfrm>
            <a:off x="6250518" y="1517650"/>
            <a:ext cx="292100" cy="293688"/>
          </a:xfrm>
          <a:custGeom>
            <a:avLst/>
            <a:gdLst>
              <a:gd name="T0" fmla="*/ 140480 w 438150"/>
              <a:gd name="T1" fmla="*/ 276520 h 438150"/>
              <a:gd name="T2" fmla="*/ 131571 w 438150"/>
              <a:gd name="T3" fmla="*/ 276520 h 438150"/>
              <a:gd name="T4" fmla="*/ 127127 w 438150"/>
              <a:gd name="T5" fmla="*/ 276298 h 438150"/>
              <a:gd name="T6" fmla="*/ 100803 w 438150"/>
              <a:gd name="T7" fmla="*/ 271881 h 438150"/>
              <a:gd name="T8" fmla="*/ 75833 w 438150"/>
              <a:gd name="T9" fmla="*/ 262329 h 438150"/>
              <a:gd name="T10" fmla="*/ 53175 w 438150"/>
              <a:gd name="T11" fmla="*/ 248009 h 438150"/>
              <a:gd name="T12" fmla="*/ 33703 w 438150"/>
              <a:gd name="T13" fmla="*/ 229472 h 438150"/>
              <a:gd name="T14" fmla="*/ 18162 w 438150"/>
              <a:gd name="T15" fmla="*/ 207429 h 438150"/>
              <a:gd name="T16" fmla="*/ 7151 w 438150"/>
              <a:gd name="T17" fmla="*/ 182728 h 438150"/>
              <a:gd name="T18" fmla="*/ 1092 w 438150"/>
              <a:gd name="T19" fmla="*/ 156318 h 438150"/>
              <a:gd name="T20" fmla="*/ 0 w 438150"/>
              <a:gd name="T21" fmla="*/ 142788 h 438150"/>
              <a:gd name="T22" fmla="*/ 0 w 438150"/>
              <a:gd name="T23" fmla="*/ 133731 h 438150"/>
              <a:gd name="T24" fmla="*/ 3483 w 438150"/>
              <a:gd name="T25" fmla="*/ 106845 h 438150"/>
              <a:gd name="T26" fmla="*/ 12059 w 438150"/>
              <a:gd name="T27" fmla="*/ 81167 h 438150"/>
              <a:gd name="T28" fmla="*/ 25400 w 438150"/>
              <a:gd name="T29" fmla="*/ 57682 h 438150"/>
              <a:gd name="T30" fmla="*/ 42991 w 438150"/>
              <a:gd name="T31" fmla="*/ 37293 h 438150"/>
              <a:gd name="T32" fmla="*/ 64158 w 438150"/>
              <a:gd name="T33" fmla="*/ 20784 h 438150"/>
              <a:gd name="T34" fmla="*/ 88086 w 438150"/>
              <a:gd name="T35" fmla="*/ 8791 h 438150"/>
              <a:gd name="T36" fmla="*/ 113858 w 438150"/>
              <a:gd name="T37" fmla="*/ 1773 h 438150"/>
              <a:gd name="T38" fmla="*/ 131571 w 438150"/>
              <a:gd name="T39" fmla="*/ 0 h 438150"/>
              <a:gd name="T40" fmla="*/ 140480 w 438150"/>
              <a:gd name="T41" fmla="*/ 0 h 438150"/>
              <a:gd name="T42" fmla="*/ 166933 w 438150"/>
              <a:gd name="T43" fmla="*/ 3540 h 438150"/>
              <a:gd name="T44" fmla="*/ 192197 w 438150"/>
              <a:gd name="T45" fmla="*/ 12256 h 438150"/>
              <a:gd name="T46" fmla="*/ 215303 w 438150"/>
              <a:gd name="T47" fmla="*/ 25817 h 438150"/>
              <a:gd name="T48" fmla="*/ 235361 w 438150"/>
              <a:gd name="T49" fmla="*/ 43697 h 438150"/>
              <a:gd name="T50" fmla="*/ 251603 w 438150"/>
              <a:gd name="T51" fmla="*/ 65212 h 438150"/>
              <a:gd name="T52" fmla="*/ 263403 w 438150"/>
              <a:gd name="T53" fmla="*/ 89534 h 438150"/>
              <a:gd name="T54" fmla="*/ 270308 w 438150"/>
              <a:gd name="T55" fmla="*/ 115728 h 438150"/>
              <a:gd name="T56" fmla="*/ 272052 w 438150"/>
              <a:gd name="T57" fmla="*/ 133731 h 438150"/>
              <a:gd name="T58" fmla="*/ 272052 w 438150"/>
              <a:gd name="T59" fmla="*/ 142788 h 438150"/>
              <a:gd name="T60" fmla="*/ 268569 w 438150"/>
              <a:gd name="T61" fmla="*/ 169674 h 438150"/>
              <a:gd name="T62" fmla="*/ 259993 w 438150"/>
              <a:gd name="T63" fmla="*/ 195353 h 438150"/>
              <a:gd name="T64" fmla="*/ 246652 w 438150"/>
              <a:gd name="T65" fmla="*/ 218838 h 438150"/>
              <a:gd name="T66" fmla="*/ 229061 w 438150"/>
              <a:gd name="T67" fmla="*/ 239226 h 438150"/>
              <a:gd name="T68" fmla="*/ 207894 w 438150"/>
              <a:gd name="T69" fmla="*/ 255735 h 438150"/>
              <a:gd name="T70" fmla="*/ 183965 w 438150"/>
              <a:gd name="T71" fmla="*/ 267728 h 438150"/>
              <a:gd name="T72" fmla="*/ 158194 w 438150"/>
              <a:gd name="T73" fmla="*/ 274746 h 438150"/>
              <a:gd name="T74" fmla="*/ 140480 w 438150"/>
              <a:gd name="T75" fmla="*/ 276520 h 43815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38150" h="438150">
                <a:moveTo>
                  <a:pt x="226249" y="438149"/>
                </a:moveTo>
                <a:lnTo>
                  <a:pt x="211900" y="438149"/>
                </a:lnTo>
                <a:lnTo>
                  <a:pt x="204742" y="437798"/>
                </a:lnTo>
                <a:lnTo>
                  <a:pt x="162346" y="430799"/>
                </a:lnTo>
                <a:lnTo>
                  <a:pt x="122131" y="415664"/>
                </a:lnTo>
                <a:lnTo>
                  <a:pt x="85641" y="392973"/>
                </a:lnTo>
                <a:lnTo>
                  <a:pt x="54279" y="363601"/>
                </a:lnTo>
                <a:lnTo>
                  <a:pt x="29250" y="328673"/>
                </a:lnTo>
                <a:lnTo>
                  <a:pt x="11516" y="289535"/>
                </a:lnTo>
                <a:lnTo>
                  <a:pt x="1758" y="247688"/>
                </a:lnTo>
                <a:lnTo>
                  <a:pt x="0" y="226249"/>
                </a:lnTo>
                <a:lnTo>
                  <a:pt x="0" y="211900"/>
                </a:lnTo>
                <a:lnTo>
                  <a:pt x="5609" y="169298"/>
                </a:lnTo>
                <a:lnTo>
                  <a:pt x="19421" y="128609"/>
                </a:lnTo>
                <a:lnTo>
                  <a:pt x="40906" y="91397"/>
                </a:lnTo>
                <a:lnTo>
                  <a:pt x="69239" y="59092"/>
                </a:lnTo>
                <a:lnTo>
                  <a:pt x="103329" y="32934"/>
                </a:lnTo>
                <a:lnTo>
                  <a:pt x="141867" y="13930"/>
                </a:lnTo>
                <a:lnTo>
                  <a:pt x="183372" y="2809"/>
                </a:lnTo>
                <a:lnTo>
                  <a:pt x="211900" y="0"/>
                </a:lnTo>
                <a:lnTo>
                  <a:pt x="226249" y="0"/>
                </a:lnTo>
                <a:lnTo>
                  <a:pt x="268851" y="5609"/>
                </a:lnTo>
                <a:lnTo>
                  <a:pt x="309540" y="19421"/>
                </a:lnTo>
                <a:lnTo>
                  <a:pt x="346752" y="40906"/>
                </a:lnTo>
                <a:lnTo>
                  <a:pt x="379057" y="69239"/>
                </a:lnTo>
                <a:lnTo>
                  <a:pt x="405215" y="103329"/>
                </a:lnTo>
                <a:lnTo>
                  <a:pt x="424219" y="141867"/>
                </a:lnTo>
                <a:lnTo>
                  <a:pt x="435340" y="183372"/>
                </a:lnTo>
                <a:lnTo>
                  <a:pt x="438149" y="211900"/>
                </a:lnTo>
                <a:lnTo>
                  <a:pt x="438149" y="226249"/>
                </a:lnTo>
                <a:lnTo>
                  <a:pt x="432540" y="268851"/>
                </a:lnTo>
                <a:lnTo>
                  <a:pt x="418728" y="309540"/>
                </a:lnTo>
                <a:lnTo>
                  <a:pt x="397242" y="346752"/>
                </a:lnTo>
                <a:lnTo>
                  <a:pt x="368910" y="379057"/>
                </a:lnTo>
                <a:lnTo>
                  <a:pt x="334820" y="405215"/>
                </a:lnTo>
                <a:lnTo>
                  <a:pt x="296282" y="424219"/>
                </a:lnTo>
                <a:lnTo>
                  <a:pt x="254777" y="435340"/>
                </a:lnTo>
                <a:lnTo>
                  <a:pt x="226249" y="43814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4"/>
          <p:cNvSpPr>
            <a:spLocks/>
          </p:cNvSpPr>
          <p:nvPr/>
        </p:nvSpPr>
        <p:spPr bwMode="auto">
          <a:xfrm>
            <a:off x="6238872" y="2532064"/>
            <a:ext cx="292100" cy="293688"/>
          </a:xfrm>
          <a:custGeom>
            <a:avLst/>
            <a:gdLst>
              <a:gd name="T0" fmla="*/ 140480 w 438150"/>
              <a:gd name="T1" fmla="*/ 276520 h 438150"/>
              <a:gd name="T2" fmla="*/ 131571 w 438150"/>
              <a:gd name="T3" fmla="*/ 276520 h 438150"/>
              <a:gd name="T4" fmla="*/ 127127 w 438150"/>
              <a:gd name="T5" fmla="*/ 276298 h 438150"/>
              <a:gd name="T6" fmla="*/ 100803 w 438150"/>
              <a:gd name="T7" fmla="*/ 271881 h 438150"/>
              <a:gd name="T8" fmla="*/ 75833 w 438150"/>
              <a:gd name="T9" fmla="*/ 262329 h 438150"/>
              <a:gd name="T10" fmla="*/ 53175 w 438150"/>
              <a:gd name="T11" fmla="*/ 248009 h 438150"/>
              <a:gd name="T12" fmla="*/ 33703 w 438150"/>
              <a:gd name="T13" fmla="*/ 229472 h 438150"/>
              <a:gd name="T14" fmla="*/ 18162 w 438150"/>
              <a:gd name="T15" fmla="*/ 207429 h 438150"/>
              <a:gd name="T16" fmla="*/ 7151 w 438150"/>
              <a:gd name="T17" fmla="*/ 182728 h 438150"/>
              <a:gd name="T18" fmla="*/ 1092 w 438150"/>
              <a:gd name="T19" fmla="*/ 156318 h 438150"/>
              <a:gd name="T20" fmla="*/ 0 w 438150"/>
              <a:gd name="T21" fmla="*/ 142788 h 438150"/>
              <a:gd name="T22" fmla="*/ 0 w 438150"/>
              <a:gd name="T23" fmla="*/ 133731 h 438150"/>
              <a:gd name="T24" fmla="*/ 3483 w 438150"/>
              <a:gd name="T25" fmla="*/ 106845 h 438150"/>
              <a:gd name="T26" fmla="*/ 12059 w 438150"/>
              <a:gd name="T27" fmla="*/ 81167 h 438150"/>
              <a:gd name="T28" fmla="*/ 25400 w 438150"/>
              <a:gd name="T29" fmla="*/ 57682 h 438150"/>
              <a:gd name="T30" fmla="*/ 42991 w 438150"/>
              <a:gd name="T31" fmla="*/ 37293 h 438150"/>
              <a:gd name="T32" fmla="*/ 64158 w 438150"/>
              <a:gd name="T33" fmla="*/ 20784 h 438150"/>
              <a:gd name="T34" fmla="*/ 88086 w 438150"/>
              <a:gd name="T35" fmla="*/ 8791 h 438150"/>
              <a:gd name="T36" fmla="*/ 113858 w 438150"/>
              <a:gd name="T37" fmla="*/ 1773 h 438150"/>
              <a:gd name="T38" fmla="*/ 131571 w 438150"/>
              <a:gd name="T39" fmla="*/ 0 h 438150"/>
              <a:gd name="T40" fmla="*/ 140480 w 438150"/>
              <a:gd name="T41" fmla="*/ 0 h 438150"/>
              <a:gd name="T42" fmla="*/ 166933 w 438150"/>
              <a:gd name="T43" fmla="*/ 3540 h 438150"/>
              <a:gd name="T44" fmla="*/ 192197 w 438150"/>
              <a:gd name="T45" fmla="*/ 12256 h 438150"/>
              <a:gd name="T46" fmla="*/ 215303 w 438150"/>
              <a:gd name="T47" fmla="*/ 25817 h 438150"/>
              <a:gd name="T48" fmla="*/ 235361 w 438150"/>
              <a:gd name="T49" fmla="*/ 43697 h 438150"/>
              <a:gd name="T50" fmla="*/ 251603 w 438150"/>
              <a:gd name="T51" fmla="*/ 65212 h 438150"/>
              <a:gd name="T52" fmla="*/ 263403 w 438150"/>
              <a:gd name="T53" fmla="*/ 89534 h 438150"/>
              <a:gd name="T54" fmla="*/ 270308 w 438150"/>
              <a:gd name="T55" fmla="*/ 115728 h 438150"/>
              <a:gd name="T56" fmla="*/ 272052 w 438150"/>
              <a:gd name="T57" fmla="*/ 133731 h 438150"/>
              <a:gd name="T58" fmla="*/ 272052 w 438150"/>
              <a:gd name="T59" fmla="*/ 142788 h 438150"/>
              <a:gd name="T60" fmla="*/ 268569 w 438150"/>
              <a:gd name="T61" fmla="*/ 169674 h 438150"/>
              <a:gd name="T62" fmla="*/ 259993 w 438150"/>
              <a:gd name="T63" fmla="*/ 195353 h 438150"/>
              <a:gd name="T64" fmla="*/ 246652 w 438150"/>
              <a:gd name="T65" fmla="*/ 218838 h 438150"/>
              <a:gd name="T66" fmla="*/ 229061 w 438150"/>
              <a:gd name="T67" fmla="*/ 239226 h 438150"/>
              <a:gd name="T68" fmla="*/ 207894 w 438150"/>
              <a:gd name="T69" fmla="*/ 255735 h 438150"/>
              <a:gd name="T70" fmla="*/ 183965 w 438150"/>
              <a:gd name="T71" fmla="*/ 267728 h 438150"/>
              <a:gd name="T72" fmla="*/ 158194 w 438150"/>
              <a:gd name="T73" fmla="*/ 274746 h 438150"/>
              <a:gd name="T74" fmla="*/ 140480 w 438150"/>
              <a:gd name="T75" fmla="*/ 276520 h 43815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38150" h="438150">
                <a:moveTo>
                  <a:pt x="226249" y="438149"/>
                </a:moveTo>
                <a:lnTo>
                  <a:pt x="211900" y="438149"/>
                </a:lnTo>
                <a:lnTo>
                  <a:pt x="204742" y="437798"/>
                </a:lnTo>
                <a:lnTo>
                  <a:pt x="162346" y="430799"/>
                </a:lnTo>
                <a:lnTo>
                  <a:pt x="122131" y="415664"/>
                </a:lnTo>
                <a:lnTo>
                  <a:pt x="85641" y="392973"/>
                </a:lnTo>
                <a:lnTo>
                  <a:pt x="54279" y="363601"/>
                </a:lnTo>
                <a:lnTo>
                  <a:pt x="29250" y="328673"/>
                </a:lnTo>
                <a:lnTo>
                  <a:pt x="11516" y="289535"/>
                </a:lnTo>
                <a:lnTo>
                  <a:pt x="1758" y="247688"/>
                </a:lnTo>
                <a:lnTo>
                  <a:pt x="0" y="226249"/>
                </a:lnTo>
                <a:lnTo>
                  <a:pt x="0" y="211900"/>
                </a:lnTo>
                <a:lnTo>
                  <a:pt x="5609" y="169298"/>
                </a:lnTo>
                <a:lnTo>
                  <a:pt x="19421" y="128609"/>
                </a:lnTo>
                <a:lnTo>
                  <a:pt x="40906" y="91397"/>
                </a:lnTo>
                <a:lnTo>
                  <a:pt x="69239" y="59092"/>
                </a:lnTo>
                <a:lnTo>
                  <a:pt x="103329" y="32934"/>
                </a:lnTo>
                <a:lnTo>
                  <a:pt x="141867" y="13930"/>
                </a:lnTo>
                <a:lnTo>
                  <a:pt x="183372" y="2809"/>
                </a:lnTo>
                <a:lnTo>
                  <a:pt x="211900" y="0"/>
                </a:lnTo>
                <a:lnTo>
                  <a:pt x="226249" y="0"/>
                </a:lnTo>
                <a:lnTo>
                  <a:pt x="268851" y="5609"/>
                </a:lnTo>
                <a:lnTo>
                  <a:pt x="309540" y="19421"/>
                </a:lnTo>
                <a:lnTo>
                  <a:pt x="346752" y="40906"/>
                </a:lnTo>
                <a:lnTo>
                  <a:pt x="379057" y="69239"/>
                </a:lnTo>
                <a:lnTo>
                  <a:pt x="405215" y="103329"/>
                </a:lnTo>
                <a:lnTo>
                  <a:pt x="424219" y="141867"/>
                </a:lnTo>
                <a:lnTo>
                  <a:pt x="435340" y="183372"/>
                </a:lnTo>
                <a:lnTo>
                  <a:pt x="438149" y="211900"/>
                </a:lnTo>
                <a:lnTo>
                  <a:pt x="438149" y="226249"/>
                </a:lnTo>
                <a:lnTo>
                  <a:pt x="432540" y="268851"/>
                </a:lnTo>
                <a:lnTo>
                  <a:pt x="418728" y="309540"/>
                </a:lnTo>
                <a:lnTo>
                  <a:pt x="397242" y="346752"/>
                </a:lnTo>
                <a:lnTo>
                  <a:pt x="368910" y="379057"/>
                </a:lnTo>
                <a:lnTo>
                  <a:pt x="334820" y="405215"/>
                </a:lnTo>
                <a:lnTo>
                  <a:pt x="296282" y="424219"/>
                </a:lnTo>
                <a:lnTo>
                  <a:pt x="254777" y="435340"/>
                </a:lnTo>
                <a:lnTo>
                  <a:pt x="226249" y="43814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4"/>
          <p:cNvSpPr>
            <a:spLocks/>
          </p:cNvSpPr>
          <p:nvPr/>
        </p:nvSpPr>
        <p:spPr bwMode="auto">
          <a:xfrm>
            <a:off x="6238872" y="4003585"/>
            <a:ext cx="292100" cy="293688"/>
          </a:xfrm>
          <a:custGeom>
            <a:avLst/>
            <a:gdLst>
              <a:gd name="T0" fmla="*/ 140480 w 438150"/>
              <a:gd name="T1" fmla="*/ 276520 h 438150"/>
              <a:gd name="T2" fmla="*/ 131571 w 438150"/>
              <a:gd name="T3" fmla="*/ 276520 h 438150"/>
              <a:gd name="T4" fmla="*/ 127127 w 438150"/>
              <a:gd name="T5" fmla="*/ 276298 h 438150"/>
              <a:gd name="T6" fmla="*/ 100803 w 438150"/>
              <a:gd name="T7" fmla="*/ 271881 h 438150"/>
              <a:gd name="T8" fmla="*/ 75833 w 438150"/>
              <a:gd name="T9" fmla="*/ 262329 h 438150"/>
              <a:gd name="T10" fmla="*/ 53175 w 438150"/>
              <a:gd name="T11" fmla="*/ 248009 h 438150"/>
              <a:gd name="T12" fmla="*/ 33703 w 438150"/>
              <a:gd name="T13" fmla="*/ 229472 h 438150"/>
              <a:gd name="T14" fmla="*/ 18162 w 438150"/>
              <a:gd name="T15" fmla="*/ 207429 h 438150"/>
              <a:gd name="T16" fmla="*/ 7151 w 438150"/>
              <a:gd name="T17" fmla="*/ 182728 h 438150"/>
              <a:gd name="T18" fmla="*/ 1092 w 438150"/>
              <a:gd name="T19" fmla="*/ 156318 h 438150"/>
              <a:gd name="T20" fmla="*/ 0 w 438150"/>
              <a:gd name="T21" fmla="*/ 142788 h 438150"/>
              <a:gd name="T22" fmla="*/ 0 w 438150"/>
              <a:gd name="T23" fmla="*/ 133731 h 438150"/>
              <a:gd name="T24" fmla="*/ 3483 w 438150"/>
              <a:gd name="T25" fmla="*/ 106845 h 438150"/>
              <a:gd name="T26" fmla="*/ 12059 w 438150"/>
              <a:gd name="T27" fmla="*/ 81167 h 438150"/>
              <a:gd name="T28" fmla="*/ 25400 w 438150"/>
              <a:gd name="T29" fmla="*/ 57682 h 438150"/>
              <a:gd name="T30" fmla="*/ 42991 w 438150"/>
              <a:gd name="T31" fmla="*/ 37293 h 438150"/>
              <a:gd name="T32" fmla="*/ 64158 w 438150"/>
              <a:gd name="T33" fmla="*/ 20784 h 438150"/>
              <a:gd name="T34" fmla="*/ 88086 w 438150"/>
              <a:gd name="T35" fmla="*/ 8791 h 438150"/>
              <a:gd name="T36" fmla="*/ 113858 w 438150"/>
              <a:gd name="T37" fmla="*/ 1773 h 438150"/>
              <a:gd name="T38" fmla="*/ 131571 w 438150"/>
              <a:gd name="T39" fmla="*/ 0 h 438150"/>
              <a:gd name="T40" fmla="*/ 140480 w 438150"/>
              <a:gd name="T41" fmla="*/ 0 h 438150"/>
              <a:gd name="T42" fmla="*/ 166933 w 438150"/>
              <a:gd name="T43" fmla="*/ 3540 h 438150"/>
              <a:gd name="T44" fmla="*/ 192197 w 438150"/>
              <a:gd name="T45" fmla="*/ 12256 h 438150"/>
              <a:gd name="T46" fmla="*/ 215303 w 438150"/>
              <a:gd name="T47" fmla="*/ 25817 h 438150"/>
              <a:gd name="T48" fmla="*/ 235361 w 438150"/>
              <a:gd name="T49" fmla="*/ 43697 h 438150"/>
              <a:gd name="T50" fmla="*/ 251603 w 438150"/>
              <a:gd name="T51" fmla="*/ 65212 h 438150"/>
              <a:gd name="T52" fmla="*/ 263403 w 438150"/>
              <a:gd name="T53" fmla="*/ 89534 h 438150"/>
              <a:gd name="T54" fmla="*/ 270308 w 438150"/>
              <a:gd name="T55" fmla="*/ 115728 h 438150"/>
              <a:gd name="T56" fmla="*/ 272052 w 438150"/>
              <a:gd name="T57" fmla="*/ 133731 h 438150"/>
              <a:gd name="T58" fmla="*/ 272052 w 438150"/>
              <a:gd name="T59" fmla="*/ 142788 h 438150"/>
              <a:gd name="T60" fmla="*/ 268569 w 438150"/>
              <a:gd name="T61" fmla="*/ 169674 h 438150"/>
              <a:gd name="T62" fmla="*/ 259993 w 438150"/>
              <a:gd name="T63" fmla="*/ 195353 h 438150"/>
              <a:gd name="T64" fmla="*/ 246652 w 438150"/>
              <a:gd name="T65" fmla="*/ 218838 h 438150"/>
              <a:gd name="T66" fmla="*/ 229061 w 438150"/>
              <a:gd name="T67" fmla="*/ 239226 h 438150"/>
              <a:gd name="T68" fmla="*/ 207894 w 438150"/>
              <a:gd name="T69" fmla="*/ 255735 h 438150"/>
              <a:gd name="T70" fmla="*/ 183965 w 438150"/>
              <a:gd name="T71" fmla="*/ 267728 h 438150"/>
              <a:gd name="T72" fmla="*/ 158194 w 438150"/>
              <a:gd name="T73" fmla="*/ 274746 h 438150"/>
              <a:gd name="T74" fmla="*/ 140480 w 438150"/>
              <a:gd name="T75" fmla="*/ 276520 h 43815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38150" h="438150">
                <a:moveTo>
                  <a:pt x="226249" y="438149"/>
                </a:moveTo>
                <a:lnTo>
                  <a:pt x="211900" y="438149"/>
                </a:lnTo>
                <a:lnTo>
                  <a:pt x="204742" y="437798"/>
                </a:lnTo>
                <a:lnTo>
                  <a:pt x="162346" y="430799"/>
                </a:lnTo>
                <a:lnTo>
                  <a:pt x="122131" y="415664"/>
                </a:lnTo>
                <a:lnTo>
                  <a:pt x="85641" y="392973"/>
                </a:lnTo>
                <a:lnTo>
                  <a:pt x="54279" y="363601"/>
                </a:lnTo>
                <a:lnTo>
                  <a:pt x="29250" y="328673"/>
                </a:lnTo>
                <a:lnTo>
                  <a:pt x="11516" y="289535"/>
                </a:lnTo>
                <a:lnTo>
                  <a:pt x="1758" y="247688"/>
                </a:lnTo>
                <a:lnTo>
                  <a:pt x="0" y="226249"/>
                </a:lnTo>
                <a:lnTo>
                  <a:pt x="0" y="211900"/>
                </a:lnTo>
                <a:lnTo>
                  <a:pt x="5609" y="169298"/>
                </a:lnTo>
                <a:lnTo>
                  <a:pt x="19421" y="128609"/>
                </a:lnTo>
                <a:lnTo>
                  <a:pt x="40906" y="91397"/>
                </a:lnTo>
                <a:lnTo>
                  <a:pt x="69239" y="59092"/>
                </a:lnTo>
                <a:lnTo>
                  <a:pt x="103329" y="32934"/>
                </a:lnTo>
                <a:lnTo>
                  <a:pt x="141867" y="13930"/>
                </a:lnTo>
                <a:lnTo>
                  <a:pt x="183372" y="2809"/>
                </a:lnTo>
                <a:lnTo>
                  <a:pt x="211900" y="0"/>
                </a:lnTo>
                <a:lnTo>
                  <a:pt x="226249" y="0"/>
                </a:lnTo>
                <a:lnTo>
                  <a:pt x="268851" y="5609"/>
                </a:lnTo>
                <a:lnTo>
                  <a:pt x="309540" y="19421"/>
                </a:lnTo>
                <a:lnTo>
                  <a:pt x="346752" y="40906"/>
                </a:lnTo>
                <a:lnTo>
                  <a:pt x="379057" y="69239"/>
                </a:lnTo>
                <a:lnTo>
                  <a:pt x="405215" y="103329"/>
                </a:lnTo>
                <a:lnTo>
                  <a:pt x="424219" y="141867"/>
                </a:lnTo>
                <a:lnTo>
                  <a:pt x="435340" y="183372"/>
                </a:lnTo>
                <a:lnTo>
                  <a:pt x="438149" y="211900"/>
                </a:lnTo>
                <a:lnTo>
                  <a:pt x="438149" y="226249"/>
                </a:lnTo>
                <a:lnTo>
                  <a:pt x="432540" y="268851"/>
                </a:lnTo>
                <a:lnTo>
                  <a:pt x="418728" y="309540"/>
                </a:lnTo>
                <a:lnTo>
                  <a:pt x="397242" y="346752"/>
                </a:lnTo>
                <a:lnTo>
                  <a:pt x="368910" y="379057"/>
                </a:lnTo>
                <a:lnTo>
                  <a:pt x="334820" y="405215"/>
                </a:lnTo>
                <a:lnTo>
                  <a:pt x="296282" y="424219"/>
                </a:lnTo>
                <a:lnTo>
                  <a:pt x="254777" y="435340"/>
                </a:lnTo>
                <a:lnTo>
                  <a:pt x="226249" y="43814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4"/>
          <p:cNvSpPr>
            <a:spLocks/>
          </p:cNvSpPr>
          <p:nvPr/>
        </p:nvSpPr>
        <p:spPr bwMode="auto">
          <a:xfrm>
            <a:off x="6238872" y="5488781"/>
            <a:ext cx="292100" cy="293688"/>
          </a:xfrm>
          <a:custGeom>
            <a:avLst/>
            <a:gdLst>
              <a:gd name="T0" fmla="*/ 140480 w 438150"/>
              <a:gd name="T1" fmla="*/ 276520 h 438150"/>
              <a:gd name="T2" fmla="*/ 131571 w 438150"/>
              <a:gd name="T3" fmla="*/ 276520 h 438150"/>
              <a:gd name="T4" fmla="*/ 127127 w 438150"/>
              <a:gd name="T5" fmla="*/ 276298 h 438150"/>
              <a:gd name="T6" fmla="*/ 100803 w 438150"/>
              <a:gd name="T7" fmla="*/ 271881 h 438150"/>
              <a:gd name="T8" fmla="*/ 75833 w 438150"/>
              <a:gd name="T9" fmla="*/ 262329 h 438150"/>
              <a:gd name="T10" fmla="*/ 53175 w 438150"/>
              <a:gd name="T11" fmla="*/ 248009 h 438150"/>
              <a:gd name="T12" fmla="*/ 33703 w 438150"/>
              <a:gd name="T13" fmla="*/ 229472 h 438150"/>
              <a:gd name="T14" fmla="*/ 18162 w 438150"/>
              <a:gd name="T15" fmla="*/ 207429 h 438150"/>
              <a:gd name="T16" fmla="*/ 7151 w 438150"/>
              <a:gd name="T17" fmla="*/ 182728 h 438150"/>
              <a:gd name="T18" fmla="*/ 1092 w 438150"/>
              <a:gd name="T19" fmla="*/ 156318 h 438150"/>
              <a:gd name="T20" fmla="*/ 0 w 438150"/>
              <a:gd name="T21" fmla="*/ 142788 h 438150"/>
              <a:gd name="T22" fmla="*/ 0 w 438150"/>
              <a:gd name="T23" fmla="*/ 133731 h 438150"/>
              <a:gd name="T24" fmla="*/ 3483 w 438150"/>
              <a:gd name="T25" fmla="*/ 106845 h 438150"/>
              <a:gd name="T26" fmla="*/ 12059 w 438150"/>
              <a:gd name="T27" fmla="*/ 81167 h 438150"/>
              <a:gd name="T28" fmla="*/ 25400 w 438150"/>
              <a:gd name="T29" fmla="*/ 57682 h 438150"/>
              <a:gd name="T30" fmla="*/ 42991 w 438150"/>
              <a:gd name="T31" fmla="*/ 37293 h 438150"/>
              <a:gd name="T32" fmla="*/ 64158 w 438150"/>
              <a:gd name="T33" fmla="*/ 20784 h 438150"/>
              <a:gd name="T34" fmla="*/ 88086 w 438150"/>
              <a:gd name="T35" fmla="*/ 8791 h 438150"/>
              <a:gd name="T36" fmla="*/ 113858 w 438150"/>
              <a:gd name="T37" fmla="*/ 1773 h 438150"/>
              <a:gd name="T38" fmla="*/ 131571 w 438150"/>
              <a:gd name="T39" fmla="*/ 0 h 438150"/>
              <a:gd name="T40" fmla="*/ 140480 w 438150"/>
              <a:gd name="T41" fmla="*/ 0 h 438150"/>
              <a:gd name="T42" fmla="*/ 166933 w 438150"/>
              <a:gd name="T43" fmla="*/ 3540 h 438150"/>
              <a:gd name="T44" fmla="*/ 192197 w 438150"/>
              <a:gd name="T45" fmla="*/ 12256 h 438150"/>
              <a:gd name="T46" fmla="*/ 215303 w 438150"/>
              <a:gd name="T47" fmla="*/ 25817 h 438150"/>
              <a:gd name="T48" fmla="*/ 235361 w 438150"/>
              <a:gd name="T49" fmla="*/ 43697 h 438150"/>
              <a:gd name="T50" fmla="*/ 251603 w 438150"/>
              <a:gd name="T51" fmla="*/ 65212 h 438150"/>
              <a:gd name="T52" fmla="*/ 263403 w 438150"/>
              <a:gd name="T53" fmla="*/ 89534 h 438150"/>
              <a:gd name="T54" fmla="*/ 270308 w 438150"/>
              <a:gd name="T55" fmla="*/ 115728 h 438150"/>
              <a:gd name="T56" fmla="*/ 272052 w 438150"/>
              <a:gd name="T57" fmla="*/ 133731 h 438150"/>
              <a:gd name="T58" fmla="*/ 272052 w 438150"/>
              <a:gd name="T59" fmla="*/ 142788 h 438150"/>
              <a:gd name="T60" fmla="*/ 268569 w 438150"/>
              <a:gd name="T61" fmla="*/ 169674 h 438150"/>
              <a:gd name="T62" fmla="*/ 259993 w 438150"/>
              <a:gd name="T63" fmla="*/ 195353 h 438150"/>
              <a:gd name="T64" fmla="*/ 246652 w 438150"/>
              <a:gd name="T65" fmla="*/ 218838 h 438150"/>
              <a:gd name="T66" fmla="*/ 229061 w 438150"/>
              <a:gd name="T67" fmla="*/ 239226 h 438150"/>
              <a:gd name="T68" fmla="*/ 207894 w 438150"/>
              <a:gd name="T69" fmla="*/ 255735 h 438150"/>
              <a:gd name="T70" fmla="*/ 183965 w 438150"/>
              <a:gd name="T71" fmla="*/ 267728 h 438150"/>
              <a:gd name="T72" fmla="*/ 158194 w 438150"/>
              <a:gd name="T73" fmla="*/ 274746 h 438150"/>
              <a:gd name="T74" fmla="*/ 140480 w 438150"/>
              <a:gd name="T75" fmla="*/ 276520 h 43815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38150" h="438150">
                <a:moveTo>
                  <a:pt x="226249" y="438149"/>
                </a:moveTo>
                <a:lnTo>
                  <a:pt x="211900" y="438149"/>
                </a:lnTo>
                <a:lnTo>
                  <a:pt x="204742" y="437798"/>
                </a:lnTo>
                <a:lnTo>
                  <a:pt x="162346" y="430799"/>
                </a:lnTo>
                <a:lnTo>
                  <a:pt x="122131" y="415664"/>
                </a:lnTo>
                <a:lnTo>
                  <a:pt x="85641" y="392973"/>
                </a:lnTo>
                <a:lnTo>
                  <a:pt x="54279" y="363601"/>
                </a:lnTo>
                <a:lnTo>
                  <a:pt x="29250" y="328673"/>
                </a:lnTo>
                <a:lnTo>
                  <a:pt x="11516" y="289535"/>
                </a:lnTo>
                <a:lnTo>
                  <a:pt x="1758" y="247688"/>
                </a:lnTo>
                <a:lnTo>
                  <a:pt x="0" y="226249"/>
                </a:lnTo>
                <a:lnTo>
                  <a:pt x="0" y="211900"/>
                </a:lnTo>
                <a:lnTo>
                  <a:pt x="5609" y="169298"/>
                </a:lnTo>
                <a:lnTo>
                  <a:pt x="19421" y="128609"/>
                </a:lnTo>
                <a:lnTo>
                  <a:pt x="40906" y="91397"/>
                </a:lnTo>
                <a:lnTo>
                  <a:pt x="69239" y="59092"/>
                </a:lnTo>
                <a:lnTo>
                  <a:pt x="103329" y="32934"/>
                </a:lnTo>
                <a:lnTo>
                  <a:pt x="141867" y="13930"/>
                </a:lnTo>
                <a:lnTo>
                  <a:pt x="183372" y="2809"/>
                </a:lnTo>
                <a:lnTo>
                  <a:pt x="211900" y="0"/>
                </a:lnTo>
                <a:lnTo>
                  <a:pt x="226249" y="0"/>
                </a:lnTo>
                <a:lnTo>
                  <a:pt x="268851" y="5609"/>
                </a:lnTo>
                <a:lnTo>
                  <a:pt x="309540" y="19421"/>
                </a:lnTo>
                <a:lnTo>
                  <a:pt x="346752" y="40906"/>
                </a:lnTo>
                <a:lnTo>
                  <a:pt x="379057" y="69239"/>
                </a:lnTo>
                <a:lnTo>
                  <a:pt x="405215" y="103329"/>
                </a:lnTo>
                <a:lnTo>
                  <a:pt x="424219" y="141867"/>
                </a:lnTo>
                <a:lnTo>
                  <a:pt x="435340" y="183372"/>
                </a:lnTo>
                <a:lnTo>
                  <a:pt x="438149" y="211900"/>
                </a:lnTo>
                <a:lnTo>
                  <a:pt x="438149" y="226249"/>
                </a:lnTo>
                <a:lnTo>
                  <a:pt x="432540" y="268851"/>
                </a:lnTo>
                <a:lnTo>
                  <a:pt x="418728" y="309540"/>
                </a:lnTo>
                <a:lnTo>
                  <a:pt x="397242" y="346752"/>
                </a:lnTo>
                <a:lnTo>
                  <a:pt x="368910" y="379057"/>
                </a:lnTo>
                <a:lnTo>
                  <a:pt x="334820" y="405215"/>
                </a:lnTo>
                <a:lnTo>
                  <a:pt x="296282" y="424219"/>
                </a:lnTo>
                <a:lnTo>
                  <a:pt x="254777" y="435340"/>
                </a:lnTo>
                <a:lnTo>
                  <a:pt x="226249" y="43814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2720998" cy="12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2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682" y="1110"/>
            <a:ext cx="10342800" cy="1325563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СЕРТИФІКАЦІЙНА </a:t>
            </a:r>
            <a:r>
              <a:rPr lang="ru-RU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РОБОТА З </a:t>
            </a:r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МАТЕМАТИКИ</a:t>
            </a:r>
            <a:b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(ЗАВДАННЯ 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РІВНЯ СТАНДАРТУ)</a:t>
            </a: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9001"/>
            <a:ext cx="12192000" cy="526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" y="0"/>
            <a:ext cx="1295400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0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руглений прямокутник 2"/>
          <p:cNvSpPr/>
          <p:nvPr/>
        </p:nvSpPr>
        <p:spPr>
          <a:xfrm>
            <a:off x="11176000" y="3886200"/>
            <a:ext cx="406400" cy="304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1294619"/>
            <a:ext cx="4169252" cy="522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Объект 2"/>
          <p:cNvSpPr txBox="1">
            <a:spLocks/>
          </p:cNvSpPr>
          <p:nvPr/>
        </p:nvSpPr>
        <p:spPr bwMode="auto">
          <a:xfrm>
            <a:off x="8391001" y="1359000"/>
            <a:ext cx="3801000" cy="531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У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сучасних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умовах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важливою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компетентністю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стає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формування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в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учнів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уміння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знайти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необхідну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інформацію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наприклад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 формулу) і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скористатися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нею в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певній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ситуації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зокрема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й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під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час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розв’язування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завдань з математики, тому є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доцільним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введення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у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тестовий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зошит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Довідкових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матеріалів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Це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підтверджено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міжнародним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тестологічним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досвідом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Польщі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Росії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Чехії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Словенії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Ізраїлю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 США та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інших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країн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з 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усталеною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системою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оцінювання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00" y="1359000"/>
            <a:ext cx="3870000" cy="515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проведення ДПА укладено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варіанти сертифікаційних робіт</a:t>
            </a:r>
            <a:endParaRPr 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69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000"/>
            <a:ext cx="4933949" cy="5273675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-379" b="45880"/>
          <a:stretch/>
        </p:blipFill>
        <p:spPr>
          <a:xfrm>
            <a:off x="2811000" y="2754000"/>
            <a:ext cx="5016500" cy="3645000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27500" y="1269000"/>
            <a:ext cx="4364500" cy="5273675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Заголовок 21"/>
          <p:cNvSpPr>
            <a:spLocks noGrp="1"/>
          </p:cNvSpPr>
          <p:nvPr>
            <p:ph type="title"/>
          </p:nvPr>
        </p:nvSpPr>
        <p:spPr>
          <a:xfrm>
            <a:off x="831000" y="0"/>
            <a:ext cx="10342800" cy="1025745"/>
          </a:xfrm>
        </p:spPr>
        <p:txBody>
          <a:bodyPr>
            <a:normAutofit/>
          </a:bodyPr>
          <a:lstStyle/>
          <a:p>
            <a:pPr marL="541338"/>
            <a:r>
              <a:rPr lang="uk-UA" alt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Загальні характеристики та критерії оцінювання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3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000" y="1316988"/>
            <a:ext cx="8145000" cy="521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748625" y="2169000"/>
            <a:ext cx="310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Максимальна кількість балів, яку можна набрати, правильно виконавши всі завдання сертифікаційної роботи з математики, – 67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11000" y="56215"/>
            <a:ext cx="10342800" cy="1160745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Загальна характеристика сертифікаційної роботи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ЗНО 2021 року </a:t>
            </a:r>
            <a:endParaRPr 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51000" y="1899000"/>
            <a:ext cx="3105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Максимальна кількість балів, яку можна набрати, правильно виконавши всі завдання сертифікаційної роботи з математики (завдання рівня стандарту), – 50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9000"/>
            <a:ext cx="8841000" cy="535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76000" y="0"/>
            <a:ext cx="10342800" cy="1160745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Загальна характеристика сертифікаційної роботи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(завдання рівня стандарту) ЗНО 2021 року 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16"/>
          <p:cNvSpPr/>
          <p:nvPr/>
        </p:nvSpPr>
        <p:spPr>
          <a:xfrm>
            <a:off x="1956000" y="4839288"/>
            <a:ext cx="8906604" cy="175846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rgbClr val="002060"/>
                </a:solidFill>
              </a:rPr>
              <a:t>Оцінюється </a:t>
            </a:r>
            <a:r>
              <a:rPr lang="uk-UA" sz="2600" b="1" dirty="0">
                <a:solidFill>
                  <a:srgbClr val="002060"/>
                </a:solidFill>
              </a:rPr>
              <a:t>в 0 або 1 бал: 1 бал, </a:t>
            </a:r>
            <a:r>
              <a:rPr lang="uk-UA" sz="2600" dirty="0">
                <a:solidFill>
                  <a:srgbClr val="002060"/>
                </a:solidFill>
              </a:rPr>
              <a:t>якщо вказано правильну відповідь; </a:t>
            </a:r>
            <a:r>
              <a:rPr lang="uk-UA" sz="2600" b="1" dirty="0">
                <a:solidFill>
                  <a:srgbClr val="002060"/>
                </a:solidFill>
              </a:rPr>
              <a:t>0 балів, </a:t>
            </a:r>
            <a:r>
              <a:rPr lang="uk-UA" sz="2600" dirty="0">
                <a:solidFill>
                  <a:srgbClr val="002060"/>
                </a:solidFill>
              </a:rPr>
              <a:t>якщо вказано неправильну відповідь, або вказано більше однієї відповіді, або відповіді на завдання не надано.</a:t>
            </a:r>
            <a:endParaRPr lang="uk-UA" sz="2600" dirty="0" smtClean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16000" y="1404000"/>
            <a:ext cx="2790000" cy="3150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Завдання з вибором однієї правильної </a:t>
            </a:r>
            <a:r>
              <a:rPr lang="ru-RU" sz="3200" b="1" dirty="0" err="1">
                <a:solidFill>
                  <a:srgbClr val="002060"/>
                </a:solidFill>
              </a:rPr>
              <a:t>відповіді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(№ 1–16)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5736000" y="1271316"/>
            <a:ext cx="5895000" cy="32826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Завдання </a:t>
            </a:r>
            <a:r>
              <a:rPr lang="uk-UA" sz="2800" b="1" dirty="0">
                <a:solidFill>
                  <a:srgbClr val="002060"/>
                </a:solidFill>
              </a:rPr>
              <a:t>складається з основи та </a:t>
            </a:r>
            <a:r>
              <a:rPr lang="uk-UA" b="1" dirty="0" smtClean="0">
                <a:solidFill>
                  <a:schemeClr val="bg1"/>
                </a:solidFill>
              </a:rPr>
              <a:t>чотирьох або п</a:t>
            </a:r>
            <a:r>
              <a:rPr lang="uk-UA" sz="2800" b="1" dirty="0" smtClean="0">
                <a:solidFill>
                  <a:schemeClr val="bg1"/>
                </a:solidFill>
              </a:rPr>
              <a:t>’яти </a:t>
            </a:r>
            <a:r>
              <a:rPr lang="uk-UA" sz="2800" b="1" dirty="0">
                <a:solidFill>
                  <a:schemeClr val="bg1"/>
                </a:solidFill>
              </a:rPr>
              <a:t>варіантів відповіді, з яких лише один правильний. </a:t>
            </a:r>
            <a:r>
              <a:rPr lang="uk-UA" sz="2800" b="1" dirty="0">
                <a:solidFill>
                  <a:srgbClr val="002060"/>
                </a:solidFill>
              </a:rPr>
              <a:t>Завдання вважається виконаним, якщо учасник зовнішнього незалежного оцінювання вибрав і позначив відповідь у бланку відповідей А</a:t>
            </a:r>
            <a:r>
              <a:rPr lang="uk-UA" sz="2800" b="1" dirty="0" smtClean="0">
                <a:solidFill>
                  <a:srgbClr val="002060"/>
                </a:solidFill>
              </a:rPr>
              <a:t>.</a:t>
            </a:r>
            <a:endParaRPr lang="uk-UA" sz="2800" b="1" dirty="0" smtClean="0">
              <a:solidFill>
                <a:srgbClr val="A11203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Форми тестових завдань</a:t>
            </a:r>
            <a:endParaRPr 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Форми тестових завдань</a:t>
            </a:r>
            <a:endParaRPr 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921000" y="1335931"/>
            <a:ext cx="2974726" cy="32861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Завдання на встановлення відповідності («логічні пари»)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(№ 17–20)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61826" y="1335931"/>
            <a:ext cx="6504174" cy="31730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Завдання </a:t>
            </a:r>
            <a:r>
              <a:rPr lang="uk-UA" sz="2000" b="1" dirty="0">
                <a:solidFill>
                  <a:srgbClr val="002060"/>
                </a:solidFill>
              </a:rPr>
              <a:t>складається з </a:t>
            </a:r>
            <a:r>
              <a:rPr lang="uk-UA" sz="2000" b="1" dirty="0" smtClean="0">
                <a:solidFill>
                  <a:srgbClr val="002060"/>
                </a:solidFill>
              </a:rPr>
              <a:t>основи </a:t>
            </a:r>
            <a:r>
              <a:rPr lang="uk-UA" sz="2000" b="1" dirty="0">
                <a:solidFill>
                  <a:srgbClr val="002060"/>
                </a:solidFill>
              </a:rPr>
              <a:t>та двох стовпчиків інформації, позначених </a:t>
            </a:r>
            <a:r>
              <a:rPr lang="uk-UA" sz="2000" b="1" dirty="0">
                <a:solidFill>
                  <a:schemeClr val="bg1"/>
                </a:solidFill>
              </a:rPr>
              <a:t>цифрами (ліворуч) і буквами (праворуч). </a:t>
            </a:r>
            <a:r>
              <a:rPr lang="uk-UA" sz="2000" b="1" dirty="0">
                <a:solidFill>
                  <a:srgbClr val="002060"/>
                </a:solidFill>
              </a:rPr>
              <a:t>Виконання завдання передбачає встановлення відповідності (утворення «логічних пар») між інформацією, позначеною цифрами та буквами. Завдання вважається виконаним, якщо учасник зовнішнього незалежного оцінювання зробив позначки на перетинах рядків (цифри від 1 до 3) і колонок (букви від А до Д) у таблиці бланка відповідей А.</a:t>
            </a:r>
            <a:endParaRPr lang="uk-UA" sz="2000" b="1" dirty="0" smtClean="0">
              <a:solidFill>
                <a:srgbClr val="A11203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61000" y="4689000"/>
            <a:ext cx="9495000" cy="197604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Оцінюється </a:t>
            </a:r>
            <a:r>
              <a:rPr lang="uk-UA" sz="2400" b="1" dirty="0">
                <a:solidFill>
                  <a:srgbClr val="002060"/>
                </a:solidFill>
              </a:rPr>
              <a:t>в 0, 1, 2 або 3 бали: 1 бал </a:t>
            </a:r>
            <a:r>
              <a:rPr lang="uk-UA" sz="2400" dirty="0">
                <a:solidFill>
                  <a:srgbClr val="002060"/>
                </a:solidFill>
              </a:rPr>
              <a:t>– за кожну правильно встановлену відповідність («логічну пару»); </a:t>
            </a:r>
            <a:r>
              <a:rPr lang="uk-UA" sz="2400" b="1" dirty="0">
                <a:solidFill>
                  <a:srgbClr val="002060"/>
                </a:solidFill>
              </a:rPr>
              <a:t>0 балів </a:t>
            </a:r>
            <a:r>
              <a:rPr lang="uk-UA" sz="2400" dirty="0">
                <a:solidFill>
                  <a:srgbClr val="002060"/>
                </a:solidFill>
              </a:rPr>
              <a:t>за будь-яку «логічну пару», якщо зроблено більше однієї позначки в рядку та/або колонці; </a:t>
            </a:r>
            <a:r>
              <a:rPr lang="uk-UA" sz="2400" b="1" dirty="0">
                <a:solidFill>
                  <a:srgbClr val="002060"/>
                </a:solidFill>
              </a:rPr>
              <a:t>0 балів </a:t>
            </a:r>
            <a:r>
              <a:rPr lang="uk-UA" sz="2400" dirty="0">
                <a:solidFill>
                  <a:srgbClr val="002060"/>
                </a:solidFill>
              </a:rPr>
              <a:t>за завдання, якщо не вказано жодної правильної відповідності («логічної пари»), або відповіді на завдання не надано.</a:t>
            </a:r>
            <a:endParaRPr lang="uk-UA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Форми тестових завдань</a:t>
            </a:r>
            <a:endParaRPr 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233749" y="1358173"/>
            <a:ext cx="5852743" cy="33527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Завдання </a:t>
            </a:r>
            <a:r>
              <a:rPr lang="uk-UA" sz="2400" b="1" dirty="0">
                <a:solidFill>
                  <a:srgbClr val="002060"/>
                </a:solidFill>
              </a:rPr>
              <a:t>складається з основи та двох частин і передбачає розв’язування задачі. Завдання вважається виконаним, якщо учасник зовнішнього незалежного оцінювання, здійснивши відповідні числові розрахунки, записав, дотримуючись вимог і правил, відповіді до кожної з частин завдання в бланку відповідей А.</a:t>
            </a:r>
            <a:endParaRPr lang="uk-UA" sz="2400" b="1" dirty="0" smtClean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51000" y="1273176"/>
            <a:ext cx="3229707" cy="35227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Структуроване завдання відкритої форми з короткою </a:t>
            </a:r>
            <a:r>
              <a:rPr lang="ru-RU" sz="3200" b="1" dirty="0" err="1" smtClean="0">
                <a:solidFill>
                  <a:srgbClr val="002060"/>
                </a:solidFill>
              </a:rPr>
              <a:t>відповіддю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(</a:t>
            </a:r>
            <a:r>
              <a:rPr lang="ru-RU" sz="3200" b="1" dirty="0" smtClean="0">
                <a:solidFill>
                  <a:srgbClr val="002060"/>
                </a:solidFill>
              </a:rPr>
              <a:t>№ 21–24) </a:t>
            </a:r>
          </a:p>
        </p:txBody>
      </p:sp>
      <p:sp>
        <p:nvSpPr>
          <p:cNvPr id="14" name="Скругленный прямоугольник 16"/>
          <p:cNvSpPr/>
          <p:nvPr/>
        </p:nvSpPr>
        <p:spPr>
          <a:xfrm>
            <a:off x="1911000" y="4959000"/>
            <a:ext cx="8906604" cy="1620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Оцінюється в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0, 1 або 2 бали: 1 бал </a:t>
            </a:r>
            <a:r>
              <a:rPr lang="ru-RU" sz="2800" dirty="0">
                <a:solidFill>
                  <a:srgbClr val="002060"/>
                </a:solidFill>
              </a:rPr>
              <a:t>за кожну правильно вказану відповідь;</a:t>
            </a:r>
            <a:r>
              <a:rPr lang="ru-RU" sz="2800" b="1" dirty="0">
                <a:solidFill>
                  <a:srgbClr val="002060"/>
                </a:solidFill>
              </a:rPr>
              <a:t> 0 балів, </a:t>
            </a:r>
            <a:r>
              <a:rPr lang="ru-RU" sz="2800" dirty="0">
                <a:solidFill>
                  <a:srgbClr val="002060"/>
                </a:solidFill>
              </a:rPr>
              <a:t>якщо вказано обидві неправильні відповіді, або відповіді на завдання не </a:t>
            </a:r>
            <a:r>
              <a:rPr lang="ru-RU" sz="2800" dirty="0" smtClean="0">
                <a:solidFill>
                  <a:srgbClr val="002060"/>
                </a:solidFill>
              </a:rPr>
              <a:t>надано</a:t>
            </a:r>
            <a:r>
              <a:rPr lang="uk-UA" sz="2800" dirty="0" smtClean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5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68200" y="99000"/>
            <a:ext cx="10342800" cy="1325563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Форми тестових завдань</a:t>
            </a:r>
            <a:endParaRPr 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416000" y="1273176"/>
            <a:ext cx="3645000" cy="35227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Неструктуроване</a:t>
            </a:r>
            <a:r>
              <a:rPr lang="ru-RU" sz="2800" b="1" dirty="0" smtClean="0">
                <a:solidFill>
                  <a:srgbClr val="002060"/>
                </a:solidFill>
              </a:rPr>
              <a:t> завдання </a:t>
            </a:r>
            <a:r>
              <a:rPr lang="ru-RU" sz="2800" b="1" dirty="0" err="1" smtClean="0">
                <a:solidFill>
                  <a:srgbClr val="002060"/>
                </a:solidFill>
              </a:rPr>
              <a:t>відкритої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форми</a:t>
            </a:r>
            <a:r>
              <a:rPr lang="ru-RU" sz="2800" b="1" dirty="0" smtClean="0">
                <a:solidFill>
                  <a:srgbClr val="002060"/>
                </a:solidFill>
              </a:rPr>
              <a:t> з короткою </a:t>
            </a:r>
            <a:r>
              <a:rPr lang="ru-RU" sz="2800" b="1" dirty="0" err="1" smtClean="0">
                <a:solidFill>
                  <a:srgbClr val="002060"/>
                </a:solidFill>
              </a:rPr>
              <a:t>відповіддю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(№ 25–29) або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(№ 25–26 для рівня стандарту) 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41000" y="1319348"/>
            <a:ext cx="5670000" cy="33527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Завдання </a:t>
            </a:r>
            <a:r>
              <a:rPr lang="uk-UA" sz="2400" b="1" dirty="0">
                <a:solidFill>
                  <a:srgbClr val="002060"/>
                </a:solidFill>
              </a:rPr>
              <a:t>складається з основи та передбачає розв’язування задачі. Завдання вважається виконаним, якщо учасник зовнішнього незалежного оцінювання, здійснивши відповідні числові розрахунки, записав, дотримуючись вимог і правил, кінцеву відповідь у бланку відповідей А. </a:t>
            </a:r>
            <a:endParaRPr lang="uk-UA" sz="2400" b="1" dirty="0" smtClean="0">
              <a:solidFill>
                <a:srgbClr val="A11203"/>
              </a:solidFill>
            </a:endParaRPr>
          </a:p>
        </p:txBody>
      </p:sp>
      <p:sp>
        <p:nvSpPr>
          <p:cNvPr id="9" name="Скругленный прямоугольник 16"/>
          <p:cNvSpPr/>
          <p:nvPr/>
        </p:nvSpPr>
        <p:spPr>
          <a:xfrm>
            <a:off x="2136000" y="4795969"/>
            <a:ext cx="8775000" cy="173420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Оцінюється </a:t>
            </a:r>
            <a:r>
              <a:rPr lang="uk-UA" sz="2800" b="1" dirty="0">
                <a:solidFill>
                  <a:srgbClr val="002060"/>
                </a:solidFill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</a:rPr>
              <a:t>0 </a:t>
            </a:r>
            <a:r>
              <a:rPr lang="ru-RU" sz="2800" b="1" dirty="0">
                <a:solidFill>
                  <a:srgbClr val="002060"/>
                </a:solidFill>
              </a:rPr>
              <a:t>або 2 бали: 2 бали, </a:t>
            </a:r>
            <a:r>
              <a:rPr lang="ru-RU" sz="2800" dirty="0">
                <a:solidFill>
                  <a:srgbClr val="002060"/>
                </a:solidFill>
              </a:rPr>
              <a:t>якщо вказано правильну відповідь;</a:t>
            </a:r>
            <a:r>
              <a:rPr lang="ru-RU" sz="2800" b="1" dirty="0">
                <a:solidFill>
                  <a:srgbClr val="002060"/>
                </a:solidFill>
              </a:rPr>
              <a:t> 0 балів, </a:t>
            </a:r>
            <a:r>
              <a:rPr lang="ru-RU" sz="2800" dirty="0">
                <a:solidFill>
                  <a:srgbClr val="002060"/>
                </a:solidFill>
              </a:rPr>
              <a:t>якщо вказано неправильну відповідь, або відповіді на завдання не надано</a:t>
            </a:r>
            <a:r>
              <a:rPr lang="ru-RU" sz="2800" dirty="0" smtClean="0">
                <a:solidFill>
                  <a:srgbClr val="002060"/>
                </a:solidFill>
              </a:rPr>
              <a:t>. </a:t>
            </a:r>
            <a:endParaRPr lang="uk-UA" sz="2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91000" y="16641"/>
            <a:ext cx="10342800" cy="1325563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Форми тестових завдань</a:t>
            </a:r>
            <a:endParaRPr 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5511000" y="1280438"/>
            <a:ext cx="6671153" cy="36569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Завдання </a:t>
            </a:r>
            <a:r>
              <a:rPr lang="uk-UA" sz="2400" b="1" dirty="0">
                <a:solidFill>
                  <a:srgbClr val="002060"/>
                </a:solidFill>
              </a:rPr>
              <a:t>складається </a:t>
            </a:r>
            <a:r>
              <a:rPr lang="uk-UA" sz="2400" b="1" dirty="0" smtClean="0">
                <a:solidFill>
                  <a:srgbClr val="002060"/>
                </a:solidFill>
              </a:rPr>
              <a:t>з основи </a:t>
            </a:r>
            <a:r>
              <a:rPr lang="uk-UA" sz="2400" b="1" dirty="0">
                <a:solidFill>
                  <a:srgbClr val="002060"/>
                </a:solidFill>
              </a:rPr>
              <a:t>та передбачає розв’язування задачі. Завдання вважається виконаним, якщо учасник зовнішнього незалежного оцінювання в бланку відповідей </a:t>
            </a:r>
            <a:r>
              <a:rPr lang="uk-UA" sz="2400" b="1" dirty="0" smtClean="0">
                <a:solidFill>
                  <a:srgbClr val="002060"/>
                </a:solidFill>
              </a:rPr>
              <a:t>Б (завдання 33 – у бланку В) </a:t>
            </a:r>
            <a:r>
              <a:rPr lang="uk-UA" sz="2400" b="1" dirty="0">
                <a:solidFill>
                  <a:srgbClr val="002060"/>
                </a:solidFill>
              </a:rPr>
              <a:t>навів усі етапи </a:t>
            </a:r>
            <a:r>
              <a:rPr lang="uk-UA" sz="2400" b="1" dirty="0" smtClean="0">
                <a:solidFill>
                  <a:srgbClr val="002060"/>
                </a:solidFill>
              </a:rPr>
              <a:t>розв'язання та доведення </a:t>
            </a:r>
            <a:r>
              <a:rPr lang="uk-UA" sz="2400" b="1" dirty="0">
                <a:solidFill>
                  <a:srgbClr val="002060"/>
                </a:solidFill>
              </a:rPr>
              <a:t>й обгрунтував їх, зробив посилання на математичні факти, з яких випливає те чи інше твердження, </a:t>
            </a:r>
            <a:r>
              <a:rPr lang="uk-UA" sz="2400" b="1" dirty="0" smtClean="0">
                <a:solidFill>
                  <a:srgbClr val="002060"/>
                </a:solidFill>
              </a:rPr>
              <a:t>проілюстрував </a:t>
            </a:r>
            <a:r>
              <a:rPr lang="uk-UA" sz="2400" b="1" dirty="0">
                <a:solidFill>
                  <a:srgbClr val="002060"/>
                </a:solidFill>
              </a:rPr>
              <a:t>розв’язання задачі рисунками, графіками тощо. </a:t>
            </a:r>
            <a:endParaRPr lang="uk-UA" sz="2400" b="1" dirty="0" smtClean="0">
              <a:solidFill>
                <a:srgbClr val="A11203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81000" y="1350468"/>
            <a:ext cx="3115404" cy="35169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Завдання </a:t>
            </a:r>
            <a:r>
              <a:rPr lang="ru-RU" sz="2800" b="1" dirty="0" err="1" smtClean="0">
                <a:solidFill>
                  <a:srgbClr val="002060"/>
                </a:solidFill>
              </a:rPr>
              <a:t>відкритої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форми</a:t>
            </a:r>
            <a:r>
              <a:rPr lang="ru-RU" sz="2800" b="1" dirty="0" smtClean="0">
                <a:solidFill>
                  <a:srgbClr val="002060"/>
                </a:solidFill>
              </a:rPr>
              <a:t> з </a:t>
            </a:r>
            <a:r>
              <a:rPr lang="ru-RU" sz="2800" b="1" dirty="0" err="1" smtClean="0">
                <a:solidFill>
                  <a:srgbClr val="002060"/>
                </a:solidFill>
              </a:rPr>
              <a:t>розгорнутою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відповіддю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(№ 30 – 34) або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(№ 27 – 28 для рівня стандарту)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21" name="Скругленный прямоугольник 16"/>
          <p:cNvSpPr/>
          <p:nvPr/>
        </p:nvSpPr>
        <p:spPr>
          <a:xfrm>
            <a:off x="1956000" y="5039634"/>
            <a:ext cx="8906604" cy="147710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000" dirty="0" smtClean="0">
              <a:solidFill>
                <a:srgbClr val="002060"/>
              </a:solidFill>
            </a:endParaRPr>
          </a:p>
          <a:p>
            <a:pPr algn="ctr"/>
            <a:endParaRPr lang="uk-UA" sz="2400" dirty="0" smtClean="0">
              <a:solidFill>
                <a:srgbClr val="002060"/>
              </a:solidFill>
            </a:endParaRPr>
          </a:p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Завдання </a:t>
            </a:r>
            <a:r>
              <a:rPr lang="uk-UA" sz="2400" b="1" dirty="0" smtClean="0">
                <a:solidFill>
                  <a:srgbClr val="002060"/>
                </a:solidFill>
              </a:rPr>
              <a:t>№ 30, 34 (№ 27 рівня стандарту) </a:t>
            </a:r>
            <a:r>
              <a:rPr lang="uk-UA" sz="2400" dirty="0" smtClean="0">
                <a:solidFill>
                  <a:srgbClr val="002060"/>
                </a:solidFill>
              </a:rPr>
              <a:t>оцінюються в </a:t>
            </a:r>
            <a:r>
              <a:rPr lang="uk-UA" sz="2400" b="1" dirty="0" smtClean="0">
                <a:solidFill>
                  <a:srgbClr val="002060"/>
                </a:solidFill>
              </a:rPr>
              <a:t>0, 1, 2, 3, 4, 5 або 6 балів</a:t>
            </a:r>
            <a:r>
              <a:rPr lang="uk-UA" sz="2400" dirty="0" smtClean="0">
                <a:solidFill>
                  <a:srgbClr val="002060"/>
                </a:solidFill>
              </a:rPr>
              <a:t>; завдання </a:t>
            </a:r>
            <a:r>
              <a:rPr lang="uk-UA" sz="2400" b="1" dirty="0" smtClean="0">
                <a:solidFill>
                  <a:srgbClr val="002060"/>
                </a:solidFill>
              </a:rPr>
              <a:t>№ 31</a:t>
            </a:r>
            <a:r>
              <a:rPr lang="ru-RU" sz="2400" b="1" dirty="0">
                <a:solidFill>
                  <a:srgbClr val="002060"/>
                </a:solidFill>
              </a:rPr>
              <a:t> (№ 28 </a:t>
            </a:r>
            <a:r>
              <a:rPr lang="ru-RU" sz="2400" b="1" dirty="0" smtClean="0">
                <a:solidFill>
                  <a:srgbClr val="002060"/>
                </a:solidFill>
              </a:rPr>
              <a:t>для рівня </a:t>
            </a:r>
            <a:r>
              <a:rPr lang="ru-RU" sz="2400" b="1" dirty="0">
                <a:solidFill>
                  <a:srgbClr val="002060"/>
                </a:solidFill>
              </a:rPr>
              <a:t>стандарту)</a:t>
            </a:r>
            <a:r>
              <a:rPr lang="uk-UA" sz="2400" dirty="0" smtClean="0">
                <a:solidFill>
                  <a:srgbClr val="002060"/>
                </a:solidFill>
              </a:rPr>
              <a:t> оцінюються в </a:t>
            </a:r>
            <a:r>
              <a:rPr lang="uk-UA" sz="2400" b="1" dirty="0" smtClean="0">
                <a:solidFill>
                  <a:srgbClr val="002060"/>
                </a:solidFill>
              </a:rPr>
              <a:t>0, 1, 2, 3 або 4 бали</a:t>
            </a:r>
            <a:r>
              <a:rPr lang="uk-UA" sz="2400" dirty="0" smtClean="0">
                <a:solidFill>
                  <a:srgbClr val="002060"/>
                </a:solidFill>
              </a:rPr>
              <a:t>; завдання </a:t>
            </a:r>
            <a:r>
              <a:rPr lang="uk-UA" sz="2400" b="1" dirty="0" smtClean="0">
                <a:solidFill>
                  <a:srgbClr val="002060"/>
                </a:solidFill>
              </a:rPr>
              <a:t>№ 32 </a:t>
            </a:r>
            <a:r>
              <a:rPr lang="uk-UA" sz="2400" dirty="0" smtClean="0">
                <a:solidFill>
                  <a:srgbClr val="002060"/>
                </a:solidFill>
              </a:rPr>
              <a:t>оцінюється в </a:t>
            </a:r>
            <a:r>
              <a:rPr lang="uk-UA" sz="2400" b="1" dirty="0" smtClean="0">
                <a:solidFill>
                  <a:srgbClr val="002060"/>
                </a:solidFill>
              </a:rPr>
              <a:t>0, 1 або 2 бали</a:t>
            </a:r>
            <a:r>
              <a:rPr lang="ru-RU" sz="2400" b="1" dirty="0" smtClean="0">
                <a:solidFill>
                  <a:srgbClr val="002060"/>
                </a:solidFill>
              </a:rPr>
              <a:t>;</a:t>
            </a:r>
            <a:r>
              <a:rPr lang="ru-RU" sz="2400" dirty="0" smtClean="0">
                <a:solidFill>
                  <a:srgbClr val="002060"/>
                </a:solidFill>
              </a:rPr>
              <a:t> завдання </a:t>
            </a:r>
            <a:r>
              <a:rPr lang="ru-RU" sz="2400" b="1" dirty="0" smtClean="0">
                <a:solidFill>
                  <a:srgbClr val="002060"/>
                </a:solidFill>
              </a:rPr>
              <a:t>№ 33 </a:t>
            </a:r>
            <a:r>
              <a:rPr lang="ru-RU" sz="2400" dirty="0" smtClean="0">
                <a:solidFill>
                  <a:srgbClr val="002060"/>
                </a:solidFill>
              </a:rPr>
              <a:t>оцінюється</a:t>
            </a:r>
            <a:r>
              <a:rPr lang="ru-RU" sz="2400" b="1" dirty="0" smtClean="0">
                <a:solidFill>
                  <a:srgbClr val="002060"/>
                </a:solidFill>
              </a:rPr>
              <a:t> в 0, 1, 2 або 3 бали</a:t>
            </a:r>
          </a:p>
          <a:p>
            <a:pPr algn="ctr"/>
            <a:endParaRPr lang="uk-UA" sz="3000" dirty="0">
              <a:solidFill>
                <a:srgbClr val="002060"/>
              </a:solidFill>
            </a:endParaRPr>
          </a:p>
          <a:p>
            <a:pPr algn="ctr"/>
            <a:endParaRPr lang="uk-UA" sz="3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260599" y="0"/>
            <a:ext cx="8045451" cy="1404000"/>
          </a:xfrm>
        </p:spPr>
        <p:txBody>
          <a:bodyPr>
            <a:noAutofit/>
          </a:bodyPr>
          <a:lstStyle/>
          <a:p>
            <a:pPr algn="ctr"/>
            <a:r>
              <a:rPr lang="ru-RU" altLang="uk-UA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Офіційний</a:t>
            </a:r>
            <a:r>
              <a:rPr lang="ru-RU" alt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звіт</a:t>
            </a:r>
            <a:r>
              <a:rPr lang="ru-RU" alt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УЦОЯО про </a:t>
            </a:r>
            <a:r>
              <a:rPr lang="ru-RU" altLang="uk-UA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проведення</a:t>
            </a:r>
            <a:r>
              <a:rPr lang="ru-RU" altLang="uk-U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alt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alt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ЗНО </a:t>
            </a:r>
            <a:r>
              <a:rPr lang="ru-RU" altLang="uk-U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 </a:t>
            </a:r>
            <a:r>
              <a:rPr lang="ru-RU" alt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математики у 2020 </a:t>
            </a:r>
            <a:r>
              <a:rPr lang="ru-RU" altLang="uk-UA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році</a:t>
            </a:r>
            <a:endParaRPr lang="uk-UA" altLang="uk-UA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4" y="1449000"/>
            <a:ext cx="4874186" cy="47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01" y="1337579"/>
            <a:ext cx="34650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66" y="3237816"/>
            <a:ext cx="3939133" cy="26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 зі стрілкою 10"/>
          <p:cNvCxnSpPr/>
          <p:nvPr/>
        </p:nvCxnSpPr>
        <p:spPr>
          <a:xfrm flipV="1">
            <a:off x="4180915" y="1854000"/>
            <a:ext cx="1231900" cy="5461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зі стрілкою 11"/>
          <p:cNvCxnSpPr/>
          <p:nvPr/>
        </p:nvCxnSpPr>
        <p:spPr>
          <a:xfrm>
            <a:off x="3818965" y="2754000"/>
            <a:ext cx="977900" cy="6477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40999" cy="13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480999" y="3789000"/>
            <a:ext cx="3600001" cy="27000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ru-RU" altLang="uk-UA" b="1" dirty="0" err="1">
                <a:latin typeface="Calibri" pitchFamily="34" charset="0"/>
                <a:cs typeface="Calibri" pitchFamily="34" charset="0"/>
              </a:rPr>
              <a:t>Скориставшись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b="1" dirty="0" err="1">
                <a:latin typeface="Calibri" pitchFamily="34" charset="0"/>
                <a:cs typeface="Calibri" pitchFamily="34" charset="0"/>
              </a:rPr>
              <a:t>поданою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b="1" dirty="0" err="1">
                <a:latin typeface="Calibri" pitchFamily="34" charset="0"/>
                <a:cs typeface="Calibri" pitchFamily="34" charset="0"/>
              </a:rPr>
              <a:t>інформацією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ru-RU" altLang="uk-UA" b="1" dirty="0" err="1">
                <a:latin typeface="Calibri" pitchFamily="34" charset="0"/>
                <a:cs typeface="Calibri" pitchFamily="34" charset="0"/>
              </a:rPr>
              <a:t>можна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b="1" dirty="0" err="1" smtClean="0">
                <a:latin typeface="Calibri" pitchFamily="34" charset="0"/>
                <a:cs typeface="Calibri" pitchFamily="34" charset="0"/>
              </a:rPr>
              <a:t>ознайомитися</a:t>
            </a:r>
            <a:r>
              <a:rPr lang="ru-RU" altLang="uk-UA" b="1" dirty="0" smtClean="0">
                <a:latin typeface="Calibri" pitchFamily="34" charset="0"/>
                <a:cs typeface="Calibri" pitchFamily="34" charset="0"/>
              </a:rPr>
              <a:t> з </a:t>
            </a:r>
            <a:r>
              <a:rPr lang="ru-RU" altLang="uk-UA" b="1" dirty="0" err="1">
                <a:latin typeface="Calibri" pitchFamily="34" charset="0"/>
                <a:cs typeface="Calibri" pitchFamily="34" charset="0"/>
              </a:rPr>
              <a:t>деперсоніфікованими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b="1" dirty="0" err="1">
                <a:latin typeface="Calibri" pitchFamily="34" charset="0"/>
                <a:cs typeface="Calibri" pitchFamily="34" charset="0"/>
              </a:rPr>
              <a:t>узагальненими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b="1" dirty="0" err="1">
                <a:latin typeface="Calibri" pitchFamily="34" charset="0"/>
                <a:cs typeface="Calibri" pitchFamily="34" charset="0"/>
              </a:rPr>
              <a:t>даними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 про </a:t>
            </a:r>
            <a:r>
              <a:rPr lang="ru-RU" altLang="uk-UA" b="1" dirty="0" err="1">
                <a:latin typeface="Calibri" pitchFamily="34" charset="0"/>
                <a:cs typeface="Calibri" pitchFamily="34" charset="0"/>
              </a:rPr>
              <a:t>результати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 ЗНО на </a:t>
            </a:r>
            <a:r>
              <a:rPr lang="ru-RU" altLang="uk-UA" b="1" dirty="0" err="1">
                <a:latin typeface="Calibri" pitchFamily="34" charset="0"/>
                <a:cs typeface="Calibri" pitchFamily="34" charset="0"/>
              </a:rPr>
              <a:t>регіональному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b="1" dirty="0" err="1">
                <a:latin typeface="Calibri" pitchFamily="34" charset="0"/>
                <a:cs typeface="Calibri" pitchFamily="34" charset="0"/>
              </a:rPr>
              <a:t>рівні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 (область, </a:t>
            </a:r>
            <a:r>
              <a:rPr lang="ru-RU" altLang="uk-UA" b="1" dirty="0" smtClean="0">
                <a:latin typeface="Calibri" pitchFamily="34" charset="0"/>
                <a:cs typeface="Calibri" pitchFamily="34" charset="0"/>
              </a:rPr>
              <a:t>район) </a:t>
            </a:r>
            <a:r>
              <a:rPr lang="ru-RU" altLang="uk-UA" b="1" dirty="0">
                <a:latin typeface="Calibri" pitchFamily="34" charset="0"/>
                <a:cs typeface="Calibri" pitchFamily="34" charset="0"/>
              </a:rPr>
              <a:t>з кожного навчального предмета</a:t>
            </a:r>
            <a:endParaRPr lang="ru-RU" alt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36707" y="1314000"/>
            <a:ext cx="3300497" cy="2340000"/>
          </a:xfrm>
          <a:prstGeom prst="roundRect">
            <a:avLst/>
          </a:prstGeom>
          <a:gradFill rotWithShape="1">
            <a:gsLst>
              <a:gs pos="0">
                <a:srgbClr val="F79646">
                  <a:tint val="70000"/>
                  <a:satMod val="130000"/>
                </a:srgbClr>
              </a:gs>
              <a:gs pos="43000">
                <a:srgbClr val="F79646">
                  <a:tint val="44000"/>
                  <a:satMod val="165000"/>
                </a:srgbClr>
              </a:gs>
              <a:gs pos="93000">
                <a:srgbClr val="F79646">
                  <a:tint val="15000"/>
                  <a:satMod val="165000"/>
                </a:srgbClr>
              </a:gs>
              <a:gs pos="100000">
                <a:srgbClr val="F79646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79646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79646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lvl="0">
              <a:buClr>
                <a:srgbClr val="9BBB59"/>
              </a:buClr>
              <a:buSzPct val="95000"/>
              <a:defRPr/>
            </a:pPr>
            <a:r>
              <a:rPr lang="ru-RU" altLang="uk-UA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Звіти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altLang="uk-UA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розміщені</a:t>
            </a:r>
            <a:r>
              <a:rPr lang="ru-RU" altLang="uk-UA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на </a:t>
            </a:r>
            <a:r>
              <a:rPr lang="ru-RU" altLang="uk-UA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сайті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УЦОЯО (</a:t>
            </a:r>
            <a:r>
              <a:rPr lang="en-US" altLang="uk-UA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testportal.gov.ua</a:t>
            </a:r>
            <a:r>
              <a:rPr lang="ru-RU" altLang="uk-UA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у </a:t>
            </a:r>
            <a:r>
              <a:rPr lang="ru-RU" altLang="uk-UA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розділі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ЗВІТИ/ДАНІ, </a:t>
            </a:r>
            <a:r>
              <a:rPr lang="ru-RU" altLang="uk-UA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забезпечують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доступність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інформаційних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і </a:t>
            </a:r>
            <a:r>
              <a:rPr lang="ru-RU" altLang="uk-UA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статистичних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uk-UA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матеріалів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про ЗНО </a:t>
            </a:r>
            <a:r>
              <a:rPr lang="ru-RU" altLang="uk-UA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відповідного</a:t>
            </a:r>
            <a:r>
              <a:rPr lang="ru-RU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altLang="uk-UA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року для </a:t>
            </a:r>
            <a:r>
              <a:rPr lang="uk-UA" altLang="uk-UA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всіх, </a:t>
            </a:r>
            <a:r>
              <a:rPr lang="uk-UA" altLang="uk-UA" b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хто бажає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0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3600" dirty="0" smtClean="0">
                <a:solidFill>
                  <a:srgbClr val="C00000"/>
                </a:solidFill>
                <a:latin typeface="+mn-lt"/>
              </a:rPr>
            </a:br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Загальні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вимоги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рекомендації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 до </a:t>
            </a:r>
            <a:b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виконання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завдань з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розгорнутою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відповіддю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43506" y="1404000"/>
            <a:ext cx="3027492" cy="2764151"/>
            <a:chOff x="265707" y="2327042"/>
            <a:chExt cx="2804836" cy="276415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 rot="10800000">
              <a:off x="265707" y="2327042"/>
              <a:ext cx="2804836" cy="2160000"/>
            </a:xfrm>
            <a:prstGeom prst="round2SameRect">
              <a:avLst>
                <a:gd name="adj1" fmla="val 10500"/>
                <a:gd name="adj2" fmla="val 0"/>
              </a:avLst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tint val="98000"/>
                    <a:shade val="25000"/>
                    <a:satMod val="250000"/>
                  </a:srgbClr>
                </a:gs>
                <a:gs pos="68000">
                  <a:srgbClr val="4F81BD">
                    <a:hueOff val="0"/>
                    <a:satOff val="0"/>
                    <a:lumOff val="0"/>
                    <a:alphaOff val="0"/>
                    <a:tint val="86000"/>
                    <a:satMod val="115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tint val="50000"/>
                    <a:satMod val="150000"/>
                  </a:srgb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rgbClr val="4F81BD">
                  <a:hueOff val="0"/>
                  <a:satOff val="0"/>
                  <a:lumOff val="0"/>
                  <a:alphaOff val="0"/>
                  <a:shade val="9000"/>
                  <a:satMod val="105000"/>
                  <a:alpha val="48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1" name="Прямоугольник 10"/>
            <p:cNvSpPr/>
            <p:nvPr/>
          </p:nvSpPr>
          <p:spPr>
            <a:xfrm>
              <a:off x="345721" y="2327042"/>
              <a:ext cx="2724822" cy="276415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170688" tIns="170688" rIns="170688" bIns="170688" spcCol="1270"/>
            <a:lstStyle/>
            <a:p>
              <a:pPr lvl="0" algn="ctr" defTabSz="1066800">
                <a:defRPr/>
              </a:pPr>
              <a:r>
                <a:rPr lang="uk-UA" sz="2400" dirty="0"/>
                <a:t>розв’язання має бути математично грамотним і повним</a:t>
              </a:r>
              <a:endParaRPr kumimoji="0" lang="ru-RU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21000" y="1404002"/>
            <a:ext cx="4320000" cy="2290268"/>
            <a:chOff x="482521" y="2327042"/>
            <a:chExt cx="2601739" cy="284559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 rot="10800000">
              <a:off x="482521" y="2328471"/>
              <a:ext cx="2601739" cy="2844163"/>
            </a:xfrm>
            <a:prstGeom prst="round2SameRect">
              <a:avLst>
                <a:gd name="adj1" fmla="val 10500"/>
                <a:gd name="adj2" fmla="val 0"/>
              </a:avLst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tint val="98000"/>
                    <a:shade val="25000"/>
                    <a:satMod val="250000"/>
                  </a:srgbClr>
                </a:gs>
                <a:gs pos="68000">
                  <a:srgbClr val="4F81BD">
                    <a:hueOff val="0"/>
                    <a:satOff val="0"/>
                    <a:lumOff val="0"/>
                    <a:alphaOff val="0"/>
                    <a:tint val="86000"/>
                    <a:satMod val="115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tint val="50000"/>
                    <a:satMod val="150000"/>
                  </a:srgb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rgbClr val="4F81BD">
                  <a:hueOff val="0"/>
                  <a:satOff val="0"/>
                  <a:lumOff val="0"/>
                  <a:alphaOff val="0"/>
                  <a:shade val="9000"/>
                  <a:satMod val="105000"/>
                  <a:alpha val="48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7" name="Прямоугольник 16"/>
            <p:cNvSpPr/>
            <p:nvPr/>
          </p:nvSpPr>
          <p:spPr>
            <a:xfrm>
              <a:off x="482521" y="2327042"/>
              <a:ext cx="2601739" cy="276415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170688" tIns="170688" rIns="170688" bIns="170688" spcCol="1270"/>
            <a:lstStyle/>
            <a:p>
              <a:pPr lvl="0" algn="ctr">
                <a:defRPr/>
              </a:pPr>
              <a:r>
                <a:rPr lang="uk-UA" sz="2000" dirty="0">
                  <a:solidFill>
                    <a:prstClr val="black"/>
                  </a:solidFill>
                </a:rPr>
                <a:t>методи розв’язання, форми його запису і форми запису відповіді можуть бути </a:t>
              </a:r>
              <a:r>
                <a:rPr lang="uk-UA" sz="2000" b="1" dirty="0">
                  <a:solidFill>
                    <a:prstClr val="black"/>
                  </a:solidFill>
                </a:rPr>
                <a:t>різними </a:t>
              </a:r>
              <a:r>
                <a:rPr lang="uk-UA" sz="2000" dirty="0">
                  <a:solidFill>
                    <a:prstClr val="black"/>
                  </a:solidFill>
                </a:rPr>
                <a:t>(якщо завдання можна розв’язати кількома способами, то достатньо навести розв’язання лише одним способом</a:t>
              </a:r>
              <a:r>
                <a:rPr lang="uk-UA" sz="2000" dirty="0" smtClean="0">
                  <a:solidFill>
                    <a:prstClr val="black"/>
                  </a:solidFill>
                </a:rPr>
                <a:t>)</a:t>
              </a:r>
              <a:endParaRPr lang="uk-UA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405762" y="1387526"/>
            <a:ext cx="3105000" cy="2324368"/>
            <a:chOff x="265709" y="2327042"/>
            <a:chExt cx="2601739" cy="284416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Прямоугольник с двумя скругленными соседними углами 18"/>
            <p:cNvSpPr/>
            <p:nvPr/>
          </p:nvSpPr>
          <p:spPr>
            <a:xfrm rot="10800000">
              <a:off x="265709" y="2327042"/>
              <a:ext cx="2601739" cy="2844163"/>
            </a:xfrm>
            <a:prstGeom prst="round2SameRect">
              <a:avLst>
                <a:gd name="adj1" fmla="val 10500"/>
                <a:gd name="adj2" fmla="val 0"/>
              </a:avLst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tint val="98000"/>
                    <a:shade val="25000"/>
                    <a:satMod val="250000"/>
                  </a:srgbClr>
                </a:gs>
                <a:gs pos="68000">
                  <a:srgbClr val="4F81BD">
                    <a:hueOff val="0"/>
                    <a:satOff val="0"/>
                    <a:lumOff val="0"/>
                    <a:alphaOff val="0"/>
                    <a:tint val="86000"/>
                    <a:satMod val="115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tint val="50000"/>
                    <a:satMod val="150000"/>
                  </a:srgb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rgbClr val="4F81BD">
                  <a:hueOff val="0"/>
                  <a:satOff val="0"/>
                  <a:lumOff val="0"/>
                  <a:alphaOff val="0"/>
                  <a:shade val="9000"/>
                  <a:satMod val="105000"/>
                  <a:alpha val="48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0" name="Прямоугольник 19"/>
            <p:cNvSpPr/>
            <p:nvPr/>
          </p:nvSpPr>
          <p:spPr>
            <a:xfrm>
              <a:off x="345720" y="2327042"/>
              <a:ext cx="2521727" cy="276415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170688" tIns="170688" rIns="170688" bIns="170688" spcCol="1270"/>
            <a:lstStyle/>
            <a:p>
              <a:pPr lvl="0" algn="ctr" defTabSz="1066800">
                <a:defRPr/>
              </a:pPr>
              <a:r>
                <a:rPr lang="uk-UA" sz="2000" dirty="0"/>
                <a:t>за розв’язання завдання, у якому повністю обґрунтовано отриману правильну відповідь, виставляється </a:t>
              </a:r>
              <a:r>
                <a:rPr lang="uk-UA" sz="2000" b="1" dirty="0"/>
                <a:t>максимальна кількість балів</a:t>
              </a:r>
              <a:endPara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29872" y="3685687"/>
            <a:ext cx="3211128" cy="3002106"/>
            <a:chOff x="265709" y="2301610"/>
            <a:chExt cx="2682800" cy="291331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Прямоугольник с двумя скругленными соседними углами 24"/>
            <p:cNvSpPr/>
            <p:nvPr/>
          </p:nvSpPr>
          <p:spPr>
            <a:xfrm rot="10800000">
              <a:off x="265709" y="2327041"/>
              <a:ext cx="2682800" cy="2844163"/>
            </a:xfrm>
            <a:prstGeom prst="round2SameRect">
              <a:avLst>
                <a:gd name="adj1" fmla="val 10500"/>
                <a:gd name="adj2" fmla="val 0"/>
              </a:avLst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tint val="98000"/>
                    <a:shade val="25000"/>
                    <a:satMod val="250000"/>
                  </a:srgbClr>
                </a:gs>
                <a:gs pos="68000">
                  <a:srgbClr val="4F81BD">
                    <a:hueOff val="0"/>
                    <a:satOff val="0"/>
                    <a:lumOff val="0"/>
                    <a:alphaOff val="0"/>
                    <a:tint val="86000"/>
                    <a:satMod val="115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tint val="50000"/>
                    <a:satMod val="150000"/>
                  </a:srgb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rgbClr val="4F81BD">
                  <a:hueOff val="0"/>
                  <a:satOff val="0"/>
                  <a:lumOff val="0"/>
                  <a:alphaOff val="0"/>
                  <a:shade val="9000"/>
                  <a:satMod val="105000"/>
                  <a:alpha val="48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6" name="Прямоугольник 25"/>
            <p:cNvSpPr/>
            <p:nvPr/>
          </p:nvSpPr>
          <p:spPr>
            <a:xfrm>
              <a:off x="321223" y="2301610"/>
              <a:ext cx="2441715" cy="291331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170688" tIns="170688" rIns="170688" bIns="170688" spcCol="1270"/>
            <a:lstStyle/>
            <a:p>
              <a:pPr algn="ctr">
                <a:defRPr/>
              </a:pPr>
              <a:r>
                <a:rPr lang="uk-UA" dirty="0"/>
                <a:t>під час виконання завдання можна використовувати без доведення й посилань будь-які </a:t>
              </a:r>
              <a:r>
                <a:rPr lang="uk-UA" b="1" dirty="0"/>
                <a:t>математичні факти та твердження</a:t>
              </a:r>
              <a:r>
                <a:rPr lang="uk-UA" dirty="0"/>
                <a:t>, які містяться у підручниках і навчальних посібниках (з переліку підручників, рекомендованих МОНУ</a:t>
              </a:r>
              <a:r>
                <a:rPr lang="uk-UA" dirty="0" smtClean="0"/>
                <a:t>)</a:t>
              </a:r>
              <a:endParaRPr lang="ru-RU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026000" y="3857193"/>
            <a:ext cx="3105000" cy="2727682"/>
            <a:chOff x="265709" y="2401461"/>
            <a:chExt cx="2601739" cy="297669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Прямоугольник с двумя скругленными соседними углами 27"/>
            <p:cNvSpPr/>
            <p:nvPr/>
          </p:nvSpPr>
          <p:spPr>
            <a:xfrm rot="10800000">
              <a:off x="265709" y="2401461"/>
              <a:ext cx="2601739" cy="2902276"/>
            </a:xfrm>
            <a:prstGeom prst="round2SameRect">
              <a:avLst>
                <a:gd name="adj1" fmla="val 10500"/>
                <a:gd name="adj2" fmla="val 0"/>
              </a:avLst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tint val="98000"/>
                    <a:shade val="25000"/>
                    <a:satMod val="250000"/>
                  </a:srgbClr>
                </a:gs>
                <a:gs pos="68000">
                  <a:srgbClr val="4F81BD">
                    <a:hueOff val="0"/>
                    <a:satOff val="0"/>
                    <a:lumOff val="0"/>
                    <a:alphaOff val="0"/>
                    <a:tint val="86000"/>
                    <a:satMod val="115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tint val="50000"/>
                    <a:satMod val="150000"/>
                  </a:srgb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rgbClr val="4F81BD">
                  <a:hueOff val="0"/>
                  <a:satOff val="0"/>
                  <a:lumOff val="0"/>
                  <a:alphaOff val="0"/>
                  <a:shade val="9000"/>
                  <a:satMod val="105000"/>
                  <a:alpha val="48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9" name="Прямоугольник 28"/>
            <p:cNvSpPr/>
            <p:nvPr/>
          </p:nvSpPr>
          <p:spPr>
            <a:xfrm>
              <a:off x="341830" y="2401464"/>
              <a:ext cx="2441715" cy="297669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170688" tIns="170688" rIns="170688" bIns="170688" spcCol="1270"/>
            <a:lstStyle/>
            <a:p>
              <a:pPr lvl="0" algn="ctr" defTabSz="1066800">
                <a:defRPr/>
              </a:pPr>
              <a:r>
                <a:rPr lang="ru-RU" sz="2400" dirty="0"/>
                <a:t>завдання, на яке надано правильну </a:t>
              </a:r>
              <a:r>
                <a:rPr lang="ru-RU" sz="2400" dirty="0" err="1"/>
                <a:t>відповідь</a:t>
              </a:r>
              <a:r>
                <a:rPr lang="ru-RU" sz="2400" dirty="0"/>
                <a:t>, але </a:t>
              </a:r>
              <a:r>
                <a:rPr lang="ru-RU" sz="2400" dirty="0" err="1"/>
                <a:t>розв’язання</a:t>
              </a:r>
              <a:r>
                <a:rPr lang="ru-RU" sz="2400" dirty="0"/>
                <a:t> не наведено, </a:t>
              </a:r>
              <a:r>
                <a:rPr lang="ru-RU" sz="2400" dirty="0" smtClean="0"/>
                <a:t>оцінюється у</a:t>
              </a:r>
            </a:p>
            <a:p>
              <a:pPr lvl="0" algn="ctr" defTabSz="1066800">
                <a:defRPr/>
              </a:pPr>
              <a:r>
                <a:rPr lang="ru-RU" sz="2400" dirty="0" smtClean="0"/>
                <a:t> </a:t>
              </a:r>
              <a:r>
                <a:rPr lang="ru-RU" sz="2400" b="1" dirty="0"/>
                <a:t>0 </a:t>
              </a:r>
              <a:r>
                <a:rPr lang="ru-RU" sz="2400" b="1" dirty="0" err="1"/>
                <a:t>балів</a:t>
              </a:r>
              <a:endPara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8233887" y="3965269"/>
            <a:ext cx="3009511" cy="2424093"/>
            <a:chOff x="265709" y="2327042"/>
            <a:chExt cx="2601739" cy="284416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1" name="Прямоугольник с двумя скругленными соседними углами 30"/>
            <p:cNvSpPr/>
            <p:nvPr/>
          </p:nvSpPr>
          <p:spPr>
            <a:xfrm rot="10800000">
              <a:off x="265709" y="2327042"/>
              <a:ext cx="2601739" cy="2844163"/>
            </a:xfrm>
            <a:prstGeom prst="round2SameRect">
              <a:avLst>
                <a:gd name="adj1" fmla="val 10500"/>
                <a:gd name="adj2" fmla="val 0"/>
              </a:avLst>
            </a:prstGeom>
            <a:gradFill rotWithShape="1">
              <a:gsLst>
                <a:gs pos="0">
                  <a:srgbClr val="4F81BD">
                    <a:hueOff val="0"/>
                    <a:satOff val="0"/>
                    <a:lumOff val="0"/>
                    <a:alphaOff val="0"/>
                    <a:tint val="98000"/>
                    <a:shade val="25000"/>
                    <a:satMod val="250000"/>
                  </a:srgbClr>
                </a:gs>
                <a:gs pos="68000">
                  <a:srgbClr val="4F81BD">
                    <a:hueOff val="0"/>
                    <a:satOff val="0"/>
                    <a:lumOff val="0"/>
                    <a:alphaOff val="0"/>
                    <a:tint val="86000"/>
                    <a:satMod val="115000"/>
                  </a:srgbClr>
                </a:gs>
                <a:gs pos="100000">
                  <a:srgbClr val="4F81BD">
                    <a:hueOff val="0"/>
                    <a:satOff val="0"/>
                    <a:lumOff val="0"/>
                    <a:alphaOff val="0"/>
                    <a:tint val="50000"/>
                    <a:satMod val="150000"/>
                  </a:srgbClr>
                </a:gs>
              </a:gsLst>
              <a:path path="circle">
                <a:fillToRect l="50000" t="130000" r="50000" b="-30000"/>
              </a:path>
            </a:gradFill>
            <a:ln>
              <a:noFill/>
            </a:ln>
            <a:effectLst>
              <a:outerShdw blurRad="57150" dist="38100" dir="5400000" algn="ctr" rotWithShape="0">
                <a:srgbClr val="4F81BD">
                  <a:hueOff val="0"/>
                  <a:satOff val="0"/>
                  <a:lumOff val="0"/>
                  <a:alphaOff val="0"/>
                  <a:shade val="9000"/>
                  <a:satMod val="105000"/>
                  <a:alpha val="48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32" name="Прямоугольник 31"/>
            <p:cNvSpPr/>
            <p:nvPr/>
          </p:nvSpPr>
          <p:spPr>
            <a:xfrm rot="21600000">
              <a:off x="345721" y="2327042"/>
              <a:ext cx="2441715" cy="276415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170688" tIns="170688" rIns="170688" bIns="170688" spcCol="1270"/>
            <a:lstStyle/>
            <a:p>
              <a:pPr lvl="0" algn="ctr" defTabSz="1066800">
                <a:defRPr/>
              </a:pPr>
              <a:r>
                <a:rPr lang="ru-RU" sz="2400" dirty="0"/>
                <a:t>завдання, </a:t>
              </a:r>
              <a:r>
                <a:rPr lang="ru-RU" sz="2400" dirty="0" err="1"/>
                <a:t>розв’язання</a:t>
              </a:r>
              <a:r>
                <a:rPr lang="ru-RU" sz="2400" dirty="0"/>
                <a:t> </a:t>
              </a:r>
              <a:r>
                <a:rPr lang="ru-RU" sz="2400" dirty="0" err="1"/>
                <a:t>якого</a:t>
              </a:r>
              <a:r>
                <a:rPr lang="ru-RU" sz="2400" dirty="0"/>
                <a:t> не </a:t>
              </a:r>
              <a:r>
                <a:rPr lang="ru-RU" sz="2400" dirty="0" err="1"/>
                <a:t>відповідає</a:t>
              </a:r>
              <a:r>
                <a:rPr lang="ru-RU" sz="2400" dirty="0"/>
                <a:t> </a:t>
              </a:r>
              <a:r>
                <a:rPr lang="ru-RU" sz="2400" dirty="0" err="1"/>
                <a:t>умові</a:t>
              </a:r>
              <a:r>
                <a:rPr lang="ru-RU" sz="2400" dirty="0"/>
                <a:t>, </a:t>
              </a:r>
              <a:r>
                <a:rPr lang="ru-RU" sz="2400" dirty="0" smtClean="0"/>
                <a:t>оцінюється </a:t>
              </a:r>
              <a:r>
                <a:rPr lang="ru-RU" sz="2400" dirty="0"/>
                <a:t>у </a:t>
              </a:r>
              <a:r>
                <a:rPr lang="ru-RU" sz="2400" b="1" dirty="0"/>
                <a:t>0 </a:t>
              </a:r>
              <a:r>
                <a:rPr lang="ru-RU" sz="2400" b="1" dirty="0" err="1"/>
                <a:t>балів</a:t>
              </a:r>
              <a:endPara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3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000" y="0"/>
            <a:ext cx="103428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Демонстраційні варіанти сертифікаційних робіт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ЗНО з математики 2021 року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9417"/>
            <a:ext cx="12192000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4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4" y="1422701"/>
            <a:ext cx="5189076" cy="25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00" y="1329225"/>
            <a:ext cx="5355000" cy="25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4" y="4058999"/>
            <a:ext cx="5189075" cy="252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99" y="3924001"/>
            <a:ext cx="5355001" cy="256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71000" y="47034"/>
            <a:ext cx="103428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Демонстраційні варіанти сертифікаційних робіт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ЗНО з математики 2021 року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641864" y="3380686"/>
            <a:ext cx="1044136" cy="512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365999" y="2859436"/>
            <a:ext cx="2384999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01000" y="5435691"/>
            <a:ext cx="1215000" cy="258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986000" y="4464001"/>
            <a:ext cx="2610000" cy="27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9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14A81A7E-7FD4-4983-805D-771D781C8751}"/>
              </a:ext>
            </a:extLst>
          </p:cNvPr>
          <p:cNvCxnSpPr>
            <a:cxnSpLocks/>
          </p:cNvCxnSpPr>
          <p:nvPr/>
        </p:nvCxnSpPr>
        <p:spPr>
          <a:xfrm flipV="1">
            <a:off x="5331000" y="1539000"/>
            <a:ext cx="0" cy="1561798"/>
          </a:xfrm>
          <a:prstGeom prst="line">
            <a:avLst/>
          </a:prstGeom>
          <a:ln w="635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A1D76F99-F115-4523-B495-1F1338A9AC9E}"/>
              </a:ext>
            </a:extLst>
          </p:cNvPr>
          <p:cNvCxnSpPr>
            <a:cxnSpLocks/>
          </p:cNvCxnSpPr>
          <p:nvPr/>
        </p:nvCxnSpPr>
        <p:spPr>
          <a:xfrm flipV="1">
            <a:off x="7716000" y="4059000"/>
            <a:ext cx="0" cy="1800771"/>
          </a:xfrm>
          <a:prstGeom prst="line">
            <a:avLst/>
          </a:prstGeom>
          <a:ln w="635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23F730C4-F774-4101-97DE-2404EB5BCA4C}"/>
              </a:ext>
            </a:extLst>
          </p:cNvPr>
          <p:cNvCxnSpPr>
            <a:cxnSpLocks/>
          </p:cNvCxnSpPr>
          <p:nvPr/>
        </p:nvCxnSpPr>
        <p:spPr>
          <a:xfrm flipV="1">
            <a:off x="10236000" y="4059000"/>
            <a:ext cx="0" cy="1511397"/>
          </a:xfrm>
          <a:prstGeom prst="line">
            <a:avLst/>
          </a:prstGeom>
          <a:ln w="635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="" xmlns:a16="http://schemas.microsoft.com/office/drawing/2014/main" id="{2E6701BB-0D4C-4F74-B080-0ED463280887}"/>
              </a:ext>
            </a:extLst>
          </p:cNvPr>
          <p:cNvCxnSpPr>
            <a:cxnSpLocks/>
          </p:cNvCxnSpPr>
          <p:nvPr/>
        </p:nvCxnSpPr>
        <p:spPr>
          <a:xfrm flipV="1">
            <a:off x="2946000" y="4104000"/>
            <a:ext cx="0" cy="1800772"/>
          </a:xfrm>
          <a:prstGeom prst="line">
            <a:avLst/>
          </a:prstGeom>
          <a:ln w="635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00EEEC19-97EB-44F7-B920-77E8D87D3B56}"/>
              </a:ext>
            </a:extLst>
          </p:cNvPr>
          <p:cNvCxnSpPr>
            <a:cxnSpLocks/>
          </p:cNvCxnSpPr>
          <p:nvPr/>
        </p:nvCxnSpPr>
        <p:spPr>
          <a:xfrm flipV="1">
            <a:off x="741000" y="1584000"/>
            <a:ext cx="0" cy="1561719"/>
          </a:xfrm>
          <a:prstGeom prst="line">
            <a:avLst/>
          </a:prstGeom>
          <a:ln w="635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04DBA5C9-3979-4DB8-B545-DD186C8A1B8A}"/>
              </a:ext>
            </a:extLst>
          </p:cNvPr>
          <p:cNvSpPr/>
          <p:nvPr/>
        </p:nvSpPr>
        <p:spPr>
          <a:xfrm>
            <a:off x="1146000" y="3519000"/>
            <a:ext cx="1305000" cy="135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="" xmlns:a16="http://schemas.microsoft.com/office/drawing/2014/main" id="{E1BCF50E-814B-4ED7-8286-E68457B00209}"/>
              </a:ext>
            </a:extLst>
          </p:cNvPr>
          <p:cNvSpPr/>
          <p:nvPr/>
        </p:nvSpPr>
        <p:spPr>
          <a:xfrm>
            <a:off x="8211000" y="3519000"/>
            <a:ext cx="1575000" cy="18000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="" xmlns:a16="http://schemas.microsoft.com/office/drawing/2014/main" id="{EA4B202C-3C80-42A0-9518-2CA5B2117EA2}"/>
              </a:ext>
            </a:extLst>
          </p:cNvPr>
          <p:cNvSpPr/>
          <p:nvPr/>
        </p:nvSpPr>
        <p:spPr>
          <a:xfrm flipV="1">
            <a:off x="5826000" y="3519000"/>
            <a:ext cx="1530000" cy="180000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3441000" y="3564000"/>
            <a:ext cx="1395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19" y="39330"/>
            <a:ext cx="10633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36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36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Числа і вирази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4791000" y="3114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1D5FA4-2AD7-4E75-B141-583AEBFEFF53}"/>
              </a:ext>
            </a:extLst>
          </p:cNvPr>
          <p:cNvSpPr txBox="1"/>
          <p:nvPr/>
        </p:nvSpPr>
        <p:spPr>
          <a:xfrm>
            <a:off x="5016000" y="34290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8</a:t>
            </a:r>
            <a:endParaRPr lang="ru-RU" sz="2000" b="1" dirty="0"/>
          </a:p>
        </p:txBody>
      </p:sp>
      <p:sp>
        <p:nvSpPr>
          <p:cNvPr id="29" name="Круг: прозрачная заливка 28">
            <a:extLst>
              <a:ext uri="{FF2B5EF4-FFF2-40B4-BE49-F238E27FC236}">
                <a16:creationId xmlns="" xmlns:a16="http://schemas.microsoft.com/office/drawing/2014/main" id="{D9F73655-A39B-4DB9-BAD2-0048F55015B8}"/>
              </a:ext>
            </a:extLst>
          </p:cNvPr>
          <p:cNvSpPr/>
          <p:nvPr/>
        </p:nvSpPr>
        <p:spPr>
          <a:xfrm>
            <a:off x="7266000" y="3114000"/>
            <a:ext cx="945000" cy="990000"/>
          </a:xfrm>
          <a:prstGeom prst="donut">
            <a:avLst>
              <a:gd name="adj" fmla="val 16773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99FD691-8BD0-4681-AADB-9B95900AB49F}"/>
              </a:ext>
            </a:extLst>
          </p:cNvPr>
          <p:cNvSpPr txBox="1"/>
          <p:nvPr/>
        </p:nvSpPr>
        <p:spPr>
          <a:xfrm>
            <a:off x="7446000" y="34290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9</a:t>
            </a:r>
            <a:endParaRPr lang="ru-RU" sz="2000" b="1" dirty="0"/>
          </a:p>
        </p:txBody>
      </p:sp>
      <p:sp>
        <p:nvSpPr>
          <p:cNvPr id="33" name="Круг: прозрачная заливка 32">
            <a:extLst>
              <a:ext uri="{FF2B5EF4-FFF2-40B4-BE49-F238E27FC236}">
                <a16:creationId xmlns="" xmlns:a16="http://schemas.microsoft.com/office/drawing/2014/main" id="{E8E60BE0-1FF4-412C-9950-FADE697C7B2B}"/>
              </a:ext>
            </a:extLst>
          </p:cNvPr>
          <p:cNvSpPr/>
          <p:nvPr/>
        </p:nvSpPr>
        <p:spPr>
          <a:xfrm>
            <a:off x="9741000" y="3069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48B254D-6E99-406E-88A3-1CAC11E9F9D7}"/>
              </a:ext>
            </a:extLst>
          </p:cNvPr>
          <p:cNvSpPr txBox="1"/>
          <p:nvPr/>
        </p:nvSpPr>
        <p:spPr>
          <a:xfrm>
            <a:off x="9876000" y="3384000"/>
            <a:ext cx="76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№ 14</a:t>
            </a:r>
            <a:endParaRPr lang="ru-RU" sz="2000" b="1" dirty="0"/>
          </a:p>
        </p:txBody>
      </p:sp>
      <p:sp>
        <p:nvSpPr>
          <p:cNvPr id="37" name="Круг: прозрачная заливка 36">
            <a:extLst>
              <a:ext uri="{FF2B5EF4-FFF2-40B4-BE49-F238E27FC236}">
                <a16:creationId xmlns="" xmlns:a16="http://schemas.microsoft.com/office/drawing/2014/main" id="{8AFCD26B-71F5-4DC5-9848-B2DBE26F1B5E}"/>
              </a:ext>
            </a:extLst>
          </p:cNvPr>
          <p:cNvSpPr/>
          <p:nvPr/>
        </p:nvSpPr>
        <p:spPr>
          <a:xfrm>
            <a:off x="2451000" y="3114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C619528-C8CA-48CA-8684-CB42F5F57885}"/>
              </a:ext>
            </a:extLst>
          </p:cNvPr>
          <p:cNvSpPr txBox="1"/>
          <p:nvPr/>
        </p:nvSpPr>
        <p:spPr>
          <a:xfrm>
            <a:off x="2631000" y="34290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7</a:t>
            </a:r>
            <a:endParaRPr lang="ru-RU" sz="2000" b="1" dirty="0"/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="" xmlns:a16="http://schemas.microsoft.com/office/drawing/2014/main" id="{0514172A-6239-4CE7-A129-DE9F6ED82B23}"/>
              </a:ext>
            </a:extLst>
          </p:cNvPr>
          <p:cNvSpPr/>
          <p:nvPr/>
        </p:nvSpPr>
        <p:spPr>
          <a:xfrm>
            <a:off x="201000" y="3159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D2D4258-6D58-4EF6-B23D-7BE782FDAC57}"/>
              </a:ext>
            </a:extLst>
          </p:cNvPr>
          <p:cNvSpPr txBox="1"/>
          <p:nvPr/>
        </p:nvSpPr>
        <p:spPr>
          <a:xfrm>
            <a:off x="381000" y="34740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2</a:t>
            </a:r>
            <a:endParaRPr lang="ru-RU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144" y="1364893"/>
            <a:ext cx="4220856" cy="1620000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000" y="4419000"/>
            <a:ext cx="3690000" cy="193500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8500" y="1358852"/>
            <a:ext cx="4513121" cy="162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6000" y="4419000"/>
            <a:ext cx="4230000" cy="1935000"/>
          </a:xfrm>
          <a:prstGeom prst="rect">
            <a:avLst/>
          </a:prstGeom>
          <a:noFill/>
          <a:ln w="57150">
            <a:solidFill>
              <a:schemeClr val="accent4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1000" y="4419000"/>
            <a:ext cx="3690000" cy="19350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10394564" y="1785133"/>
            <a:ext cx="1731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з вибором однієї правильної відповіді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4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14A81A7E-7FD4-4983-805D-771D781C8751}"/>
              </a:ext>
            </a:extLst>
          </p:cNvPr>
          <p:cNvCxnSpPr>
            <a:cxnSpLocks/>
          </p:cNvCxnSpPr>
          <p:nvPr/>
        </p:nvCxnSpPr>
        <p:spPr>
          <a:xfrm flipV="1">
            <a:off x="5331000" y="1539000"/>
            <a:ext cx="0" cy="1561798"/>
          </a:xfrm>
          <a:prstGeom prst="line">
            <a:avLst/>
          </a:prstGeom>
          <a:ln w="635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04DBA5C9-3979-4DB8-B545-DD186C8A1B8A}"/>
              </a:ext>
            </a:extLst>
          </p:cNvPr>
          <p:cNvSpPr/>
          <p:nvPr/>
        </p:nvSpPr>
        <p:spPr>
          <a:xfrm>
            <a:off x="1146000" y="2484000"/>
            <a:ext cx="3150000" cy="135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1236000" y="4734000"/>
            <a:ext cx="3240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246000" y="4239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1D5FA4-2AD7-4E75-B141-583AEBFEFF53}"/>
              </a:ext>
            </a:extLst>
          </p:cNvPr>
          <p:cNvSpPr txBox="1"/>
          <p:nvPr/>
        </p:nvSpPr>
        <p:spPr>
          <a:xfrm>
            <a:off x="381000" y="4554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21</a:t>
            </a:r>
            <a:endParaRPr lang="ru-RU" sz="2000" b="1" dirty="0"/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="" xmlns:a16="http://schemas.microsoft.com/office/drawing/2014/main" id="{0514172A-6239-4CE7-A129-DE9F6ED82B23}"/>
              </a:ext>
            </a:extLst>
          </p:cNvPr>
          <p:cNvSpPr/>
          <p:nvPr/>
        </p:nvSpPr>
        <p:spPr>
          <a:xfrm>
            <a:off x="201000" y="1989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D2D4258-6D58-4EF6-B23D-7BE782FDAC57}"/>
              </a:ext>
            </a:extLst>
          </p:cNvPr>
          <p:cNvSpPr txBox="1"/>
          <p:nvPr/>
        </p:nvSpPr>
        <p:spPr>
          <a:xfrm>
            <a:off x="291000" y="2259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18</a:t>
            </a:r>
            <a:endParaRPr lang="ru-RU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1000" y="1449000"/>
            <a:ext cx="6080841" cy="2430000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000" y="4014000"/>
            <a:ext cx="7470000" cy="2410637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1596000" y="1443392"/>
            <a:ext cx="258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на встановлення відповідності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29749" y="3580658"/>
            <a:ext cx="2452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відкритої форми з короткою відповіддю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6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82" y="0"/>
            <a:ext cx="10633075" cy="13890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40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Числа і вирази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14A81A7E-7FD4-4983-805D-771D781C8751}"/>
              </a:ext>
            </a:extLst>
          </p:cNvPr>
          <p:cNvCxnSpPr>
            <a:cxnSpLocks/>
          </p:cNvCxnSpPr>
          <p:nvPr/>
        </p:nvCxnSpPr>
        <p:spPr>
          <a:xfrm flipV="1">
            <a:off x="5466000" y="4014000"/>
            <a:ext cx="0" cy="1561798"/>
          </a:xfrm>
          <a:prstGeom prst="line">
            <a:avLst/>
          </a:prstGeom>
          <a:ln w="635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A1D76F99-F115-4523-B495-1F1338A9AC9E}"/>
              </a:ext>
            </a:extLst>
          </p:cNvPr>
          <p:cNvCxnSpPr>
            <a:cxnSpLocks/>
          </p:cNvCxnSpPr>
          <p:nvPr/>
        </p:nvCxnSpPr>
        <p:spPr>
          <a:xfrm flipV="1">
            <a:off x="10101000" y="4014000"/>
            <a:ext cx="0" cy="1800771"/>
          </a:xfrm>
          <a:prstGeom prst="line">
            <a:avLst/>
          </a:prstGeom>
          <a:ln w="635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00EEEC19-97EB-44F7-B920-77E8D87D3B56}"/>
              </a:ext>
            </a:extLst>
          </p:cNvPr>
          <p:cNvCxnSpPr>
            <a:cxnSpLocks/>
          </p:cNvCxnSpPr>
          <p:nvPr/>
        </p:nvCxnSpPr>
        <p:spPr>
          <a:xfrm flipV="1">
            <a:off x="921000" y="1629000"/>
            <a:ext cx="0" cy="1561719"/>
          </a:xfrm>
          <a:prstGeom prst="line">
            <a:avLst/>
          </a:prstGeom>
          <a:ln w="635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: скругленные углы 31">
            <a:extLst>
              <a:ext uri="{FF2B5EF4-FFF2-40B4-BE49-F238E27FC236}">
                <a16:creationId xmlns="" xmlns:a16="http://schemas.microsoft.com/office/drawing/2014/main" id="{EA4B202C-3C80-42A0-9518-2CA5B2117EA2}"/>
              </a:ext>
            </a:extLst>
          </p:cNvPr>
          <p:cNvSpPr/>
          <p:nvPr/>
        </p:nvSpPr>
        <p:spPr>
          <a:xfrm flipV="1">
            <a:off x="5961000" y="3609000"/>
            <a:ext cx="3735000" cy="180000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1326000" y="3564000"/>
            <a:ext cx="3735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255"/>
            <a:ext cx="10633800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4000" dirty="0" smtClean="0">
                <a:solidFill>
                  <a:srgbClr val="FF0000"/>
                </a:solidFill>
                <a:latin typeface="+mn-lt"/>
              </a:rPr>
            </a:b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4926000" y="3159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1D5FA4-2AD7-4E75-B141-583AEBFEFF53}"/>
              </a:ext>
            </a:extLst>
          </p:cNvPr>
          <p:cNvSpPr txBox="1"/>
          <p:nvPr/>
        </p:nvSpPr>
        <p:spPr>
          <a:xfrm>
            <a:off x="9786000" y="3474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13</a:t>
            </a:r>
            <a:endParaRPr lang="ru-RU" sz="2000" b="1" dirty="0"/>
          </a:p>
        </p:txBody>
      </p:sp>
      <p:sp>
        <p:nvSpPr>
          <p:cNvPr id="29" name="Круг: прозрачная заливка 28">
            <a:extLst>
              <a:ext uri="{FF2B5EF4-FFF2-40B4-BE49-F238E27FC236}">
                <a16:creationId xmlns="" xmlns:a16="http://schemas.microsoft.com/office/drawing/2014/main" id="{D9F73655-A39B-4DB9-BAD2-0048F55015B8}"/>
              </a:ext>
            </a:extLst>
          </p:cNvPr>
          <p:cNvSpPr/>
          <p:nvPr/>
        </p:nvSpPr>
        <p:spPr>
          <a:xfrm>
            <a:off x="9651000" y="3159000"/>
            <a:ext cx="945000" cy="990000"/>
          </a:xfrm>
          <a:prstGeom prst="donut">
            <a:avLst>
              <a:gd name="adj" fmla="val 16773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C619528-C8CA-48CA-8684-CB42F5F57885}"/>
              </a:ext>
            </a:extLst>
          </p:cNvPr>
          <p:cNvSpPr txBox="1"/>
          <p:nvPr/>
        </p:nvSpPr>
        <p:spPr>
          <a:xfrm>
            <a:off x="5061000" y="3474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11</a:t>
            </a:r>
            <a:endParaRPr lang="ru-RU" sz="2000" b="1" dirty="0"/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="" xmlns:a16="http://schemas.microsoft.com/office/drawing/2014/main" id="{0514172A-6239-4CE7-A129-DE9F6ED82B23}"/>
              </a:ext>
            </a:extLst>
          </p:cNvPr>
          <p:cNvSpPr/>
          <p:nvPr/>
        </p:nvSpPr>
        <p:spPr>
          <a:xfrm>
            <a:off x="426000" y="3159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D2D4258-6D58-4EF6-B23D-7BE782FDAC57}"/>
              </a:ext>
            </a:extLst>
          </p:cNvPr>
          <p:cNvSpPr txBox="1"/>
          <p:nvPr/>
        </p:nvSpPr>
        <p:spPr>
          <a:xfrm>
            <a:off x="651000" y="34740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4</a:t>
            </a:r>
            <a:endParaRPr lang="ru-RU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716000" y="1944000"/>
            <a:ext cx="319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з вибором однієї правильної відповіді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000" y="1449000"/>
            <a:ext cx="6300000" cy="153000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000" y="4464000"/>
            <a:ext cx="5850000" cy="2025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9491" y="4509000"/>
            <a:ext cx="5861509" cy="1980000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3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 txBox="1">
            <a:spLocks/>
          </p:cNvSpPr>
          <p:nvPr/>
        </p:nvSpPr>
        <p:spPr>
          <a:xfrm>
            <a:off x="271151" y="78436"/>
            <a:ext cx="1063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36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36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Рівняння і нерівності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4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1101000" y="3249000"/>
            <a:ext cx="3240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201000" y="2799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1D5FA4-2AD7-4E75-B141-583AEBFEFF53}"/>
              </a:ext>
            </a:extLst>
          </p:cNvPr>
          <p:cNvSpPr txBox="1"/>
          <p:nvPr/>
        </p:nvSpPr>
        <p:spPr>
          <a:xfrm>
            <a:off x="336000" y="3114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26</a:t>
            </a:r>
            <a:endParaRPr lang="ru-RU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105762" y="1443392"/>
            <a:ext cx="1615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відкритої форми з короткою відповіддю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1000" y="2259000"/>
            <a:ext cx="9001349" cy="243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0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737" y="0"/>
            <a:ext cx="10633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40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Рівняння і нерівності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A1D76F99-F115-4523-B495-1F1338A9AC9E}"/>
              </a:ext>
            </a:extLst>
          </p:cNvPr>
          <p:cNvCxnSpPr>
            <a:cxnSpLocks/>
          </p:cNvCxnSpPr>
          <p:nvPr/>
        </p:nvCxnSpPr>
        <p:spPr>
          <a:xfrm flipV="1">
            <a:off x="10281000" y="2574000"/>
            <a:ext cx="0" cy="1800771"/>
          </a:xfrm>
          <a:prstGeom prst="line">
            <a:avLst/>
          </a:prstGeom>
          <a:ln w="635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23F730C4-F774-4101-97DE-2404EB5BCA4C}"/>
              </a:ext>
            </a:extLst>
          </p:cNvPr>
          <p:cNvCxnSpPr>
            <a:cxnSpLocks/>
          </p:cNvCxnSpPr>
          <p:nvPr/>
        </p:nvCxnSpPr>
        <p:spPr>
          <a:xfrm flipV="1">
            <a:off x="10236000" y="4059000"/>
            <a:ext cx="0" cy="1511397"/>
          </a:xfrm>
          <a:prstGeom prst="line">
            <a:avLst/>
          </a:prstGeom>
          <a:ln w="635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="" xmlns:a16="http://schemas.microsoft.com/office/drawing/2014/main" id="{2E6701BB-0D4C-4F74-B080-0ED463280887}"/>
              </a:ext>
            </a:extLst>
          </p:cNvPr>
          <p:cNvCxnSpPr>
            <a:cxnSpLocks/>
          </p:cNvCxnSpPr>
          <p:nvPr/>
        </p:nvCxnSpPr>
        <p:spPr>
          <a:xfrm flipV="1">
            <a:off x="2946000" y="4104000"/>
            <a:ext cx="0" cy="1800772"/>
          </a:xfrm>
          <a:prstGeom prst="line">
            <a:avLst/>
          </a:prstGeom>
          <a:ln w="635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246000" y="4779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Круг: прозрачная заливка 28">
            <a:extLst>
              <a:ext uri="{FF2B5EF4-FFF2-40B4-BE49-F238E27FC236}">
                <a16:creationId xmlns="" xmlns:a16="http://schemas.microsoft.com/office/drawing/2014/main" id="{D9F73655-A39B-4DB9-BAD2-0048F55015B8}"/>
              </a:ext>
            </a:extLst>
          </p:cNvPr>
          <p:cNvSpPr/>
          <p:nvPr/>
        </p:nvSpPr>
        <p:spPr>
          <a:xfrm>
            <a:off x="9786000" y="1764000"/>
            <a:ext cx="945000" cy="990000"/>
          </a:xfrm>
          <a:prstGeom prst="donut">
            <a:avLst>
              <a:gd name="adj" fmla="val 16773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99FD691-8BD0-4681-AADB-9B95900AB49F}"/>
              </a:ext>
            </a:extLst>
          </p:cNvPr>
          <p:cNvSpPr txBox="1"/>
          <p:nvPr/>
        </p:nvSpPr>
        <p:spPr>
          <a:xfrm>
            <a:off x="9921000" y="2079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17</a:t>
            </a:r>
            <a:endParaRPr lang="ru-RU" sz="2000" b="1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C619528-C8CA-48CA-8684-CB42F5F57885}"/>
              </a:ext>
            </a:extLst>
          </p:cNvPr>
          <p:cNvSpPr txBox="1"/>
          <p:nvPr/>
        </p:nvSpPr>
        <p:spPr>
          <a:xfrm>
            <a:off x="381000" y="5094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12</a:t>
            </a:r>
            <a:endParaRPr lang="ru-RU" sz="2000" b="1" dirty="0"/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="" xmlns:a16="http://schemas.microsoft.com/office/drawing/2014/main" id="{0514172A-6239-4CE7-A129-DE9F6ED82B23}"/>
              </a:ext>
            </a:extLst>
          </p:cNvPr>
          <p:cNvSpPr/>
          <p:nvPr/>
        </p:nvSpPr>
        <p:spPr>
          <a:xfrm>
            <a:off x="201000" y="1809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D2D4258-6D58-4EF6-B23D-7BE782FDAC57}"/>
              </a:ext>
            </a:extLst>
          </p:cNvPr>
          <p:cNvSpPr txBox="1"/>
          <p:nvPr/>
        </p:nvSpPr>
        <p:spPr>
          <a:xfrm>
            <a:off x="381000" y="21240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6</a:t>
            </a:r>
            <a:endParaRPr lang="ru-RU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0" y="3069000"/>
            <a:ext cx="1573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з вибором однієї правильної відповіді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1000" y="3429000"/>
            <a:ext cx="4611000" cy="3152095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4" name="Прямоугольник: скругленные углы 39">
            <a:extLst>
              <a:ext uri="{FF2B5EF4-FFF2-40B4-BE49-F238E27FC236}">
                <a16:creationId xmlns="" xmlns:a16="http://schemas.microsoft.com/office/drawing/2014/main" id="{04DBA5C9-3979-4DB8-B545-DD186C8A1B8A}"/>
              </a:ext>
            </a:extLst>
          </p:cNvPr>
          <p:cNvSpPr/>
          <p:nvPr/>
        </p:nvSpPr>
        <p:spPr>
          <a:xfrm flipV="1">
            <a:off x="1146000" y="2304000"/>
            <a:ext cx="1260000" cy="135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6000" y="1359000"/>
            <a:ext cx="5850000" cy="1980000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6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1236000" y="5184000"/>
            <a:ext cx="675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6000" y="3519000"/>
            <a:ext cx="4275000" cy="2942362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47" name="Прямоугольник 46"/>
          <p:cNvSpPr/>
          <p:nvPr/>
        </p:nvSpPr>
        <p:spPr>
          <a:xfrm>
            <a:off x="7536000" y="2889000"/>
            <a:ext cx="4713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на встановлення відповідності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1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3989" y="33437"/>
            <a:ext cx="10633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40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Функції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04DBA5C9-3979-4DB8-B545-DD186C8A1B8A}"/>
              </a:ext>
            </a:extLst>
          </p:cNvPr>
          <p:cNvSpPr/>
          <p:nvPr/>
        </p:nvSpPr>
        <p:spPr>
          <a:xfrm>
            <a:off x="1146000" y="2484000"/>
            <a:ext cx="2970000" cy="135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1236000" y="4734000"/>
            <a:ext cx="3240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246000" y="4239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1D5FA4-2AD7-4E75-B141-583AEBFEFF53}"/>
              </a:ext>
            </a:extLst>
          </p:cNvPr>
          <p:cNvSpPr txBox="1"/>
          <p:nvPr/>
        </p:nvSpPr>
        <p:spPr>
          <a:xfrm>
            <a:off x="381000" y="4554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27</a:t>
            </a:r>
            <a:endParaRPr lang="ru-RU" sz="2000" b="1" dirty="0"/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="" xmlns:a16="http://schemas.microsoft.com/office/drawing/2014/main" id="{0514172A-6239-4CE7-A129-DE9F6ED82B23}"/>
              </a:ext>
            </a:extLst>
          </p:cNvPr>
          <p:cNvSpPr/>
          <p:nvPr/>
        </p:nvSpPr>
        <p:spPr>
          <a:xfrm>
            <a:off x="201000" y="1989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D2D4258-6D58-4EF6-B23D-7BE782FDAC57}"/>
              </a:ext>
            </a:extLst>
          </p:cNvPr>
          <p:cNvSpPr txBox="1"/>
          <p:nvPr/>
        </p:nvSpPr>
        <p:spPr>
          <a:xfrm>
            <a:off x="291000" y="2259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24</a:t>
            </a:r>
            <a:endParaRPr lang="ru-RU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235999" y="1443392"/>
            <a:ext cx="2520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відкритої форми з короткою відповіддю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0437" y="1584000"/>
            <a:ext cx="7245563" cy="42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000" y="1989001"/>
            <a:ext cx="6390000" cy="128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026000" y="1359000"/>
            <a:ext cx="7200000" cy="1935000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0999" y="3384000"/>
            <a:ext cx="6985663" cy="32400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338592" y="3718337"/>
            <a:ext cx="26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відкритої форми з розгорнутою відповіддю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7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000" y="33437"/>
            <a:ext cx="10633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40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Функції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04DBA5C9-3979-4DB8-B545-DD186C8A1B8A}"/>
              </a:ext>
            </a:extLst>
          </p:cNvPr>
          <p:cNvSpPr/>
          <p:nvPr/>
        </p:nvSpPr>
        <p:spPr>
          <a:xfrm>
            <a:off x="1056000" y="2484000"/>
            <a:ext cx="2970000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1011000" y="5769000"/>
            <a:ext cx="3240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156000" y="5364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1D5FA4-2AD7-4E75-B141-583AEBFEFF53}"/>
              </a:ext>
            </a:extLst>
          </p:cNvPr>
          <p:cNvSpPr txBox="1"/>
          <p:nvPr/>
        </p:nvSpPr>
        <p:spPr>
          <a:xfrm>
            <a:off x="291000" y="5679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2</a:t>
            </a:r>
            <a:r>
              <a:rPr lang="en-US" sz="2000" b="1" dirty="0" smtClean="0"/>
              <a:t>5</a:t>
            </a:r>
            <a:endParaRPr lang="ru-RU" sz="2000" b="1" dirty="0"/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="" xmlns:a16="http://schemas.microsoft.com/office/drawing/2014/main" id="{0514172A-6239-4CE7-A129-DE9F6ED82B23}"/>
              </a:ext>
            </a:extLst>
          </p:cNvPr>
          <p:cNvSpPr/>
          <p:nvPr/>
        </p:nvSpPr>
        <p:spPr>
          <a:xfrm>
            <a:off x="156000" y="2034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D2D4258-6D58-4EF6-B23D-7BE782FDAC57}"/>
              </a:ext>
            </a:extLst>
          </p:cNvPr>
          <p:cNvSpPr txBox="1"/>
          <p:nvPr/>
        </p:nvSpPr>
        <p:spPr>
          <a:xfrm>
            <a:off x="291000" y="23490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</a:t>
            </a:r>
            <a:r>
              <a:rPr lang="en-US" sz="2000" b="1" dirty="0" smtClean="0"/>
              <a:t> 1</a:t>
            </a:r>
            <a:endParaRPr lang="ru-RU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280999" y="4734000"/>
            <a:ext cx="2385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відкритої форми з короткою відповіддю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6000" y="1449000"/>
            <a:ext cx="5490000" cy="3754031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6000" y="5319000"/>
            <a:ext cx="8280000" cy="114399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146000" y="1359000"/>
            <a:ext cx="2610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з вибором однієї правильної відповіді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5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 txBox="1">
            <a:spLocks/>
          </p:cNvSpPr>
          <p:nvPr/>
        </p:nvSpPr>
        <p:spPr>
          <a:xfrm>
            <a:off x="0" y="63500"/>
            <a:ext cx="11811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4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4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40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Елементи комбінаторики, початки теорії ймовірності </a:t>
            </a:r>
          </a:p>
          <a:p>
            <a:pPr algn="ctr"/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та елементи статистики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7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object 36"/>
          <p:cNvSpPr>
            <a:spLocks noChangeArrowheads="1"/>
          </p:cNvSpPr>
          <p:nvPr/>
        </p:nvSpPr>
        <p:spPr bwMode="auto">
          <a:xfrm>
            <a:off x="46567" y="192089"/>
            <a:ext cx="11908367" cy="9048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19462" name="Rectangle 3"/>
          <p:cNvSpPr>
            <a:spLocks noChangeArrowheads="1"/>
          </p:cNvSpPr>
          <p:nvPr/>
        </p:nvSpPr>
        <p:spPr bwMode="auto">
          <a:xfrm>
            <a:off x="2406000" y="-36252"/>
            <a:ext cx="9738655" cy="16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algn="ctr" defTabSz="1217613"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Загальні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висновки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щодо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результатів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виконання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завдань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сертифікаційної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роботи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1217613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 математики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2020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року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1507652"/>
            <a:ext cx="12145433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240599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2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14A81A7E-7FD4-4983-805D-771D781C8751}"/>
              </a:ext>
            </a:extLst>
          </p:cNvPr>
          <p:cNvCxnSpPr>
            <a:cxnSpLocks/>
          </p:cNvCxnSpPr>
          <p:nvPr/>
        </p:nvCxnSpPr>
        <p:spPr>
          <a:xfrm flipV="1">
            <a:off x="5466000" y="4014000"/>
            <a:ext cx="0" cy="1561798"/>
          </a:xfrm>
          <a:prstGeom prst="line">
            <a:avLst/>
          </a:prstGeom>
          <a:ln w="635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A1D76F99-F115-4523-B495-1F1338A9AC9E}"/>
              </a:ext>
            </a:extLst>
          </p:cNvPr>
          <p:cNvCxnSpPr>
            <a:cxnSpLocks/>
          </p:cNvCxnSpPr>
          <p:nvPr/>
        </p:nvCxnSpPr>
        <p:spPr>
          <a:xfrm flipV="1">
            <a:off x="10101000" y="4014000"/>
            <a:ext cx="0" cy="1800771"/>
          </a:xfrm>
          <a:prstGeom prst="line">
            <a:avLst/>
          </a:prstGeom>
          <a:ln w="635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00EEEC19-97EB-44F7-B920-77E8D87D3B56}"/>
              </a:ext>
            </a:extLst>
          </p:cNvPr>
          <p:cNvCxnSpPr>
            <a:cxnSpLocks/>
          </p:cNvCxnSpPr>
          <p:nvPr/>
        </p:nvCxnSpPr>
        <p:spPr>
          <a:xfrm flipV="1">
            <a:off x="921000" y="1629000"/>
            <a:ext cx="0" cy="1561719"/>
          </a:xfrm>
          <a:prstGeom prst="line">
            <a:avLst/>
          </a:prstGeom>
          <a:ln w="635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: скругленные углы 31">
            <a:extLst>
              <a:ext uri="{FF2B5EF4-FFF2-40B4-BE49-F238E27FC236}">
                <a16:creationId xmlns="" xmlns:a16="http://schemas.microsoft.com/office/drawing/2014/main" id="{EA4B202C-3C80-42A0-9518-2CA5B2117EA2}"/>
              </a:ext>
            </a:extLst>
          </p:cNvPr>
          <p:cNvSpPr/>
          <p:nvPr/>
        </p:nvSpPr>
        <p:spPr>
          <a:xfrm flipV="1">
            <a:off x="5961000" y="3609000"/>
            <a:ext cx="3735000" cy="180000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1326000" y="3564000"/>
            <a:ext cx="3735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4926000" y="3159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1D5FA4-2AD7-4E75-B141-583AEBFEFF53}"/>
              </a:ext>
            </a:extLst>
          </p:cNvPr>
          <p:cNvSpPr txBox="1"/>
          <p:nvPr/>
        </p:nvSpPr>
        <p:spPr>
          <a:xfrm>
            <a:off x="9786000" y="3474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1</a:t>
            </a:r>
            <a:r>
              <a:rPr lang="en-US" sz="2000" b="1" dirty="0" smtClean="0"/>
              <a:t>6</a:t>
            </a:r>
            <a:endParaRPr lang="ru-RU" sz="2000" b="1" dirty="0"/>
          </a:p>
        </p:txBody>
      </p:sp>
      <p:sp>
        <p:nvSpPr>
          <p:cNvPr id="29" name="Круг: прозрачная заливка 28">
            <a:extLst>
              <a:ext uri="{FF2B5EF4-FFF2-40B4-BE49-F238E27FC236}">
                <a16:creationId xmlns="" xmlns:a16="http://schemas.microsoft.com/office/drawing/2014/main" id="{D9F73655-A39B-4DB9-BAD2-0048F55015B8}"/>
              </a:ext>
            </a:extLst>
          </p:cNvPr>
          <p:cNvSpPr/>
          <p:nvPr/>
        </p:nvSpPr>
        <p:spPr>
          <a:xfrm>
            <a:off x="9651000" y="3159000"/>
            <a:ext cx="945000" cy="990000"/>
          </a:xfrm>
          <a:prstGeom prst="donut">
            <a:avLst>
              <a:gd name="adj" fmla="val 16773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C619528-C8CA-48CA-8684-CB42F5F57885}"/>
              </a:ext>
            </a:extLst>
          </p:cNvPr>
          <p:cNvSpPr txBox="1"/>
          <p:nvPr/>
        </p:nvSpPr>
        <p:spPr>
          <a:xfrm>
            <a:off x="5061000" y="3474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1</a:t>
            </a:r>
            <a:r>
              <a:rPr lang="en-US" sz="2000" b="1" dirty="0" smtClean="0"/>
              <a:t>0</a:t>
            </a:r>
            <a:endParaRPr lang="ru-RU" sz="2000" b="1" dirty="0"/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="" xmlns:a16="http://schemas.microsoft.com/office/drawing/2014/main" id="{0514172A-6239-4CE7-A129-DE9F6ED82B23}"/>
              </a:ext>
            </a:extLst>
          </p:cNvPr>
          <p:cNvSpPr/>
          <p:nvPr/>
        </p:nvSpPr>
        <p:spPr>
          <a:xfrm>
            <a:off x="426000" y="3159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D2D4258-6D58-4EF6-B23D-7BE782FDAC57}"/>
              </a:ext>
            </a:extLst>
          </p:cNvPr>
          <p:cNvSpPr txBox="1"/>
          <p:nvPr/>
        </p:nvSpPr>
        <p:spPr>
          <a:xfrm>
            <a:off x="651000" y="34740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</a:t>
            </a:r>
            <a:r>
              <a:rPr lang="en-US" sz="2000" b="1" dirty="0" smtClean="0"/>
              <a:t>5</a:t>
            </a:r>
            <a:endParaRPr lang="ru-RU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716000" y="1944000"/>
            <a:ext cx="319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з вибором однієї правильної відповіді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899" y="1407770"/>
            <a:ext cx="5040000" cy="1751230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64000"/>
            <a:ext cx="5847000" cy="2075199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222046"/>
            <a:ext cx="5670000" cy="2300952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4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5" y="44629"/>
            <a:ext cx="106330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36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36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Планіметрія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5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04DBA5C9-3979-4DB8-B545-DD186C8A1B8A}"/>
              </a:ext>
            </a:extLst>
          </p:cNvPr>
          <p:cNvSpPr/>
          <p:nvPr/>
        </p:nvSpPr>
        <p:spPr>
          <a:xfrm>
            <a:off x="1011000" y="2484000"/>
            <a:ext cx="2970000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1011000" y="5769000"/>
            <a:ext cx="3240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156000" y="5364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1D5FA4-2AD7-4E75-B141-583AEBFEFF53}"/>
              </a:ext>
            </a:extLst>
          </p:cNvPr>
          <p:cNvSpPr txBox="1"/>
          <p:nvPr/>
        </p:nvSpPr>
        <p:spPr>
          <a:xfrm>
            <a:off x="291000" y="5679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22</a:t>
            </a:r>
            <a:endParaRPr lang="ru-RU" sz="2000" b="1" dirty="0"/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="" xmlns:a16="http://schemas.microsoft.com/office/drawing/2014/main" id="{0514172A-6239-4CE7-A129-DE9F6ED82B23}"/>
              </a:ext>
            </a:extLst>
          </p:cNvPr>
          <p:cNvSpPr/>
          <p:nvPr/>
        </p:nvSpPr>
        <p:spPr>
          <a:xfrm>
            <a:off x="156000" y="2034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D2D4258-6D58-4EF6-B23D-7BE782FDAC57}"/>
              </a:ext>
            </a:extLst>
          </p:cNvPr>
          <p:cNvSpPr txBox="1"/>
          <p:nvPr/>
        </p:nvSpPr>
        <p:spPr>
          <a:xfrm>
            <a:off x="291000" y="2349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</a:t>
            </a:r>
            <a:r>
              <a:rPr lang="en-US" sz="2000" b="1" dirty="0" smtClean="0"/>
              <a:t> 19</a:t>
            </a:r>
            <a:endParaRPr lang="ru-RU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146000" y="4689000"/>
            <a:ext cx="25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відкритої форми з короткою відповіддю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8800" y="1456448"/>
            <a:ext cx="2790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Завдання на встановлення відповідності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000" y="1359999"/>
            <a:ext cx="5355000" cy="3063458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6000" y="4423457"/>
            <a:ext cx="5445000" cy="2434543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5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34436"/>
            <a:ext cx="106330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36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36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Планіметрія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A1D76F99-F115-4523-B495-1F1338A9AC9E}"/>
              </a:ext>
            </a:extLst>
          </p:cNvPr>
          <p:cNvCxnSpPr>
            <a:cxnSpLocks/>
          </p:cNvCxnSpPr>
          <p:nvPr/>
        </p:nvCxnSpPr>
        <p:spPr>
          <a:xfrm flipV="1">
            <a:off x="8211000" y="2574000"/>
            <a:ext cx="0" cy="1800771"/>
          </a:xfrm>
          <a:prstGeom prst="line">
            <a:avLst/>
          </a:prstGeom>
          <a:ln w="635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14A81A7E-7FD4-4983-805D-771D781C8751}"/>
              </a:ext>
            </a:extLst>
          </p:cNvPr>
          <p:cNvCxnSpPr>
            <a:cxnSpLocks/>
          </p:cNvCxnSpPr>
          <p:nvPr/>
        </p:nvCxnSpPr>
        <p:spPr>
          <a:xfrm flipV="1">
            <a:off x="5421000" y="4104000"/>
            <a:ext cx="0" cy="1561798"/>
          </a:xfrm>
          <a:prstGeom prst="line">
            <a:avLst/>
          </a:prstGeom>
          <a:ln w="635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A1D76F99-F115-4523-B495-1F1338A9AC9E}"/>
              </a:ext>
            </a:extLst>
          </p:cNvPr>
          <p:cNvCxnSpPr>
            <a:cxnSpLocks/>
          </p:cNvCxnSpPr>
          <p:nvPr/>
        </p:nvCxnSpPr>
        <p:spPr>
          <a:xfrm flipV="1">
            <a:off x="10101000" y="4014000"/>
            <a:ext cx="0" cy="1800771"/>
          </a:xfrm>
          <a:prstGeom prst="line">
            <a:avLst/>
          </a:prstGeom>
          <a:ln w="635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00EEEC19-97EB-44F7-B920-77E8D87D3B56}"/>
              </a:ext>
            </a:extLst>
          </p:cNvPr>
          <p:cNvCxnSpPr>
            <a:cxnSpLocks/>
          </p:cNvCxnSpPr>
          <p:nvPr/>
        </p:nvCxnSpPr>
        <p:spPr>
          <a:xfrm flipV="1">
            <a:off x="921000" y="1629000"/>
            <a:ext cx="0" cy="1561719"/>
          </a:xfrm>
          <a:prstGeom prst="line">
            <a:avLst/>
          </a:prstGeom>
          <a:ln w="635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1326000" y="3564000"/>
            <a:ext cx="3735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4926000" y="3159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1D5FA4-2AD7-4E75-B141-583AEBFEFF53}"/>
              </a:ext>
            </a:extLst>
          </p:cNvPr>
          <p:cNvSpPr txBox="1"/>
          <p:nvPr/>
        </p:nvSpPr>
        <p:spPr>
          <a:xfrm>
            <a:off x="7851000" y="2079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20</a:t>
            </a:r>
            <a:endParaRPr lang="ru-RU" sz="2000" b="1" dirty="0"/>
          </a:p>
        </p:txBody>
      </p:sp>
      <p:sp>
        <p:nvSpPr>
          <p:cNvPr id="29" name="Круг: прозрачная заливка 28">
            <a:extLst>
              <a:ext uri="{FF2B5EF4-FFF2-40B4-BE49-F238E27FC236}">
                <a16:creationId xmlns="" xmlns:a16="http://schemas.microsoft.com/office/drawing/2014/main" id="{D9F73655-A39B-4DB9-BAD2-0048F55015B8}"/>
              </a:ext>
            </a:extLst>
          </p:cNvPr>
          <p:cNvSpPr/>
          <p:nvPr/>
        </p:nvSpPr>
        <p:spPr>
          <a:xfrm>
            <a:off x="7716000" y="1764000"/>
            <a:ext cx="945000" cy="990000"/>
          </a:xfrm>
          <a:prstGeom prst="donut">
            <a:avLst>
              <a:gd name="adj" fmla="val 16773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C619528-C8CA-48CA-8684-CB42F5F57885}"/>
              </a:ext>
            </a:extLst>
          </p:cNvPr>
          <p:cNvSpPr txBox="1"/>
          <p:nvPr/>
        </p:nvSpPr>
        <p:spPr>
          <a:xfrm>
            <a:off x="5061000" y="3474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15</a:t>
            </a:r>
            <a:endParaRPr lang="ru-RU" sz="2000" b="1" dirty="0"/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="" xmlns:a16="http://schemas.microsoft.com/office/drawing/2014/main" id="{0514172A-6239-4CE7-A129-DE9F6ED82B23}"/>
              </a:ext>
            </a:extLst>
          </p:cNvPr>
          <p:cNvSpPr/>
          <p:nvPr/>
        </p:nvSpPr>
        <p:spPr>
          <a:xfrm>
            <a:off x="426000" y="3159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D2D4258-6D58-4EF6-B23D-7BE782FDAC57}"/>
              </a:ext>
            </a:extLst>
          </p:cNvPr>
          <p:cNvSpPr txBox="1"/>
          <p:nvPr/>
        </p:nvSpPr>
        <p:spPr>
          <a:xfrm>
            <a:off x="651000" y="34740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3</a:t>
            </a:r>
            <a:endParaRPr lang="ru-RU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551000" y="2889000"/>
            <a:ext cx="319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з вибором однієї правильної відповіді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000" y="1404000"/>
            <a:ext cx="6220276" cy="1440000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99" y="4329000"/>
            <a:ext cx="6075001" cy="21600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000" y="3024000"/>
            <a:ext cx="5506003" cy="3510000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8751000" y="1950281"/>
            <a:ext cx="3285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на встановлення відповідності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21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05" y="0"/>
            <a:ext cx="106330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36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36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Стереометрія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04DBA5C9-3979-4DB8-B545-DD186C8A1B8A}"/>
              </a:ext>
            </a:extLst>
          </p:cNvPr>
          <p:cNvSpPr/>
          <p:nvPr/>
        </p:nvSpPr>
        <p:spPr>
          <a:xfrm>
            <a:off x="966000" y="3024000"/>
            <a:ext cx="2970000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B6033E88-9232-4015-BD75-CF85F55FDE24}"/>
              </a:ext>
            </a:extLst>
          </p:cNvPr>
          <p:cNvSpPr/>
          <p:nvPr/>
        </p:nvSpPr>
        <p:spPr>
          <a:xfrm>
            <a:off x="1011000" y="5769000"/>
            <a:ext cx="3240000" cy="18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сылка" hidden="1">
            <a:extLst>
              <a:ext uri="{FF2B5EF4-FFF2-40B4-BE49-F238E27FC236}">
                <a16:creationId xmlns=""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=""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: прозрачная заливка 1">
            <a:extLst>
              <a:ext uri="{FF2B5EF4-FFF2-40B4-BE49-F238E27FC236}">
                <a16:creationId xmlns="" xmlns:a16="http://schemas.microsoft.com/office/drawing/2014/main" id="{E7038086-CFE3-4E66-9A0C-472F0EC3BF2B}"/>
              </a:ext>
            </a:extLst>
          </p:cNvPr>
          <p:cNvSpPr/>
          <p:nvPr/>
        </p:nvSpPr>
        <p:spPr>
          <a:xfrm>
            <a:off x="156000" y="5364000"/>
            <a:ext cx="1035000" cy="990000"/>
          </a:xfrm>
          <a:prstGeom prst="donut">
            <a:avLst>
              <a:gd name="adj" fmla="val 16773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1D5FA4-2AD7-4E75-B141-583AEBFEFF53}"/>
              </a:ext>
            </a:extLst>
          </p:cNvPr>
          <p:cNvSpPr txBox="1"/>
          <p:nvPr/>
        </p:nvSpPr>
        <p:spPr>
          <a:xfrm>
            <a:off x="291000" y="5679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 28</a:t>
            </a:r>
            <a:endParaRPr lang="ru-RU" sz="2000" b="1" dirty="0"/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="" xmlns:a16="http://schemas.microsoft.com/office/drawing/2014/main" id="{0514172A-6239-4CE7-A129-DE9F6ED82B23}"/>
              </a:ext>
            </a:extLst>
          </p:cNvPr>
          <p:cNvSpPr/>
          <p:nvPr/>
        </p:nvSpPr>
        <p:spPr>
          <a:xfrm>
            <a:off x="156000" y="2664000"/>
            <a:ext cx="990000" cy="990000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D2D4258-6D58-4EF6-B23D-7BE782FDAC57}"/>
              </a:ext>
            </a:extLst>
          </p:cNvPr>
          <p:cNvSpPr txBox="1"/>
          <p:nvPr/>
        </p:nvSpPr>
        <p:spPr>
          <a:xfrm>
            <a:off x="246000" y="293400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№</a:t>
            </a:r>
            <a:r>
              <a:rPr lang="en-US" sz="2000" b="1" dirty="0" smtClean="0"/>
              <a:t> </a:t>
            </a:r>
            <a:r>
              <a:rPr lang="uk-UA" sz="2000" b="1" dirty="0" smtClean="0"/>
              <a:t>23</a:t>
            </a:r>
            <a:endParaRPr lang="ru-RU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966000" y="1359000"/>
            <a:ext cx="189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відкритої 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форми з короткою відповіддю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1000" y="1854000"/>
            <a:ext cx="7826582" cy="2422331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1000" y="4554000"/>
            <a:ext cx="9405000" cy="196848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966000" y="4104000"/>
            <a:ext cx="1665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Завдання відкритої форми з розгорнутою відповіддю</a:t>
            </a:r>
            <a:endParaRPr lang="ru-RU" sz="20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5" name="Заголовок 4">
            <a:extLst>
              <a:ext uri="{FF2B5EF4-FFF2-40B4-BE49-F238E27FC236}">
                <a16:creationId xmlns="" xmlns:a16="http://schemas.microsoft.com/office/drawing/2014/main" id="{3505BDEA-CB6B-4675-AFA8-719804B9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00" y="0"/>
            <a:ext cx="106330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Завдання сертифікаційної роботи з математики</a:t>
            </a:r>
            <a:b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(завдання рівня стандарту) за темами</a:t>
            </a:r>
            <a:r>
              <a:rPr lang="uk-UA" sz="36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3600" dirty="0" smtClean="0">
                <a:solidFill>
                  <a:srgbClr val="FF0000"/>
                </a:solidFill>
                <a:latin typeface="+mn-lt"/>
              </a:rPr>
            </a:br>
            <a:r>
              <a:rPr lang="uk-UA" sz="4000" dirty="0" smtClean="0">
                <a:solidFill>
                  <a:srgbClr val="FF0000"/>
                </a:solidFill>
                <a:latin typeface="+mn-lt"/>
              </a:rPr>
              <a:t>Стереометрія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000" y="63255"/>
            <a:ext cx="93978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Особливості підготовки учнів до ЗНО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у 2021 році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4" y="1134000"/>
            <a:ext cx="10899136" cy="549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1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2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Особливості підготовки учнів до ЗНО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у 2021 році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документ 5"/>
          <p:cNvSpPr/>
          <p:nvPr/>
        </p:nvSpPr>
        <p:spPr>
          <a:xfrm>
            <a:off x="3981000" y="1461391"/>
            <a:ext cx="3780000" cy="5072609"/>
          </a:xfrm>
          <a:prstGeom prst="flowChartDocument">
            <a:avLst/>
          </a:prstGeom>
          <a:solidFill>
            <a:srgbClr val="E0F3D9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Clr>
                <a:srgbClr val="2C16CC"/>
              </a:buClr>
            </a:pPr>
            <a:endParaRPr lang="ru-RU" altLang="ru-RU" sz="24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buClr>
                <a:srgbClr val="2C16CC"/>
              </a:buClr>
            </a:pPr>
            <a:r>
              <a:rPr lang="ru-RU" altLang="ru-RU" sz="2400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Аналіз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досвіду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проведення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ЗНО і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пробних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робіт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свідчить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про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важливість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попередньої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підготовки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учнів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до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проходження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цієї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форми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контролю: </a:t>
            </a:r>
          </a:p>
          <a:p>
            <a:pPr lvl="0">
              <a:buClr>
                <a:srgbClr val="2C16CC"/>
              </a:buClr>
              <a:buFont typeface="Arial" pitchFamily="34" charset="0"/>
              <a:buChar char="•"/>
            </a:pP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значній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частині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учнів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було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важко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виконувати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завдання тестового характеру; </a:t>
            </a:r>
          </a:p>
          <a:p>
            <a:pPr lvl="0">
              <a:buClr>
                <a:srgbClr val="2C16CC"/>
              </a:buClr>
              <a:buFont typeface="Arial" pitchFamily="34" charset="0"/>
              <a:buChar char="•"/>
            </a:pP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ясно,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чітко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послідовно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логічно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обґрунтовувати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кроки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виконання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завдань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третьої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частини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91000" y="1461391"/>
            <a:ext cx="3375000" cy="4937609"/>
          </a:xfrm>
          <a:prstGeom prst="round2DiagRect">
            <a:avLst>
              <a:gd name="adj1" fmla="val 35364"/>
              <a:gd name="adj2" fmla="val 0"/>
            </a:avLst>
          </a:prstGeom>
          <a:solidFill>
            <a:srgbClr val="FFE1E1"/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Clr>
                <a:srgbClr val="2C16CC"/>
              </a:buClr>
            </a:pP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Спостереження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останніх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років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дозволяють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стверджувати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: </a:t>
            </a:r>
          </a:p>
          <a:p>
            <a:pPr lvl="0">
              <a:buClr>
                <a:srgbClr val="2C16CC"/>
              </a:buClr>
              <a:buFont typeface="Arial" pitchFamily="34" charset="0"/>
              <a:buChar char="•"/>
            </a:pP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необхідність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брати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участь у ЗНО з математики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стимулює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учнів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вдосконалювати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власні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знання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з предмета, </a:t>
            </a:r>
            <a:r>
              <a:rPr lang="ru-RU" altLang="ru-RU" sz="20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формує</a:t>
            </a:r>
            <a:r>
              <a:rPr lang="ru-RU" altLang="ru-RU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них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більш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відповідальне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ставлення</a:t>
            </a:r>
            <a:r>
              <a:rPr lang="ru-RU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 </a:t>
            </a:r>
            <a:r>
              <a:rPr lang="ru-RU" altLang="ru-RU" sz="20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навчання</a:t>
            </a:r>
            <a:endParaRPr lang="ru-RU" altLang="ru-RU" sz="2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8166000" y="1461391"/>
            <a:ext cx="3555000" cy="484334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4CAFA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Clr>
                <a:srgbClr val="2C16CC"/>
              </a:buClr>
            </a:pP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Це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свідчить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про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недостатній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рівень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сформованості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так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званих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технологічних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умінь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які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є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важливими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у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практичній</a:t>
            </a:r>
            <a:r>
              <a:rPr lang="ru-RU" altLang="ru-RU" sz="24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діяльності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alt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00" y="1273791"/>
            <a:ext cx="9810000" cy="535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11000" y="1085"/>
            <a:ext cx="103428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Особливості підготовки учнів до ЗНО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у 2021 році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41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999" y="99000"/>
            <a:ext cx="9585001" cy="1035000"/>
          </a:xfrm>
        </p:spPr>
        <p:txBody>
          <a:bodyPr>
            <a:normAutofit fontScale="90000"/>
          </a:bodyPr>
          <a:lstStyle/>
          <a:p>
            <a:pPr lvl="0" algn="ctr" latinLnBrk="1">
              <a:lnSpc>
                <a:spcPct val="100000"/>
              </a:lnSpc>
              <a:spcBef>
                <a:spcPts val="0"/>
              </a:spcBef>
            </a:pPr>
            <a:r>
              <a:rPr lang="ru-RU" altLang="uk-U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/>
            </a:r>
            <a:br>
              <a:rPr lang="ru-RU" altLang="uk-U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</a:br>
            <a:r>
              <a:rPr lang="ru-RU" altLang="uk-UA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Якісна</a:t>
            </a:r>
            <a:r>
              <a:rPr lang="ru-RU" altLang="uk-U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</a:t>
            </a:r>
            <a:r>
              <a:rPr lang="ru-RU" altLang="uk-UA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підготока</a:t>
            </a:r>
            <a:r>
              <a:rPr lang="ru-RU" altLang="uk-U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до ЗНО з математики – </a:t>
            </a:r>
            <a:r>
              <a:rPr lang="ru-RU" altLang="uk-UA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це</a:t>
            </a:r>
            <a:r>
              <a:rPr lang="ru-RU" altLang="uk-UA" sz="3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altLang="uk-UA" sz="3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413272" cy="13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1" y="3279775"/>
            <a:ext cx="5803900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4" y="3306846"/>
            <a:ext cx="4650317" cy="173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43" y="3346518"/>
            <a:ext cx="5125978" cy="176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20" y="3354851"/>
            <a:ext cx="579322" cy="20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34" y="3346518"/>
            <a:ext cx="4713817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18" y="5274000"/>
            <a:ext cx="9747249" cy="146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Diagram group"/>
          <p:cNvGrpSpPr/>
          <p:nvPr/>
        </p:nvGrpSpPr>
        <p:grpSpPr>
          <a:xfrm>
            <a:off x="951223" y="1316651"/>
            <a:ext cx="2038200" cy="2038200"/>
            <a:chOff x="179513" y="1343946"/>
            <a:chExt cx="2038200" cy="2038200"/>
          </a:xfrm>
          <a:scene3d>
            <a:camera prst="isometricOffAxis2Left" zoom="95000"/>
            <a:lightRig rig="flat" dir="t"/>
          </a:scene3d>
        </p:grpSpPr>
        <p:grpSp>
          <p:nvGrpSpPr>
            <p:cNvPr id="15" name="Группа 14"/>
            <p:cNvGrpSpPr/>
            <p:nvPr/>
          </p:nvGrpSpPr>
          <p:grpSpPr>
            <a:xfrm>
              <a:off x="179513" y="1343946"/>
              <a:ext cx="2038200" cy="2038200"/>
              <a:chOff x="179513" y="1343946"/>
              <a:chExt cx="2038200" cy="2038200"/>
            </a:xfrm>
          </p:grpSpPr>
          <p:sp>
            <p:nvSpPr>
              <p:cNvPr id="16" name="Овал 15"/>
              <p:cNvSpPr/>
              <p:nvPr/>
            </p:nvSpPr>
            <p:spPr>
              <a:xfrm>
                <a:off x="179513" y="1343946"/>
                <a:ext cx="2038200" cy="2038200"/>
              </a:xfrm>
              <a:prstGeom prst="ellipse">
                <a:avLst/>
              </a:prstGeom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Овал 4"/>
              <p:cNvSpPr/>
              <p:nvPr/>
            </p:nvSpPr>
            <p:spPr>
              <a:xfrm>
                <a:off x="478000" y="1642433"/>
                <a:ext cx="1441226" cy="144122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 err="1" smtClean="0">
                    <a:solidFill>
                      <a:srgbClr val="C00000"/>
                    </a:solidFill>
                    <a:latin typeface="맑은 고딕"/>
                  </a:rPr>
                  <a:t>Бажання</a:t>
                </a:r>
                <a:r>
                  <a:rPr lang="ru-RU" sz="2000" b="1" dirty="0" smtClean="0">
                    <a:solidFill>
                      <a:srgbClr val="C00000"/>
                    </a:solidFill>
                    <a:latin typeface="맑은 고딕"/>
                  </a:rPr>
                  <a:t> </a:t>
                </a:r>
                <a:r>
                  <a:rPr lang="ru-RU" sz="2000" b="1" dirty="0" err="1">
                    <a:solidFill>
                      <a:srgbClr val="C00000"/>
                    </a:solidFill>
                    <a:latin typeface="맑은 고딕"/>
                  </a:rPr>
                  <a:t>учня</a:t>
                </a:r>
                <a:r>
                  <a:rPr lang="ru-RU" sz="2000" b="1" dirty="0">
                    <a:solidFill>
                      <a:srgbClr val="C00000"/>
                    </a:solidFill>
                    <a:latin typeface="맑은 고딕"/>
                  </a:rPr>
                  <a:t> </a:t>
                </a:r>
                <a:r>
                  <a:rPr lang="ru-RU" sz="2000" b="1" dirty="0" err="1">
                    <a:solidFill>
                      <a:srgbClr val="C00000"/>
                    </a:solidFill>
                    <a:latin typeface="맑은 고딕"/>
                  </a:rPr>
                  <a:t>вчитися</a:t>
                </a:r>
                <a:endParaRPr lang="ru-RU" sz="20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8" name="Diagram group"/>
          <p:cNvGrpSpPr/>
          <p:nvPr/>
        </p:nvGrpSpPr>
        <p:grpSpPr>
          <a:xfrm>
            <a:off x="5006560" y="1402093"/>
            <a:ext cx="2169439" cy="2038200"/>
            <a:chOff x="3552898" y="1321159"/>
            <a:chExt cx="2038200" cy="2038200"/>
          </a:xfrm>
          <a:scene3d>
            <a:camera prst="isometricOffAxis2Left" zoom="95000"/>
            <a:lightRig rig="flat" dir="t"/>
          </a:scene3d>
        </p:grpSpPr>
        <p:grpSp>
          <p:nvGrpSpPr>
            <p:cNvPr id="19" name="Группа 18"/>
            <p:cNvGrpSpPr/>
            <p:nvPr/>
          </p:nvGrpSpPr>
          <p:grpSpPr>
            <a:xfrm>
              <a:off x="3552898" y="1321159"/>
              <a:ext cx="2038200" cy="2038200"/>
              <a:chOff x="3552898" y="1321159"/>
              <a:chExt cx="2038200" cy="2038200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3552898" y="1321159"/>
                <a:ext cx="2038200" cy="2038200"/>
              </a:xfrm>
              <a:prstGeom prst="ellipse">
                <a:avLst/>
              </a:prstGeom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0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Овал 4"/>
              <p:cNvSpPr/>
              <p:nvPr/>
            </p:nvSpPr>
            <p:spPr>
              <a:xfrm>
                <a:off x="3851385" y="1619646"/>
                <a:ext cx="1441226" cy="144122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dirty="0" err="1" smtClean="0">
                    <a:solidFill>
                      <a:srgbClr val="C00000"/>
                    </a:solidFill>
                    <a:latin typeface="맑은 고딕"/>
                  </a:rPr>
                  <a:t>Самостійна</a:t>
                </a:r>
                <a:r>
                  <a:rPr lang="ru-RU" sz="2000" b="1" dirty="0" smtClean="0">
                    <a:solidFill>
                      <a:srgbClr val="C00000"/>
                    </a:solidFill>
                    <a:latin typeface="맑은 고딕"/>
                  </a:rPr>
                  <a:t> </a:t>
                </a:r>
                <a:r>
                  <a:rPr lang="ru-RU" sz="2000" b="1" dirty="0">
                    <a:solidFill>
                      <a:srgbClr val="C00000"/>
                    </a:solidFill>
                    <a:latin typeface="맑은 고딕"/>
                  </a:rPr>
                  <a:t>системна робота </a:t>
                </a:r>
                <a:r>
                  <a:rPr lang="ru-RU" sz="2000" b="1" dirty="0" err="1">
                    <a:solidFill>
                      <a:srgbClr val="C00000"/>
                    </a:solidFill>
                    <a:latin typeface="맑은 고딕"/>
                  </a:rPr>
                  <a:t>учня</a:t>
                </a:r>
                <a:endParaRPr lang="ru-RU" sz="20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2" name="Diagram group"/>
          <p:cNvGrpSpPr/>
          <p:nvPr/>
        </p:nvGrpSpPr>
        <p:grpSpPr>
          <a:xfrm>
            <a:off x="3363197" y="1818822"/>
            <a:ext cx="1182156" cy="1182156"/>
            <a:chOff x="2205240" y="1749181"/>
            <a:chExt cx="1182156" cy="1182156"/>
          </a:xfrm>
          <a:scene3d>
            <a:camera prst="isometricOffAxis2Left" zoom="95000"/>
            <a:lightRig rig="flat" dir="t"/>
          </a:scene3d>
        </p:grpSpPr>
        <p:grpSp>
          <p:nvGrpSpPr>
            <p:cNvPr id="23" name="Группа 22"/>
            <p:cNvGrpSpPr/>
            <p:nvPr/>
          </p:nvGrpSpPr>
          <p:grpSpPr>
            <a:xfrm>
              <a:off x="2205240" y="1749181"/>
              <a:ext cx="1182156" cy="1182156"/>
              <a:chOff x="2205240" y="1749181"/>
              <a:chExt cx="1182156" cy="1182156"/>
            </a:xfrm>
          </p:grpSpPr>
          <p:sp>
            <p:nvSpPr>
              <p:cNvPr id="24" name="Плюс 23"/>
              <p:cNvSpPr/>
              <p:nvPr/>
            </p:nvSpPr>
            <p:spPr>
              <a:xfrm>
                <a:off x="2205240" y="1749181"/>
                <a:ext cx="1182156" cy="1182156"/>
              </a:xfrm>
              <a:prstGeom prst="mathPlus">
                <a:avLst/>
              </a:prstGeom>
              <a:sp3d z="-52400" extrusionH="1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Плюс 4"/>
              <p:cNvSpPr/>
              <p:nvPr/>
            </p:nvSpPr>
            <p:spPr>
              <a:xfrm>
                <a:off x="2361935" y="2201237"/>
                <a:ext cx="868766" cy="278044"/>
              </a:xfrm>
              <a:prstGeom prst="rect">
                <a:avLst/>
              </a:prstGeom>
              <a:sp3d z="-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900" kern="12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Diagram group"/>
          <p:cNvGrpSpPr/>
          <p:nvPr/>
        </p:nvGrpSpPr>
        <p:grpSpPr>
          <a:xfrm>
            <a:off x="7406108" y="1709645"/>
            <a:ext cx="1182156" cy="1182156"/>
            <a:chOff x="2205240" y="1749181"/>
            <a:chExt cx="1182156" cy="1182156"/>
          </a:xfrm>
          <a:scene3d>
            <a:camera prst="isometricOffAxis2Left" zoom="95000"/>
            <a:lightRig rig="flat" dir="t"/>
          </a:scene3d>
        </p:grpSpPr>
        <p:grpSp>
          <p:nvGrpSpPr>
            <p:cNvPr id="27" name="Группа 26"/>
            <p:cNvGrpSpPr/>
            <p:nvPr/>
          </p:nvGrpSpPr>
          <p:grpSpPr>
            <a:xfrm>
              <a:off x="2205240" y="1749181"/>
              <a:ext cx="1182156" cy="1182156"/>
              <a:chOff x="2205240" y="1749181"/>
              <a:chExt cx="1182156" cy="1182156"/>
            </a:xfrm>
          </p:grpSpPr>
          <p:sp>
            <p:nvSpPr>
              <p:cNvPr id="28" name="Плюс 27"/>
              <p:cNvSpPr/>
              <p:nvPr/>
            </p:nvSpPr>
            <p:spPr>
              <a:xfrm>
                <a:off x="2205240" y="1749181"/>
                <a:ext cx="1182156" cy="1182156"/>
              </a:xfrm>
              <a:prstGeom prst="mathPlus">
                <a:avLst/>
              </a:prstGeom>
              <a:sp3d z="-52400" extrusionH="1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Плюс 4"/>
              <p:cNvSpPr/>
              <p:nvPr/>
            </p:nvSpPr>
            <p:spPr>
              <a:xfrm>
                <a:off x="2361935" y="2201237"/>
                <a:ext cx="868766" cy="278044"/>
              </a:xfrm>
              <a:prstGeom prst="rect">
                <a:avLst/>
              </a:prstGeom>
              <a:sp3d z="-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900" kern="12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0" name="Diagram group"/>
          <p:cNvGrpSpPr/>
          <p:nvPr/>
        </p:nvGrpSpPr>
        <p:grpSpPr>
          <a:xfrm>
            <a:off x="8616000" y="1390800"/>
            <a:ext cx="2038200" cy="2038200"/>
            <a:chOff x="7104259" y="1321159"/>
            <a:chExt cx="2038200" cy="2038200"/>
          </a:xfrm>
          <a:scene3d>
            <a:camera prst="isometricOffAxis2Left" zoom="95000"/>
            <a:lightRig rig="flat" dir="t"/>
          </a:scene3d>
        </p:grpSpPr>
        <p:grpSp>
          <p:nvGrpSpPr>
            <p:cNvPr id="31" name="Группа 30"/>
            <p:cNvGrpSpPr/>
            <p:nvPr/>
          </p:nvGrpSpPr>
          <p:grpSpPr>
            <a:xfrm>
              <a:off x="7104259" y="1321159"/>
              <a:ext cx="2038200" cy="2038200"/>
              <a:chOff x="7104259" y="1321159"/>
              <a:chExt cx="2038200" cy="2038200"/>
            </a:xfrm>
          </p:grpSpPr>
          <p:sp>
            <p:nvSpPr>
              <p:cNvPr id="32" name="Овал 31"/>
              <p:cNvSpPr/>
              <p:nvPr/>
            </p:nvSpPr>
            <p:spPr>
              <a:xfrm>
                <a:off x="7104259" y="1321159"/>
                <a:ext cx="2038200" cy="2038200"/>
              </a:xfrm>
              <a:prstGeom prst="ellipse">
                <a:avLst/>
              </a:prstGeom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9933876"/>
                  <a:satOff val="39811"/>
                  <a:lumOff val="8628"/>
                  <a:alphaOff val="0"/>
                </a:schemeClr>
              </a:fillRef>
              <a:effectRef idx="0">
                <a:schemeClr val="accent5">
                  <a:hueOff val="-9933876"/>
                  <a:satOff val="39811"/>
                  <a:lumOff val="862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Овал 4"/>
              <p:cNvSpPr/>
              <p:nvPr/>
            </p:nvSpPr>
            <p:spPr>
              <a:xfrm>
                <a:off x="7402746" y="1619646"/>
                <a:ext cx="1441226" cy="144122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ru-RU" sz="2000" b="1" dirty="0" err="1" smtClean="0">
                    <a:solidFill>
                      <a:srgbClr val="C00000"/>
                    </a:solidFill>
                    <a:latin typeface="맑은 고딕"/>
                  </a:rPr>
                  <a:t>Супровід</a:t>
                </a:r>
                <a:r>
                  <a:rPr lang="ru-RU" sz="2000" b="1" dirty="0" smtClean="0">
                    <a:solidFill>
                      <a:srgbClr val="C00000"/>
                    </a:solidFill>
                    <a:latin typeface="맑은 고딕"/>
                  </a:rPr>
                  <a:t> </a:t>
                </a:r>
                <a:r>
                  <a:rPr lang="ru-RU" sz="2000" b="1" dirty="0">
                    <a:solidFill>
                      <a:srgbClr val="C00000"/>
                    </a:solidFill>
                    <a:latin typeface="맑은 고딕"/>
                  </a:rPr>
                  <a:t>учителя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04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6000" y="1739987"/>
            <a:ext cx="3330000" cy="4295950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Система психолого-педагогічного супроводу </a:t>
            </a:r>
            <a:r>
              <a:rPr lang="uk-UA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процедури проведення ЗНО з математики включає</a:t>
            </a:r>
            <a:endParaRPr lang="uk-UA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025900" y="1739987"/>
            <a:ext cx="7965100" cy="100488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2400" b="1" dirty="0"/>
              <a:t>Надання інформації учням щодо завдань та функцій проведення тестування, правил проходження </a:t>
            </a:r>
            <a:r>
              <a:rPr lang="uk-UA" sz="2400" b="1" dirty="0" smtClean="0"/>
              <a:t>ЗНО</a:t>
            </a:r>
            <a:endParaRPr lang="uk-UA" sz="24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17007" y="5139000"/>
            <a:ext cx="7973993" cy="89693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2400" b="1" dirty="0"/>
              <a:t>Здійснення  психологом  школи психологічної  підтримки учнів  у процесі підготовки до </a:t>
            </a:r>
            <a:r>
              <a:rPr lang="uk-UA" sz="2400" b="1" dirty="0" smtClean="0"/>
              <a:t>ЗНО</a:t>
            </a:r>
            <a:endParaRPr lang="uk-UA" sz="2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22144" y="3385953"/>
            <a:ext cx="7968856" cy="9810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2400" b="1" dirty="0"/>
              <a:t>Індивідуальна </a:t>
            </a:r>
            <a:r>
              <a:rPr lang="uk-UA" sz="2400" b="1" dirty="0" smtClean="0"/>
              <a:t>підтримка конкретних </a:t>
            </a:r>
            <a:r>
              <a:rPr lang="uk-UA" sz="2400" b="1" dirty="0"/>
              <a:t>учнів з </a:t>
            </a:r>
            <a:r>
              <a:rPr lang="uk-UA" sz="2400" b="1" dirty="0" smtClean="0"/>
              <a:t>урахуванням специфіки  ЗНО</a:t>
            </a:r>
            <a:endParaRPr lang="uk-UA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76001" y="99000"/>
            <a:ext cx="823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 підготовки учнів до ЗНО </a:t>
            </a:r>
            <a:b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математики у 2021 році</a:t>
            </a:r>
            <a:endParaRPr lang="uk-U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3486000" y="2349502"/>
            <a:ext cx="512385" cy="1349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486000" y="3698876"/>
            <a:ext cx="539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486510" y="3737678"/>
            <a:ext cx="511875" cy="15363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8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864" y="-52387"/>
            <a:ext cx="107100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Пробне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ЗНО 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</a:t>
            </a:r>
            <a:r>
              <a:rPr lang="ru-RU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важлива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складова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підготовки до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зовнішнього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незалежного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оцінювання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 математики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5"/>
          <p:cNvSpPr>
            <a:spLocks noChangeArrowheads="1"/>
          </p:cNvSpPr>
          <p:nvPr/>
        </p:nvSpPr>
        <p:spPr bwMode="auto">
          <a:xfrm>
            <a:off x="830999" y="1494000"/>
            <a:ext cx="4680001" cy="522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Пробне зовнішнє незалежне </a:t>
            </a: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оцінювання у 2021 році </a:t>
            </a:r>
            <a:r>
              <a:rPr lang="uk-UA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проходитиме відповідно до наказу Українського центру оцінювання якості освіти </a:t>
            </a:r>
            <a:endParaRPr lang="uk-UA" sz="28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lvl="0"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від </a:t>
            </a:r>
            <a:r>
              <a:rPr lang="uk-UA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08.10.2020 № 163 </a:t>
            </a:r>
            <a:endParaRPr lang="uk-UA" sz="28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lvl="0" algn="ctr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uk-UA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Про проведення пробного зовнішнього незалежного оцінювання в 2021 році» </a:t>
            </a:r>
          </a:p>
        </p:txBody>
      </p:sp>
      <p:sp>
        <p:nvSpPr>
          <p:cNvPr id="12" name="object 5"/>
          <p:cNvSpPr>
            <a:spLocks noChangeArrowheads="1"/>
          </p:cNvSpPr>
          <p:nvPr/>
        </p:nvSpPr>
        <p:spPr bwMode="auto">
          <a:xfrm>
            <a:off x="6096001" y="1273176"/>
            <a:ext cx="5489999" cy="558482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algn="ctr">
              <a:defRPr/>
            </a:pPr>
            <a:r>
              <a:rPr lang="uk-UA" alt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uk-UA" alt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Пробне ЗНО дає можливість: </a:t>
            </a:r>
            <a:endParaRPr lang="uk-UA" alt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533400" lvl="0" indent="-533400" algn="ctr">
              <a:spcBef>
                <a:spcPct val="0"/>
              </a:spcBef>
              <a:buClr>
                <a:srgbClr val="003399"/>
              </a:buClr>
              <a:buFont typeface="Wingdings" panose="05000000000000000000" pitchFamily="2" charset="2"/>
              <a:buChar char="Ø"/>
              <a:defRPr/>
            </a:pPr>
            <a:r>
              <a:rPr lang="uk-UA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ознайомитися </a:t>
            </a:r>
            <a:r>
              <a:rPr lang="uk-UA" altLang="ru-RU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із </a:t>
            </a:r>
            <a:r>
              <a:rPr lang="uk-UA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процедурою </a:t>
            </a:r>
            <a:endParaRPr lang="uk-UA" altLang="ru-RU" sz="2000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lvl="0" algn="ctr">
              <a:spcBef>
                <a:spcPct val="0"/>
              </a:spcBef>
              <a:buClr>
                <a:srgbClr val="003399"/>
              </a:buClr>
              <a:defRPr/>
            </a:pPr>
            <a:r>
              <a:rPr lang="uk-UA" altLang="ru-RU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проведення ЗНО;</a:t>
            </a:r>
          </a:p>
          <a:p>
            <a:pPr marL="533400" lvl="0" indent="-533400" algn="ctr">
              <a:spcBef>
                <a:spcPct val="0"/>
              </a:spcBef>
              <a:buClr>
                <a:srgbClr val="003399"/>
              </a:buClr>
              <a:buFont typeface="Wingdings" panose="05000000000000000000" pitchFamily="2" charset="2"/>
              <a:buChar char="Ø"/>
              <a:defRPr/>
            </a:pPr>
            <a:r>
              <a:rPr lang="uk-UA" altLang="ru-RU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ознайомитися </a:t>
            </a:r>
            <a:r>
              <a:rPr lang="uk-UA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із стандартизованими тестами, що відповідають вимогам Програм, характеристикам і структурі сертифікаційних робіт ЗНО-2021;</a:t>
            </a:r>
          </a:p>
          <a:p>
            <a:pPr marL="533400" lvl="0" indent="-533400" algn="ctr">
              <a:spcBef>
                <a:spcPct val="0"/>
              </a:spcBef>
              <a:buClr>
                <a:srgbClr val="003399"/>
              </a:buClr>
              <a:buFont typeface="Wingdings" panose="05000000000000000000" pitchFamily="2" charset="2"/>
              <a:buChar char="Ø"/>
              <a:defRPr/>
            </a:pPr>
            <a:r>
              <a:rPr lang="uk-UA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психологічно налаштуватися на проходження ЗНО;</a:t>
            </a:r>
            <a:endParaRPr lang="en-US" altLang="ru-RU" sz="2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533400" lvl="0" indent="-533400" algn="ctr">
              <a:spcBef>
                <a:spcPct val="0"/>
              </a:spcBef>
              <a:buClr>
                <a:srgbClr val="003399"/>
              </a:buClr>
              <a:buFont typeface="Wingdings" panose="05000000000000000000" pitchFamily="2" charset="2"/>
              <a:buChar char="Ø"/>
              <a:defRPr/>
            </a:pPr>
            <a:r>
              <a:rPr lang="uk-UA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навчитися ефективно розподіляти </a:t>
            </a:r>
            <a:r>
              <a:rPr lang="uk-UA" altLang="ru-RU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час </a:t>
            </a:r>
            <a:r>
              <a:rPr lang="uk-UA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на виконання частин сертифікаційної роботи;</a:t>
            </a:r>
          </a:p>
          <a:p>
            <a:pPr marL="533400" lvl="0" indent="-533400" algn="ctr">
              <a:spcBef>
                <a:spcPct val="0"/>
              </a:spcBef>
              <a:buClr>
                <a:srgbClr val="003399"/>
              </a:buClr>
              <a:buFont typeface="Wingdings" panose="05000000000000000000" pitchFamily="2" charset="2"/>
              <a:buChar char="Ø"/>
              <a:defRPr/>
            </a:pPr>
            <a:r>
              <a:rPr lang="uk-UA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попрактикуватися в заповненні </a:t>
            </a:r>
            <a:endParaRPr lang="uk-UA" altLang="ru-RU" sz="2000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lvl="0" algn="ctr">
              <a:spcBef>
                <a:spcPct val="0"/>
              </a:spcBef>
              <a:buClr>
                <a:srgbClr val="003399"/>
              </a:buClr>
              <a:defRPr/>
            </a:pPr>
            <a:r>
              <a:rPr lang="uk-UA" altLang="ru-RU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бланків </a:t>
            </a:r>
            <a:r>
              <a:rPr lang="uk-UA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відповідей;</a:t>
            </a:r>
            <a:endParaRPr lang="en-US" altLang="ru-RU" sz="2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533400" lvl="0" indent="-533400" algn="ctr">
              <a:spcBef>
                <a:spcPct val="0"/>
              </a:spcBef>
              <a:buClr>
                <a:srgbClr val="003399"/>
              </a:buClr>
              <a:buFont typeface="Wingdings" panose="05000000000000000000" pitchFamily="2" charset="2"/>
              <a:buChar char="Ø"/>
              <a:defRPr/>
            </a:pPr>
            <a:r>
              <a:rPr lang="uk-UA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отримати результат пробного ЗНО за допомогою спеціального </a:t>
            </a:r>
            <a:r>
              <a:rPr lang="uk-UA" altLang="ru-RU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сервісу;</a:t>
            </a:r>
          </a:p>
          <a:p>
            <a:pPr marL="533400" lvl="0" indent="-533400" algn="ctr">
              <a:spcBef>
                <a:spcPct val="0"/>
              </a:spcBef>
              <a:buClr>
                <a:srgbClr val="003399"/>
              </a:buClr>
              <a:buFont typeface="Wingdings" panose="05000000000000000000" pitchFamily="2" charset="2"/>
              <a:buChar char="Ø"/>
              <a:defRPr/>
            </a:pPr>
            <a:r>
              <a:rPr lang="uk-UA" altLang="ru-RU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оцінити </a:t>
            </a:r>
            <a:r>
              <a:rPr lang="uk-UA" altLang="ru-R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свій рівень навчальних </a:t>
            </a:r>
            <a:endParaRPr lang="uk-UA" altLang="ru-RU" sz="2000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lvl="0" algn="ctr">
              <a:spcBef>
                <a:spcPct val="0"/>
              </a:spcBef>
              <a:buClr>
                <a:srgbClr val="003399"/>
              </a:buClr>
              <a:defRPr/>
            </a:pPr>
            <a:r>
              <a:rPr lang="uk-UA" altLang="ru-RU" sz="20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досягнень</a:t>
            </a:r>
            <a:endParaRPr lang="uk-UA" altLang="ru-RU" sz="2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4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object 36"/>
          <p:cNvSpPr>
            <a:spLocks noChangeArrowheads="1"/>
          </p:cNvSpPr>
          <p:nvPr/>
        </p:nvSpPr>
        <p:spPr bwMode="auto">
          <a:xfrm>
            <a:off x="46566" y="243681"/>
            <a:ext cx="11908367" cy="9048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2766001" y="-104098"/>
            <a:ext cx="9460025" cy="16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algn="ctr" defTabSz="1217613"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Загальні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висновки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щодо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результатів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виконання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завдань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сертифікаційної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роботи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1217613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 математики 2020 року</a:t>
            </a: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1392238"/>
            <a:ext cx="12168717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276599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1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863850" y="220663"/>
            <a:ext cx="623358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alt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82977174"/>
              </p:ext>
            </p:extLst>
          </p:nvPr>
        </p:nvGraphicFramePr>
        <p:xfrm>
          <a:off x="111000" y="1526280"/>
          <a:ext cx="6172625" cy="2613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ая прямоугольная выноска 6"/>
          <p:cNvSpPr/>
          <p:nvPr/>
        </p:nvSpPr>
        <p:spPr>
          <a:xfrm>
            <a:off x="6669620" y="1539000"/>
            <a:ext cx="5471581" cy="2054634"/>
          </a:xfrm>
          <a:prstGeom prst="wedgeRoundRectCallout">
            <a:avLst>
              <a:gd name="adj1" fmla="val -57257"/>
              <a:gd name="adj2" fmla="val 21577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latin typeface="Palatino Linotype" panose="02040502050505030304" pitchFamily="18" charset="0"/>
              </a:rPr>
              <a:t>Результати</a:t>
            </a:r>
            <a:r>
              <a:rPr lang="uk-UA" dirty="0">
                <a:latin typeface="Palatino Linotype" panose="02040502050505030304" pitchFamily="18" charset="0"/>
              </a:rPr>
              <a:t> пробного ЗНО-2021 для осіб, які введуть свої відповіді на спеціальному сервісі, буде оприлюднено на їхніх інформаційних сторінках </a:t>
            </a:r>
            <a:r>
              <a:rPr lang="uk-UA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16 квітня 2021 року</a:t>
            </a:r>
            <a:endParaRPr lang="uk-UA" b="1" dirty="0">
              <a:solidFill>
                <a:srgbClr val="C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32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85" y="3785976"/>
            <a:ext cx="5099049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6855885" y="4119564"/>
            <a:ext cx="2408767" cy="17986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Реєстрація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сайті 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Львівського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РЦОЯО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241367" y="5180014"/>
            <a:ext cx="2279651" cy="13668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uk-UA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року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623782" y="0"/>
            <a:ext cx="107100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Пробне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ЗНО 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</a:t>
            </a:r>
            <a:r>
              <a:rPr lang="ru-RU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важлива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складова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підготовки до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зовнішнього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незалежного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оцінювання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 математики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11000" y="4239000"/>
            <a:ext cx="6165001" cy="2307851"/>
          </a:xfrm>
          <a:prstGeom prst="roundRect">
            <a:avLst/>
          </a:prstGeom>
          <a:gradFill rotWithShape="1">
            <a:gsLst>
              <a:gs pos="0">
                <a:srgbClr val="F79646">
                  <a:tint val="70000"/>
                  <a:satMod val="130000"/>
                </a:srgbClr>
              </a:gs>
              <a:gs pos="43000">
                <a:srgbClr val="F79646">
                  <a:tint val="44000"/>
                  <a:satMod val="165000"/>
                </a:srgbClr>
              </a:gs>
              <a:gs pos="93000">
                <a:srgbClr val="F79646">
                  <a:tint val="15000"/>
                  <a:satMod val="165000"/>
                </a:srgbClr>
              </a:gs>
              <a:gs pos="100000">
                <a:srgbClr val="F79646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F79646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F79646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r>
              <a:rPr lang="uk-UA" altLang="ru-RU" sz="2000" i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Окрім участі </a:t>
            </a:r>
            <a:r>
              <a:rPr lang="uk-UA" altLang="ru-RU" sz="2000" i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altLang="ru-RU" sz="2000" i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пробному ЗНО з одного з навчальних предметів, кожний зареєстрований учасник / учасниця </a:t>
            </a:r>
            <a:r>
              <a:rPr lang="uk-UA" alt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зможе</a:t>
            </a:r>
            <a:r>
              <a:rPr lang="uk-UA" altLang="ru-RU" sz="2000" i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додатково </a:t>
            </a:r>
            <a:r>
              <a:rPr lang="uk-UA" alt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завантажити тестові зошити </a:t>
            </a:r>
            <a:r>
              <a:rPr lang="uk-UA" altLang="ru-RU" sz="2000" i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з усіх навчальних предметів із переліку </a:t>
            </a:r>
            <a:r>
              <a:rPr lang="uk-UA" alt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предметів ЗНО-2021</a:t>
            </a:r>
            <a:r>
              <a:rPr lang="uk-UA" altLang="ru-RU" sz="2000" i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, пройти тестування вдома, після чого </a:t>
            </a:r>
            <a:r>
              <a:rPr lang="uk-UA" alt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внести</a:t>
            </a:r>
            <a:r>
              <a:rPr lang="uk-UA" altLang="ru-RU" sz="2000" i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свої </a:t>
            </a:r>
            <a:r>
              <a:rPr lang="uk-UA" alt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відповіді</a:t>
            </a:r>
            <a:r>
              <a:rPr lang="uk-UA" altLang="ru-RU" sz="2000" i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на спеціальний сервіс визначення результатів</a:t>
            </a:r>
            <a:endParaRPr lang="uk-UA" alt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14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00" y="63255"/>
            <a:ext cx="10027800" cy="1325563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Що можна порадити вчителю математики з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питань підготовки учнів до ЗНО з математики?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Блок-схема: документ 3"/>
          <p:cNvSpPr/>
          <p:nvPr/>
        </p:nvSpPr>
        <p:spPr>
          <a:xfrm>
            <a:off x="4161000" y="1449000"/>
            <a:ext cx="3690000" cy="5085000"/>
          </a:xfrm>
          <a:prstGeom prst="flowChartDocument">
            <a:avLst/>
          </a:prstGeom>
          <a:solidFill>
            <a:srgbClr val="E0F3D9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42159" y="1369825"/>
            <a:ext cx="3809066" cy="5085000"/>
          </a:xfrm>
          <a:prstGeom prst="round2DiagRect">
            <a:avLst>
              <a:gd name="adj1" fmla="val 35364"/>
              <a:gd name="adj2" fmla="val 0"/>
            </a:avLst>
          </a:prstGeom>
          <a:solidFill>
            <a:srgbClr val="FFE1E1"/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076000" y="1449000"/>
            <a:ext cx="3870000" cy="4995000"/>
          </a:xfrm>
          <a:prstGeom prst="round2DiagRect">
            <a:avLst>
              <a:gd name="adj1" fmla="val 48535"/>
              <a:gd name="adj2" fmla="val 0"/>
            </a:avLst>
          </a:prstGeom>
          <a:solidFill>
            <a:srgbClr val="E4CAFA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5999" y="2668061"/>
            <a:ext cx="3600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67250" y="2394000"/>
            <a:ext cx="34875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Посібник</a:t>
            </a:r>
            <a:r>
              <a:rPr lang="ru-RU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«10 </a:t>
            </a:r>
            <a:r>
              <a:rPr lang="ru-RU" sz="20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запитань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від </a:t>
            </a:r>
            <a:r>
              <a:rPr lang="ru-RU" sz="20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учителів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математики і як PISA </a:t>
            </a:r>
            <a:r>
              <a:rPr lang="ru-RU" sz="20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може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допомогти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відповісти</a:t>
            </a: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на них», </a:t>
            </a:r>
            <a:r>
              <a:rPr lang="ru-RU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с. 68</a:t>
            </a:r>
          </a:p>
          <a:p>
            <a:pPr>
              <a:spcAft>
                <a:spcPts val="600"/>
              </a:spcAft>
              <a:defRPr/>
            </a:pPr>
            <a:r>
              <a:rPr lang="ru-RU" dirty="0">
                <a:latin typeface="Calibri" pitchFamily="34" charset="0"/>
                <a:cs typeface="Calibri" pitchFamily="34" charset="0"/>
              </a:rPr>
              <a:t>(</a:t>
            </a:r>
            <a:r>
              <a:rPr lang="ru-RU" dirty="0">
                <a:latin typeface="Calibri" pitchFamily="34" charset="0"/>
                <a:cs typeface="Calibri" pitchFamily="34" charset="0"/>
                <a:hlinkClick r:id="rId3"/>
              </a:rPr>
              <a:t>http://</a:t>
            </a:r>
            <a:r>
              <a:rPr lang="ru-RU" dirty="0" smtClean="0">
                <a:latin typeface="Calibri" pitchFamily="34" charset="0"/>
                <a:cs typeface="Calibri" pitchFamily="34" charset="0"/>
                <a:hlinkClick r:id="rId3"/>
              </a:rPr>
              <a:t>pisa.testportal.gov.ua/wp-content/uploads/2019/11/PISA_10-questions_MATH_UKR_1.pdf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)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77710" y="1351138"/>
            <a:ext cx="367329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Пропонуйте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учням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багато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різних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задач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із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прикладної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математики </a:t>
            </a:r>
          </a:p>
          <a:p>
            <a:pPr>
              <a:defRPr/>
            </a:pP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Навчаючись математики за сучасними навчальними програмами, учні часто мають труднощі при 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розв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’</a:t>
            </a: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язуванні</a:t>
            </a:r>
            <a:r>
              <a:rPr lang="uk-UA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конкретних проблем. Щоб навчитися переносити абстрактні поняття із математичного світу в реальний і навпаки, учням слід постійно пропонувати задачі, подані у контексті, для 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розв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’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язання</a:t>
            </a: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 яких доведеться застосовувати знання, що допомагають людині вирішувати повсякденні проблеми. Робота над 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проєктами</a:t>
            </a: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, метод навчання через задачі наближає учнів до реальних життєвих ситуацій, які вони мають 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розв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’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язувати</a:t>
            </a: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, працюючи </a:t>
            </a:r>
          </a:p>
          <a:p>
            <a:pPr>
              <a:defRPr/>
            </a:pP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у групі (парі).</a:t>
            </a:r>
            <a:endParaRPr lang="ru-RU" sz="1600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159" y="1449000"/>
            <a:ext cx="3912906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Ознайомлюйте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учнів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із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defRPr/>
            </a:pP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ключовими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математичними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ідеями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якомога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глибше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та 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показуйте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зв</a:t>
            </a:r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’</a:t>
            </a: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язок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defRPr/>
            </a:pPr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між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ними</a:t>
            </a:r>
          </a:p>
          <a:p>
            <a:pPr>
              <a:spcAft>
                <a:spcPts val="600"/>
              </a:spcAft>
              <a:defRPr/>
            </a:pP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Часто учні не розуміють, як математика, яку вони вивчають у школі, може знадобитися їм у реальному житті. Послідовність викладу матеріалу у сучасних підручниках з математики не завжди сприяє встановленню зв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’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язків</a:t>
            </a: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 між поняттями, що вивчаються. Тому продумуйте послідовність вивчення тем у порядку, який допоможе учням розуміти 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взаємозв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’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язки</a:t>
            </a: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 між навчальними темами. Розуміючи зв’язок між різними темами, учні не розглядатимуть математику як довжелезний перелік формул для 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запам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’</a:t>
            </a:r>
            <a:r>
              <a:rPr lang="uk-UA" sz="1600" b="1" dirty="0" err="1" smtClean="0">
                <a:latin typeface="Calibri" pitchFamily="34" charset="0"/>
                <a:cs typeface="Calibri" pitchFamily="34" charset="0"/>
              </a:rPr>
              <a:t>ятовування</a:t>
            </a:r>
            <a:r>
              <a:rPr lang="uk-UA" sz="1600" b="1" dirty="0" smtClean="0">
                <a:latin typeface="Calibri" pitchFamily="34" charset="0"/>
                <a:cs typeface="Calibri" pitchFamily="34" charset="0"/>
              </a:rPr>
              <a:t>, а вбачатимуть сенс у тому, що вони вивчають, і зможуть більше цікавитися математикою.</a:t>
            </a:r>
            <a:endParaRPr lang="ru-RU" sz="1600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44392788"/>
              </p:ext>
            </p:extLst>
          </p:nvPr>
        </p:nvGraphicFramePr>
        <p:xfrm>
          <a:off x="5900061" y="980728"/>
          <a:ext cx="6052591" cy="306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07515339"/>
              </p:ext>
            </p:extLst>
          </p:nvPr>
        </p:nvGraphicFramePr>
        <p:xfrm>
          <a:off x="5916000" y="2712410"/>
          <a:ext cx="5938740" cy="258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537437897"/>
              </p:ext>
            </p:extLst>
          </p:nvPr>
        </p:nvGraphicFramePr>
        <p:xfrm>
          <a:off x="6015722" y="4249218"/>
          <a:ext cx="6032940" cy="259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792722" y="8047"/>
            <a:ext cx="7882015" cy="1233488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Особливості підготовки учнів до ЗНО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у 2021 році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5"/>
          <p:cNvSpPr>
            <a:spLocks noChangeArrowheads="1"/>
          </p:cNvSpPr>
          <p:nvPr/>
        </p:nvSpPr>
        <p:spPr bwMode="auto">
          <a:xfrm>
            <a:off x="426001" y="1273176"/>
            <a:ext cx="5130000" cy="5440824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algn="ctr">
              <a:buFont typeface="Arial" charset="0"/>
              <a:buChar char="•"/>
              <a:defRPr/>
            </a:pPr>
            <a:r>
              <a:rPr lang="uk-UA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Ознайомитися із програмою ЗНО, характеристиками </a:t>
            </a:r>
            <a:r>
              <a:rPr lang="uk-UA" altLang="uk-UA" sz="2000" b="1" dirty="0" smtClean="0">
                <a:solidFill>
                  <a:prstClr val="black"/>
                </a:solidFill>
                <a:cs typeface="Times New Roman" pitchFamily="18" charset="0"/>
              </a:rPr>
              <a:t>та критеріями </a:t>
            </a:r>
          </a:p>
          <a:p>
            <a:pPr lvl="0" algn="ctr">
              <a:defRPr/>
            </a:pPr>
            <a:r>
              <a:rPr lang="uk-UA" altLang="uk-UA" sz="2000" b="1" dirty="0" smtClean="0">
                <a:solidFill>
                  <a:prstClr val="black"/>
                </a:solidFill>
                <a:cs typeface="Times New Roman" pitchFamily="18" charset="0"/>
              </a:rPr>
              <a:t>оцінювання сертифікаційних </a:t>
            </a: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робіт.</a:t>
            </a:r>
          </a:p>
          <a:p>
            <a:pPr lvl="0" algn="ctr">
              <a:buFont typeface="Arial" charset="0"/>
              <a:buChar char="•"/>
              <a:defRPr/>
            </a:pP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Опрацювати демонстраційні </a:t>
            </a:r>
            <a:r>
              <a:rPr lang="uk-UA" altLang="uk-UA" sz="2000" b="1" dirty="0" smtClean="0">
                <a:solidFill>
                  <a:prstClr val="black"/>
                </a:solidFill>
                <a:cs typeface="Times New Roman" pitchFamily="18" charset="0"/>
              </a:rPr>
              <a:t>зошити</a:t>
            </a:r>
          </a:p>
          <a:p>
            <a:pPr lvl="0" algn="ctr">
              <a:defRPr/>
            </a:pPr>
            <a:r>
              <a:rPr lang="uk-UA" altLang="uk-UA" sz="2000" b="1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з математики.</a:t>
            </a:r>
          </a:p>
          <a:p>
            <a:pPr lvl="0" algn="ctr">
              <a:buFont typeface="Arial" charset="0"/>
              <a:buChar char="•"/>
              <a:defRPr/>
            </a:pPr>
            <a:r>
              <a:rPr lang="uk-UA" altLang="uk-UA" sz="2000" b="1" dirty="0" smtClean="0">
                <a:solidFill>
                  <a:prstClr val="black"/>
                </a:solidFill>
                <a:cs typeface="Times New Roman" pitchFamily="18" charset="0"/>
              </a:rPr>
              <a:t>Ознайомитися </a:t>
            </a: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з відеоматеріалами </a:t>
            </a:r>
            <a:b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uk-UA" altLang="uk-UA" sz="2000" b="1" dirty="0" smtClean="0">
                <a:solidFill>
                  <a:prstClr val="black"/>
                </a:solidFill>
                <a:cs typeface="Times New Roman" pitchFamily="18" charset="0"/>
              </a:rPr>
              <a:t>УЦОЯО.</a:t>
            </a:r>
            <a:endParaRPr lang="uk-UA" altLang="uk-UA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lvl="0" algn="ctr">
              <a:buFont typeface="Arial" charset="0"/>
              <a:buChar char="•"/>
              <a:defRPr/>
            </a:pP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Навчитися користуватися </a:t>
            </a:r>
            <a:endParaRPr lang="uk-UA" altLang="uk-UA" sz="2000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lvl="0" algn="ctr">
              <a:defRPr/>
            </a:pPr>
            <a:r>
              <a:rPr lang="uk-UA" altLang="uk-UA" sz="2000" b="1" dirty="0" smtClean="0">
                <a:solidFill>
                  <a:prstClr val="black"/>
                </a:solidFill>
                <a:cs typeface="Times New Roman" pitchFamily="18" charset="0"/>
              </a:rPr>
              <a:t>Довідковими </a:t>
            </a: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матеріалами.</a:t>
            </a:r>
          </a:p>
          <a:p>
            <a:pPr lvl="0" algn="ctr">
              <a:buFont typeface="Arial" charset="0"/>
              <a:buChar char="•"/>
              <a:defRPr/>
            </a:pP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Опрацювати тести минулих років.</a:t>
            </a:r>
          </a:p>
          <a:p>
            <a:pPr lvl="0" algn="ctr">
              <a:buFont typeface="Arial" charset="0"/>
              <a:buChar char="•"/>
              <a:defRPr/>
            </a:pPr>
            <a:r>
              <a:rPr lang="uk-UA" altLang="ru-RU" sz="2000" b="1" dirty="0" smtClean="0">
                <a:solidFill>
                  <a:prstClr val="black"/>
                </a:solidFill>
              </a:rPr>
              <a:t>Цікавитися </a:t>
            </a:r>
            <a:r>
              <a:rPr lang="uk-UA" altLang="ru-RU" sz="2000" b="1" dirty="0">
                <a:solidFill>
                  <a:prstClr val="black"/>
                </a:solidFill>
              </a:rPr>
              <a:t>матеріалами щодо ЗНО, </a:t>
            </a:r>
            <a:endParaRPr lang="uk-UA" altLang="ru-RU" sz="2000" b="1" dirty="0" smtClean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uk-UA" altLang="ru-RU" sz="2000" b="1" dirty="0" smtClean="0">
                <a:solidFill>
                  <a:prstClr val="black"/>
                </a:solidFill>
              </a:rPr>
              <a:t>які </a:t>
            </a:r>
            <a:r>
              <a:rPr lang="uk-UA" altLang="ru-RU" sz="2000" b="1" dirty="0">
                <a:solidFill>
                  <a:prstClr val="black"/>
                </a:solidFill>
              </a:rPr>
              <a:t>розміщуються на сайтах УЦОЯО </a:t>
            </a:r>
            <a:endParaRPr lang="uk-UA" altLang="ru-RU" sz="2000" b="1" dirty="0" smtClean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uk-UA" altLang="ru-RU" sz="2000" b="1" dirty="0" smtClean="0"/>
              <a:t>та </a:t>
            </a:r>
            <a:r>
              <a:rPr lang="uk-UA" altLang="ru-RU" sz="2000" b="1" dirty="0">
                <a:solidFill>
                  <a:prstClr val="black"/>
                </a:solidFill>
              </a:rPr>
              <a:t>Львівського РЦОЯО.</a:t>
            </a:r>
            <a:endParaRPr lang="uk-UA" altLang="uk-UA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lvl="0" algn="ctr">
              <a:buFont typeface="Arial" charset="0"/>
              <a:buChar char="•"/>
              <a:defRPr/>
            </a:pP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Ознайомитися з умовами вступу </a:t>
            </a:r>
            <a:endParaRPr lang="uk-UA" altLang="uk-UA" sz="2000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lvl="0" algn="ctr">
              <a:defRPr/>
            </a:pPr>
            <a:r>
              <a:rPr lang="uk-UA" altLang="uk-UA" sz="2000" b="1" dirty="0" smtClean="0">
                <a:solidFill>
                  <a:prstClr val="black"/>
                </a:solidFill>
                <a:cs typeface="Times New Roman" pitchFamily="18" charset="0"/>
              </a:rPr>
              <a:t>до </a:t>
            </a: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закладів вищої освіти.</a:t>
            </a:r>
          </a:p>
          <a:p>
            <a:pPr lvl="0" algn="ctr">
              <a:buFont typeface="Arial" charset="0"/>
              <a:buChar char="•"/>
              <a:defRPr/>
            </a:pP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Забезпечити участь у </a:t>
            </a:r>
            <a:r>
              <a:rPr lang="uk-UA" altLang="uk-UA" sz="2000" b="1" dirty="0" smtClean="0">
                <a:solidFill>
                  <a:prstClr val="black"/>
                </a:solidFill>
                <a:cs typeface="Times New Roman" pitchFamily="18" charset="0"/>
              </a:rPr>
              <a:t>пробному</a:t>
            </a:r>
          </a:p>
          <a:p>
            <a:pPr lvl="0" algn="ctr">
              <a:defRPr/>
            </a:pPr>
            <a:r>
              <a:rPr lang="uk-UA" altLang="uk-UA" sz="2000" b="1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uk-UA" altLang="uk-UA" sz="2000" b="1" dirty="0">
                <a:solidFill>
                  <a:prstClr val="black"/>
                </a:solidFill>
                <a:cs typeface="Times New Roman" pitchFamily="18" charset="0"/>
              </a:rPr>
              <a:t>ЗНО-2021.</a:t>
            </a:r>
          </a:p>
        </p:txBody>
      </p:sp>
    </p:spTree>
    <p:extLst>
      <p:ext uri="{BB962C8B-B14F-4D97-AF65-F5344CB8AC3E}">
        <p14:creationId xmlns:p14="http://schemas.microsoft.com/office/powerpoint/2010/main" val="1708183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2722" y="8047"/>
            <a:ext cx="7882015" cy="1233488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Особливості підготовки учнів до ЗНО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у 2021 році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4296000" y="1862951"/>
            <a:ext cx="6300000" cy="1080000"/>
          </a:xfrm>
          <a:prstGeom prst="wedgeRoundRectCallout">
            <a:avLst>
              <a:gd name="adj1" fmla="val -57257"/>
              <a:gd name="adj2" fmla="val 21577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i="1" dirty="0"/>
              <a:t>НЕЛІН Є.П.</a:t>
            </a:r>
            <a:endParaRPr lang="ru-RU" dirty="0"/>
          </a:p>
          <a:p>
            <a:r>
              <a:rPr lang="ru-RU" dirty="0"/>
              <a:t> </a:t>
            </a:r>
            <a:r>
              <a:rPr lang="ru-RU" b="1" dirty="0"/>
              <a:t>Спецкурс «СТРАТЕГІЇ ПІДГОТОВКИ УЧНІВ ДО ЗНО З МАТЕМАТИКИ. ОСОБЛИВОСТІ ПІДГОТОВКИ УЧНІВ ДО РОЗВ’ЯЗУВАННЯ СТЕРЕОМЕТРИЧНИХ ЗАДАЧ»</a:t>
            </a:r>
            <a:endParaRPr lang="ru-RU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287164" y="3322405"/>
            <a:ext cx="6300000" cy="1080000"/>
          </a:xfrm>
          <a:prstGeom prst="wedgeRoundRectCallout">
            <a:avLst>
              <a:gd name="adj1" fmla="val -57257"/>
              <a:gd name="adj2" fmla="val 21577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i="1" dirty="0"/>
              <a:t>НЕЛІН Є.П.</a:t>
            </a:r>
            <a:endParaRPr lang="ru-RU" dirty="0"/>
          </a:p>
          <a:p>
            <a:r>
              <a:rPr lang="ru-RU" dirty="0"/>
              <a:t> </a:t>
            </a:r>
            <a:r>
              <a:rPr lang="ru-RU" b="1" dirty="0"/>
              <a:t>Спецкурс «СТРАТЕГІЇ ПІДГОТОВКИ УЧНІВ ДО ЗНО З МАТЕМАТИКИ. ОСОБЛИВОСТІ ПІДГОТОВКИ УЧНІВ ДО РОЗВ’ЯЗУВАННЯ ПЛАНІМЕТРИЧНИХ ЗАДАЧ»</a:t>
            </a:r>
            <a:endParaRPr lang="ru-RU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4372060" y="4725255"/>
            <a:ext cx="6300000" cy="1080000"/>
          </a:xfrm>
          <a:prstGeom prst="wedgeRoundRectCallout">
            <a:avLst>
              <a:gd name="adj1" fmla="val -57257"/>
              <a:gd name="adj2" fmla="val 21577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000" b="1" dirty="0" err="1"/>
              <a:t>Аналіз</a:t>
            </a:r>
            <a:r>
              <a:rPr lang="ru-RU" sz="2000" b="1" dirty="0"/>
              <a:t> </a:t>
            </a:r>
            <a:r>
              <a:rPr lang="ru-RU" sz="2000" b="1" dirty="0" err="1"/>
              <a:t>найпоширеніших</a:t>
            </a:r>
            <a:r>
              <a:rPr lang="ru-RU" sz="2000" b="1" dirty="0"/>
              <a:t> </a:t>
            </a:r>
            <a:r>
              <a:rPr lang="ru-RU" sz="2000" b="1" dirty="0" err="1"/>
              <a:t>помилок</a:t>
            </a:r>
            <a:r>
              <a:rPr lang="ru-RU" sz="2000" b="1" dirty="0"/>
              <a:t>,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припускаються</a:t>
            </a:r>
            <a:r>
              <a:rPr lang="ru-RU" sz="2000" b="1" dirty="0"/>
              <a:t> при </a:t>
            </a:r>
            <a:r>
              <a:rPr lang="ru-RU" sz="2000" b="1" dirty="0" err="1"/>
              <a:t>написанні</a:t>
            </a:r>
            <a:r>
              <a:rPr lang="ru-RU" sz="2000" b="1" dirty="0"/>
              <a:t> </a:t>
            </a:r>
            <a:r>
              <a:rPr lang="ru-RU" sz="2000" b="1" dirty="0" err="1"/>
              <a:t>тестів</a:t>
            </a:r>
            <a:r>
              <a:rPr lang="ru-RU" sz="2000" b="1" dirty="0"/>
              <a:t> </a:t>
            </a:r>
            <a:r>
              <a:rPr lang="ru-RU" sz="2000" b="1" dirty="0" err="1"/>
              <a:t>зовнішнього</a:t>
            </a:r>
            <a:r>
              <a:rPr lang="ru-RU" sz="2000" b="1" dirty="0"/>
              <a:t> </a:t>
            </a:r>
            <a:r>
              <a:rPr lang="ru-RU" sz="2000" b="1" dirty="0" err="1"/>
              <a:t>незалежного</a:t>
            </a:r>
            <a:r>
              <a:rPr lang="ru-RU" sz="2000" b="1" dirty="0"/>
              <a:t> </a:t>
            </a:r>
            <a:r>
              <a:rPr lang="ru-RU" sz="2000" b="1" dirty="0" err="1"/>
              <a:t>оцінювання</a:t>
            </a:r>
            <a:endParaRPr lang="ru-RU" sz="2000" b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498903" y="1882677"/>
            <a:ext cx="2970000" cy="3753764"/>
            <a:chOff x="3127622" y="2327042"/>
            <a:chExt cx="2601739" cy="284416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Прямоугольник с двумя скругленными соседними углами 12"/>
            <p:cNvSpPr/>
            <p:nvPr/>
          </p:nvSpPr>
          <p:spPr>
            <a:xfrm rot="10800000">
              <a:off x="3127622" y="2327042"/>
              <a:ext cx="2601739" cy="2844163"/>
            </a:xfrm>
            <a:prstGeom prst="round2SameRect">
              <a:avLst>
                <a:gd name="adj1" fmla="val 10500"/>
                <a:gd name="adj2" fmla="val 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3207634" y="2327042"/>
              <a:ext cx="2441715" cy="27641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6464" tIns="156464" rIns="156464" bIns="156464" spcCol="1270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 b="1" dirty="0" smtClean="0">
                <a:solidFill>
                  <a:schemeClr val="bg1"/>
                </a:solidFill>
                <a:cs typeface="Times New Roman" pitchFamily="18" charset="0"/>
              </a:endParaRPr>
            </a:p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dirty="0" err="1" smtClean="0">
                  <a:solidFill>
                    <a:schemeClr val="bg1"/>
                  </a:solidFill>
                  <a:cs typeface="Times New Roman" pitchFamily="18" charset="0"/>
                </a:rPr>
                <a:t>Література</a:t>
              </a:r>
              <a:r>
                <a:rPr lang="ru-RU" sz="2800" b="1" dirty="0" smtClean="0">
                  <a:solidFill>
                    <a:schemeClr val="bg1"/>
                  </a:solidFill>
                  <a:cs typeface="Times New Roman" pitchFamily="18" charset="0"/>
                </a:rPr>
                <a:t> на </a:t>
              </a:r>
              <a:r>
                <a:rPr lang="ru-RU" sz="2800" b="1" dirty="0" err="1" smtClean="0">
                  <a:solidFill>
                    <a:schemeClr val="bg1"/>
                  </a:solidFill>
                  <a:cs typeface="Times New Roman" pitchFamily="18" charset="0"/>
                </a:rPr>
                <a:t>допомогу</a:t>
              </a:r>
              <a:r>
                <a:rPr lang="ru-RU" sz="2800" b="1" dirty="0" smtClean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ru-RU" sz="2800" b="1" dirty="0" err="1" smtClean="0">
                  <a:solidFill>
                    <a:schemeClr val="bg1"/>
                  </a:solidFill>
                  <a:cs typeface="Times New Roman" pitchFamily="18" charset="0"/>
                </a:rPr>
                <a:t>вчителю</a:t>
              </a:r>
              <a:r>
                <a:rPr lang="ru-RU" sz="2800" b="1" dirty="0" smtClean="0">
                  <a:solidFill>
                    <a:schemeClr val="bg1"/>
                  </a:solidFill>
                  <a:cs typeface="Times New Roman" pitchFamily="18" charset="0"/>
                </a:rPr>
                <a:t> у </a:t>
              </a:r>
              <a:r>
                <a:rPr lang="ru-RU" sz="2800" b="1" dirty="0" err="1" smtClean="0">
                  <a:solidFill>
                    <a:schemeClr val="bg1"/>
                  </a:solidFill>
                  <a:cs typeface="Times New Roman" pitchFamily="18" charset="0"/>
                </a:rPr>
                <a:t>підготовці</a:t>
              </a:r>
              <a:r>
                <a:rPr lang="ru-RU" sz="2800" b="1" dirty="0" smtClean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ru-RU" sz="2800" b="1" dirty="0" err="1" smtClean="0">
                  <a:solidFill>
                    <a:schemeClr val="bg1"/>
                  </a:solidFill>
                  <a:cs typeface="Times New Roman" pitchFamily="18" charset="0"/>
                </a:rPr>
                <a:t>учнів</a:t>
              </a:r>
              <a:r>
                <a:rPr lang="ru-RU" sz="2800" b="1" dirty="0" smtClean="0">
                  <a:solidFill>
                    <a:schemeClr val="bg1"/>
                  </a:solidFill>
                  <a:cs typeface="Times New Roman" pitchFamily="18" charset="0"/>
                </a:rPr>
                <a:t> до ЗНО з математики</a:t>
              </a:r>
              <a:endParaRPr lang="ru-RU" sz="2800" b="1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4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1047">
            <a:off x="3175905" y="2311913"/>
            <a:ext cx="3293533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3855">
            <a:off x="5053201" y="2105269"/>
            <a:ext cx="2789767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120">
            <a:off x="9176386" y="1831085"/>
            <a:ext cx="2581794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000" y="1868454"/>
            <a:ext cx="26670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60" y="1272986"/>
            <a:ext cx="2588683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2722" y="8047"/>
            <a:ext cx="7882015" cy="1233488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Особливості підготовки учнів до ЗНО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у 2021 році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2" y="1273175"/>
            <a:ext cx="2940138" cy="247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бевз зно 2021 математика тестові завдання у форматі зно книга купить цена купити ціна Освіта Ціна (цена) 42.90грн. | придбати  купити (купить) бевз зно 2021 математика тестові завдання у форматі зно книга купить цена купити ціна Освіта доставка по Украине, купить книгу, детские игрушки, компакт диски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3" y="3748785"/>
            <a:ext cx="2753727" cy="269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2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2722" y="8047"/>
            <a:ext cx="7882015" cy="1265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Особливості підготовки учнів до ЗНО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у 2021 році</a:t>
            </a: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86000" y="1406852"/>
            <a:ext cx="1203285" cy="1165478"/>
          </a:xfrm>
          <a:prstGeom prst="roundRect">
            <a:avLst>
              <a:gd name="adj" fmla="val 1667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Группа 10"/>
          <p:cNvGrpSpPr/>
          <p:nvPr/>
        </p:nvGrpSpPr>
        <p:grpSpPr>
          <a:xfrm>
            <a:off x="2010670" y="1478483"/>
            <a:ext cx="9672170" cy="1203285"/>
            <a:chOff x="3386498" y="1421456"/>
            <a:chExt cx="9672170" cy="1203285"/>
          </a:xfrm>
          <a:scene3d>
            <a:camera prst="orthographicFront"/>
            <a:lightRig rig="chilly" dir="t"/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386498" y="1421456"/>
              <a:ext cx="9672170" cy="1203285"/>
            </a:xfrm>
            <a:prstGeom prst="roundRect">
              <a:avLst>
                <a:gd name="adj" fmla="val 16670"/>
              </a:avLst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445248" y="1480206"/>
              <a:ext cx="9554670" cy="10857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>
                  <a:solidFill>
                    <a:srgbClr val="002060"/>
                  </a:solidFill>
                </a:rPr>
                <a:t>Проводити узагальнення теоретичного матеріалу</a:t>
              </a:r>
              <a:endParaRPr lang="uk-UA" sz="2800" b="1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846647" y="2681768"/>
            <a:ext cx="1203285" cy="1203285"/>
          </a:xfrm>
          <a:prstGeom prst="roundRect">
            <a:avLst>
              <a:gd name="adj" fmla="val 16670"/>
            </a:avLst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Скругленный прямоугольник 14"/>
          <p:cNvSpPr/>
          <p:nvPr/>
        </p:nvSpPr>
        <p:spPr>
          <a:xfrm>
            <a:off x="827159" y="4027117"/>
            <a:ext cx="1203285" cy="1203285"/>
          </a:xfrm>
          <a:prstGeom prst="roundRect">
            <a:avLst>
              <a:gd name="adj" fmla="val 16670"/>
            </a:avLst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Скругленный прямоугольник 15"/>
          <p:cNvSpPr/>
          <p:nvPr/>
        </p:nvSpPr>
        <p:spPr>
          <a:xfrm>
            <a:off x="846646" y="5364000"/>
            <a:ext cx="1203285" cy="1203285"/>
          </a:xfrm>
          <a:prstGeom prst="roundRect">
            <a:avLst>
              <a:gd name="adj" fmla="val 16670"/>
            </a:avLst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Группа 16"/>
          <p:cNvGrpSpPr/>
          <p:nvPr/>
        </p:nvGrpSpPr>
        <p:grpSpPr>
          <a:xfrm>
            <a:off x="1989285" y="2768607"/>
            <a:ext cx="9672170" cy="1203285"/>
            <a:chOff x="3386498" y="2769135"/>
            <a:chExt cx="9672170" cy="1203285"/>
          </a:xfrm>
          <a:scene3d>
            <a:camera prst="orthographicFront"/>
            <a:lightRig rig="chilly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386498" y="2769135"/>
              <a:ext cx="9672170" cy="1203285"/>
            </a:xfrm>
            <a:prstGeom prst="roundRect">
              <a:avLst>
                <a:gd name="adj" fmla="val 16670"/>
              </a:avLst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3445248" y="2827885"/>
              <a:ext cx="9554670" cy="10857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>
                  <a:solidFill>
                    <a:srgbClr val="002060"/>
                  </a:solidFill>
                </a:rPr>
                <a:t>Відпрацьовувати алгоритми виконання тестових завдань різних форм</a:t>
              </a:r>
              <a:endParaRPr lang="uk-UA" sz="28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053589" y="4024336"/>
            <a:ext cx="9672170" cy="1203285"/>
            <a:chOff x="3386498" y="4116815"/>
            <a:chExt cx="9672170" cy="1203285"/>
          </a:xfrm>
          <a:scene3d>
            <a:camera prst="orthographicFront"/>
            <a:lightRig rig="chilly" dir="t"/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386498" y="4116815"/>
              <a:ext cx="9672170" cy="1203285"/>
            </a:xfrm>
            <a:prstGeom prst="roundRect">
              <a:avLst>
                <a:gd name="adj" fmla="val 16670"/>
              </a:avLst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3445248" y="4175565"/>
              <a:ext cx="9554670" cy="10857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>
                  <a:solidFill>
                    <a:srgbClr val="002060"/>
                  </a:solidFill>
                </a:rPr>
                <a:t>Після  закінчення вивчення кожної теми практикувати невеликі тренувальні тестування</a:t>
              </a:r>
              <a:endParaRPr lang="uk-UA" sz="28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074121" y="5364000"/>
            <a:ext cx="9672170" cy="1203285"/>
            <a:chOff x="3386498" y="5464495"/>
            <a:chExt cx="9672170" cy="1203285"/>
          </a:xfrm>
          <a:scene3d>
            <a:camera prst="orthographicFront"/>
            <a:lightRig rig="chilly" dir="t"/>
          </a:scene3d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3386498" y="5464495"/>
              <a:ext cx="9672170" cy="1203285"/>
            </a:xfrm>
            <a:prstGeom prst="roundRect">
              <a:avLst>
                <a:gd name="adj" fmla="val 16670"/>
              </a:avLst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3445248" y="5523245"/>
              <a:ext cx="9554670" cy="10857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kern="1200" dirty="0" smtClean="0">
                  <a:solidFill>
                    <a:srgbClr val="002060"/>
                  </a:solidFill>
                </a:rPr>
                <a:t>Удосконалювати вміння і навички усних та письмових обчислень </a:t>
              </a:r>
              <a:endParaRPr lang="uk-UA" sz="2800" b="1" kern="12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3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Особливості підготовки учнів до ЗНО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у 2021 році</a:t>
            </a: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46000" y="1404000"/>
            <a:ext cx="1203285" cy="1203285"/>
          </a:xfrm>
          <a:prstGeom prst="roundRect">
            <a:avLst>
              <a:gd name="adj" fmla="val 1667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1127472" y="2754000"/>
            <a:ext cx="1203285" cy="1203285"/>
          </a:xfrm>
          <a:prstGeom prst="roundRect">
            <a:avLst>
              <a:gd name="adj" fmla="val 1667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1127471" y="4030642"/>
            <a:ext cx="1203285" cy="1203285"/>
          </a:xfrm>
          <a:prstGeom prst="roundRect">
            <a:avLst>
              <a:gd name="adj" fmla="val 1667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1056000" y="5319000"/>
            <a:ext cx="1203285" cy="1203285"/>
          </a:xfrm>
          <a:prstGeom prst="roundRect">
            <a:avLst>
              <a:gd name="adj" fmla="val 1667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Группа 8"/>
          <p:cNvGrpSpPr/>
          <p:nvPr/>
        </p:nvGrpSpPr>
        <p:grpSpPr>
          <a:xfrm>
            <a:off x="2349285" y="1499970"/>
            <a:ext cx="9672170" cy="1203285"/>
            <a:chOff x="3386498" y="1421456"/>
            <a:chExt cx="9672170" cy="1203285"/>
          </a:xfrm>
          <a:scene3d>
            <a:camera prst="orthographicFront"/>
            <a:lightRig rig="chilly" dir="t"/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3386498" y="1421456"/>
              <a:ext cx="9672170" cy="1203285"/>
            </a:xfrm>
            <a:prstGeom prst="roundRect">
              <a:avLst>
                <a:gd name="adj" fmla="val 16670"/>
              </a:avLst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3445248" y="1480206"/>
              <a:ext cx="9554670" cy="10857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err="1" smtClean="0">
                  <a:solidFill>
                    <a:srgbClr val="002060"/>
                  </a:solidFill>
                </a:rPr>
                <a:t>Впроваджувати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різні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освітні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технології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на уроках </a:t>
              </a:r>
              <a:endParaRPr lang="uk-UA" sz="28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371567" y="2832478"/>
            <a:ext cx="9672170" cy="1203285"/>
            <a:chOff x="3386498" y="2769135"/>
            <a:chExt cx="9672170" cy="1203285"/>
          </a:xfrm>
          <a:scene3d>
            <a:camera prst="orthographicFront"/>
            <a:lightRig rig="chilly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386498" y="2769135"/>
              <a:ext cx="9672170" cy="1203285"/>
            </a:xfrm>
            <a:prstGeom prst="roundRect">
              <a:avLst>
                <a:gd name="adj" fmla="val 16670"/>
              </a:avLst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3445248" y="2827885"/>
              <a:ext cx="9554670" cy="10857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err="1" smtClean="0">
                  <a:solidFill>
                    <a:srgbClr val="002060"/>
                  </a:solidFill>
                </a:rPr>
                <a:t>Особливу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увагу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слід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приділити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розв’язуванню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задач прикладного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спрямування</a:t>
              </a:r>
              <a:endParaRPr lang="uk-UA" sz="28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339041" y="4117839"/>
            <a:ext cx="9672170" cy="1203285"/>
            <a:chOff x="3386498" y="4116815"/>
            <a:chExt cx="9672170" cy="1203285"/>
          </a:xfrm>
          <a:scene3d>
            <a:camera prst="orthographicFront"/>
            <a:lightRig rig="chilly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386498" y="4116815"/>
              <a:ext cx="9672170" cy="1203285"/>
            </a:xfrm>
            <a:prstGeom prst="roundRect">
              <a:avLst>
                <a:gd name="adj" fmla="val 16670"/>
              </a:avLst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3445248" y="4175565"/>
              <a:ext cx="9554670" cy="10857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rgbClr val="002060"/>
                  </a:solidFill>
                </a:rPr>
                <a:t>При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розв’язуванні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завдань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відкритої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форми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наголосити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на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важливості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обґрунтування</a:t>
              </a:r>
              <a:endParaRPr lang="uk-UA" sz="28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397339" y="5454000"/>
            <a:ext cx="9672170" cy="1203285"/>
            <a:chOff x="3386498" y="5464495"/>
            <a:chExt cx="9672170" cy="1203285"/>
          </a:xfrm>
          <a:scene3d>
            <a:camera prst="orthographicFront"/>
            <a:lightRig rig="chilly" dir="t"/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386498" y="5464495"/>
              <a:ext cx="9672170" cy="1203285"/>
            </a:xfrm>
            <a:prstGeom prst="roundRect">
              <a:avLst>
                <a:gd name="adj" fmla="val 16670"/>
              </a:avLst>
            </a:prstGeom>
            <a:solidFill>
              <a:schemeClr val="accent1">
                <a:lumMod val="40000"/>
                <a:lumOff val="6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3445248" y="5523245"/>
              <a:ext cx="9554670" cy="10857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err="1" smtClean="0">
                  <a:solidFill>
                    <a:srgbClr val="002060"/>
                  </a:solidFill>
                </a:rPr>
                <a:t>Передбачити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організацію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самоосвітньої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діяльності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учнів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,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використовуючи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 </a:t>
              </a:r>
              <a:r>
                <a:rPr lang="ru-RU" sz="2800" b="1" kern="1200" dirty="0" err="1" smtClean="0">
                  <a:solidFill>
                    <a:srgbClr val="002060"/>
                  </a:solidFill>
                </a:rPr>
                <a:t>Інтернет-ресурси</a:t>
              </a:r>
              <a:endParaRPr lang="uk-UA" sz="2800" b="1" kern="12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4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23121"/>
            <a:ext cx="4116000" cy="282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01" y="1397194"/>
            <a:ext cx="3690000" cy="266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01" y="1311209"/>
            <a:ext cx="4274999" cy="274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00"/>
            <a:ext cx="4116001" cy="2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99" y="4059000"/>
            <a:ext cx="355500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00" y="4059000"/>
            <a:ext cx="427499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Особливості підготовки учнів до ЗНО 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 математики у 2021 році</a:t>
            </a:r>
            <a:b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Систематичне впровадження тестових технологій на різних етапах уроку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2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06B2DD-7698-452C-A4F3-817C304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Інтернет-ресурси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підготовки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учнів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ЗНО з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математики у 2021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році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0872" r="16927" b="24902"/>
          <a:stretch>
            <a:fillRect/>
          </a:stretch>
        </p:blipFill>
        <p:spPr bwMode="auto">
          <a:xfrm>
            <a:off x="0" y="1273176"/>
            <a:ext cx="12192000" cy="55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06B2DD-7698-452C-A4F3-817C304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Інтернет-ресурси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підготовки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учнів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ЗНО з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математики у 2021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році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низ 4"/>
          <p:cNvSpPr/>
          <p:nvPr/>
        </p:nvSpPr>
        <p:spPr>
          <a:xfrm rot="2372438">
            <a:off x="2840567" y="1355726"/>
            <a:ext cx="645584" cy="1717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642730">
            <a:off x="4410662" y="1515833"/>
            <a:ext cx="647700" cy="1857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9627849">
            <a:off x="6333067" y="1482725"/>
            <a:ext cx="647700" cy="1854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291992">
            <a:off x="7719485" y="1314450"/>
            <a:ext cx="645583" cy="1784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71500" y="3024095"/>
            <a:ext cx="22061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r>
              <a:rPr lang="ru-RU" sz="2400" b="1" dirty="0" err="1">
                <a:solidFill>
                  <a:srgbClr val="C00000"/>
                </a:solidFill>
                <a:latin typeface="Arial Black" pitchFamily="34" charset="0"/>
              </a:rPr>
              <a:t>Prometheus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581231" y="3561308"/>
            <a:ext cx="2817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r>
              <a:rPr lang="uk-UA" sz="2400" dirty="0">
                <a:solidFill>
                  <a:srgbClr val="C00000"/>
                </a:solidFill>
                <a:latin typeface="Arial Black" pitchFamily="34" charset="0"/>
              </a:rPr>
              <a:t>ЗНО. Освіта.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UA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381751" y="3500438"/>
            <a:ext cx="209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r>
              <a:rPr lang="uk-UA" sz="2400" b="1" dirty="0">
                <a:solidFill>
                  <a:srgbClr val="C00000"/>
                </a:solidFill>
                <a:latin typeface="Arial Black" pitchFamily="34" charset="0"/>
              </a:rPr>
              <a:t>“Академія”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8616000" y="3097836"/>
            <a:ext cx="11821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r>
              <a:rPr lang="en-US" sz="2400" dirty="0" err="1">
                <a:solidFill>
                  <a:srgbClr val="C00000"/>
                </a:solidFill>
                <a:latin typeface="Arial Black" pitchFamily="34" charset="0"/>
              </a:rPr>
              <a:t>EdEra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3" name="Picture 2" descr="ÐÐ°ÑÑÐ¸Ð½ÐºÐ¸ Ð¿Ð¾ Ð·Ð°Ð¿ÑÐ¾ÑÑ Ð¿ÑÐ¾Ð¼ÐµÑÐµÑÑ ÐºÐ°ÑÑÐ¸Ð½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9"/>
          <a:stretch>
            <a:fillRect/>
          </a:stretch>
        </p:blipFill>
        <p:spPr bwMode="auto">
          <a:xfrm>
            <a:off x="2285999" y="4022973"/>
            <a:ext cx="7842251" cy="251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object 36"/>
          <p:cNvSpPr>
            <a:spLocks noChangeArrowheads="1"/>
          </p:cNvSpPr>
          <p:nvPr/>
        </p:nvSpPr>
        <p:spPr bwMode="auto">
          <a:xfrm>
            <a:off x="-294000" y="192087"/>
            <a:ext cx="11908367" cy="9048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2901000" y="-155692"/>
            <a:ext cx="9387077" cy="16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algn="ctr" defTabSz="1217613"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Загальні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висновки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щодо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результатів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виконання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завдань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сертифікаційної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роботи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1217613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математики 2020 року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92238"/>
            <a:ext cx="12145433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035999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8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06B2DD-7698-452C-A4F3-817C304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Інтернет-ресурси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підготовки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учнів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ЗНО з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математики у 2021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році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551000" y="5904001"/>
            <a:ext cx="8229600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algun Gothic" pitchFamily="34" charset="-127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algun Gothic" pitchFamily="34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algun Gothic" pitchFamily="34" charset="-127"/>
                <a:cs typeface="+mj-cs"/>
                <a:hlinkClick r:id="rId3"/>
              </a:rPr>
              <a:t>https://zno.osvita.ua</a:t>
            </a:r>
            <a:r>
              <a:rPr kumimoji="0" lang="uk-UA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algun Gothic" pitchFamily="34" charset="-127"/>
                <a:cs typeface="+mj-cs"/>
              </a:rPr>
              <a:t> </a:t>
            </a:r>
            <a:endParaRPr kumimoji="0" lang="uk-UA" sz="4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Malgun Gothic" pitchFamily="34" charset="-127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0" y="1273176"/>
            <a:ext cx="12081000" cy="490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4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06B2DD-7698-452C-A4F3-817C304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Інтернет-ресурси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підготовки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учнів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ЗНО з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математики у 2021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році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" y="1273176"/>
            <a:ext cx="12192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5" y="3384000"/>
            <a:ext cx="12105765" cy="282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551001" y="5949000"/>
            <a:ext cx="8865000" cy="739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hlinkClick r:id="rId5"/>
              </a:rPr>
              <a:t>http://testzno.osnova.com.ua/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2421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06B2DD-7698-452C-A4F3-817C304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Інтернет-ресурси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підготовки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учнів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ЗНО з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математики у 2021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році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1268760"/>
            <a:ext cx="12165063" cy="472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46000" y="5994000"/>
            <a:ext cx="10278511" cy="882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hlinkClick r:id="rId4"/>
              </a:rPr>
              <a:t>http://zno.academia.in.ua/course/index.php?categoryid=5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159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06B2DD-7698-452C-A4F3-817C304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Інтернет-ресурси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підготовки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учнів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ЗНО з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математики у 2021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році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" y="1196752"/>
            <a:ext cx="12182725" cy="497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95467" y="6065912"/>
            <a:ext cx="10272889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hlinkClick r:id="rId4"/>
              </a:rPr>
              <a:t>http://online.zno.ua/</a:t>
            </a:r>
            <a:r>
              <a:rPr lang="uk-UA" sz="2800" dirty="0" smtClean="0"/>
              <a:t>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628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06B2DD-7698-452C-A4F3-817C304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Інтернет-ресурси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підготовки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учнів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ЗНО з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математики у 2021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році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1273176"/>
            <a:ext cx="12189272" cy="552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06B2DD-7698-452C-A4F3-817C304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Інтернет-ресурси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для підготовки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учнів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 ЗНО з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математики у 2021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році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" y="0"/>
            <a:ext cx="1278272" cy="1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0" y="1359000"/>
            <a:ext cx="1192500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Пам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’</a:t>
            </a:r>
            <a:r>
              <a:rPr lang="uk-UA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ятайте</a:t>
            </a:r>
            <a:r>
              <a:rPr lang="uk-UA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1000" y="1449000"/>
            <a:ext cx="10080000" cy="414000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3200" b="1" dirty="0">
                <a:solidFill>
                  <a:srgbClr val="002060"/>
                </a:solidFill>
              </a:rPr>
              <a:t>Перемога не </a:t>
            </a:r>
            <a:r>
              <a:rPr lang="ru-RU" sz="3200" b="1" dirty="0" err="1">
                <a:solidFill>
                  <a:srgbClr val="002060"/>
                </a:solidFill>
              </a:rPr>
              <a:t>завжди</a:t>
            </a:r>
            <a:r>
              <a:rPr lang="ru-RU" sz="3200" b="1" dirty="0">
                <a:solidFill>
                  <a:srgbClr val="002060"/>
                </a:solidFill>
              </a:rPr>
              <a:t> приходить до </a:t>
            </a:r>
            <a:r>
              <a:rPr lang="ru-RU" sz="3200" b="1" dirty="0" err="1">
                <a:solidFill>
                  <a:srgbClr val="002060"/>
                </a:solidFill>
              </a:rPr>
              <a:t>найсильнішого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чи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найспритнішого</a:t>
            </a:r>
            <a:r>
              <a:rPr lang="ru-RU" sz="3200" b="1" dirty="0">
                <a:solidFill>
                  <a:srgbClr val="002060"/>
                </a:solidFill>
              </a:rPr>
              <a:t>, рано </a:t>
            </a:r>
            <a:r>
              <a:rPr lang="ru-RU" sz="3200" b="1" dirty="0" err="1">
                <a:solidFill>
                  <a:srgbClr val="002060"/>
                </a:solidFill>
              </a:rPr>
              <a:t>чи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пізно</a:t>
            </a:r>
            <a:r>
              <a:rPr lang="ru-RU" sz="3200" b="1" dirty="0">
                <a:solidFill>
                  <a:srgbClr val="002060"/>
                </a:solidFill>
              </a:rPr>
              <a:t> вона приходить до того, </a:t>
            </a:r>
            <a:r>
              <a:rPr lang="ru-RU" sz="3200" b="1" dirty="0" err="1">
                <a:solidFill>
                  <a:srgbClr val="002060"/>
                </a:solidFill>
              </a:rPr>
              <a:t>хто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повірить</a:t>
            </a:r>
            <a:r>
              <a:rPr lang="ru-RU" sz="3200" b="1" dirty="0">
                <a:solidFill>
                  <a:srgbClr val="002060"/>
                </a:solidFill>
              </a:rPr>
              <a:t> у себе</a:t>
            </a:r>
            <a:r>
              <a:rPr lang="ru-RU" sz="3200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lnSpc>
                <a:spcPct val="80000"/>
              </a:lnSpc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3200" b="1" dirty="0" err="1">
                <a:solidFill>
                  <a:srgbClr val="C00000"/>
                </a:solidFill>
              </a:rPr>
              <a:t>Справжній</a:t>
            </a:r>
            <a:r>
              <a:rPr lang="ru-RU" sz="3200" b="1" dirty="0">
                <a:solidFill>
                  <a:srgbClr val="C00000"/>
                </a:solidFill>
              </a:rPr>
              <a:t>  </a:t>
            </a:r>
            <a:r>
              <a:rPr lang="ru-RU" sz="3200" b="1" dirty="0" err="1">
                <a:solidFill>
                  <a:srgbClr val="C00000"/>
                </a:solidFill>
              </a:rPr>
              <a:t>двобій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відбувається</a:t>
            </a:r>
            <a:r>
              <a:rPr lang="ru-RU" sz="3200" b="1" dirty="0">
                <a:solidFill>
                  <a:srgbClr val="C00000"/>
                </a:solidFill>
              </a:rPr>
              <a:t> у </a:t>
            </a:r>
            <a:r>
              <a:rPr lang="ru-RU" sz="3200" b="1" dirty="0" err="1" smtClean="0">
                <a:solidFill>
                  <a:srgbClr val="C00000"/>
                </a:solidFill>
              </a:rPr>
              <a:t>розумі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учня</a:t>
            </a:r>
            <a:r>
              <a:rPr lang="ru-RU" sz="3200" b="1" dirty="0" smtClean="0">
                <a:solidFill>
                  <a:srgbClr val="C00000"/>
                </a:solidFill>
              </a:rPr>
              <a:t>, </a:t>
            </a:r>
            <a:r>
              <a:rPr lang="ru-RU" sz="3200" b="1" dirty="0">
                <a:solidFill>
                  <a:srgbClr val="C00000"/>
                </a:solidFill>
              </a:rPr>
              <a:t>і, </a:t>
            </a:r>
            <a:r>
              <a:rPr lang="ru-RU" sz="3200" b="1" dirty="0" err="1">
                <a:solidFill>
                  <a:srgbClr val="C00000"/>
                </a:solidFill>
              </a:rPr>
              <a:t>якщо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він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думає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>
                <a:solidFill>
                  <a:srgbClr val="C00000"/>
                </a:solidFill>
              </a:rPr>
              <a:t>про перемогу, </a:t>
            </a:r>
            <a:r>
              <a:rPr lang="ru-RU" sz="3200" b="1" dirty="0" smtClean="0">
                <a:solidFill>
                  <a:srgbClr val="C00000"/>
                </a:solidFill>
              </a:rPr>
              <a:t>то </a:t>
            </a:r>
            <a:r>
              <a:rPr lang="ru-RU" sz="3200" b="1" smtClean="0">
                <a:solidFill>
                  <a:srgbClr val="C00000"/>
                </a:solidFill>
              </a:rPr>
              <a:t>здобуде </a:t>
            </a:r>
            <a:r>
              <a:rPr lang="ru-RU" sz="3200" b="1" dirty="0" err="1">
                <a:solidFill>
                  <a:srgbClr val="C00000"/>
                </a:solidFill>
              </a:rPr>
              <a:t>її</a:t>
            </a:r>
            <a:r>
              <a:rPr lang="ru-RU" sz="3200" b="1" dirty="0">
                <a:solidFill>
                  <a:srgbClr val="C00000"/>
                </a:solidFill>
              </a:rPr>
              <a:t>. 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buNone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3200" b="1" dirty="0" err="1" smtClean="0">
                <a:solidFill>
                  <a:srgbClr val="002060"/>
                </a:solidFill>
              </a:rPr>
              <a:t>Зичу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всім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успіху</a:t>
            </a:r>
            <a:r>
              <a:rPr lang="ru-RU" sz="3200" b="1" dirty="0">
                <a:solidFill>
                  <a:srgbClr val="002060"/>
                </a:solidFill>
              </a:rPr>
              <a:t> і </a:t>
            </a:r>
            <a:r>
              <a:rPr lang="ru-RU" sz="3200" b="1" dirty="0" err="1" smtClean="0">
                <a:solidFill>
                  <a:srgbClr val="002060"/>
                </a:solidFill>
              </a:rPr>
              <a:t>бажаю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отримати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насолоду</a:t>
            </a:r>
            <a:r>
              <a:rPr lang="ru-RU" sz="3200" b="1" dirty="0">
                <a:solidFill>
                  <a:srgbClr val="002060"/>
                </a:solidFill>
              </a:rPr>
              <a:t> як </a:t>
            </a:r>
            <a:r>
              <a:rPr lang="ru-RU" sz="3200" b="1" dirty="0" err="1">
                <a:solidFill>
                  <a:srgbClr val="002060"/>
                </a:solidFill>
              </a:rPr>
              <a:t>від</a:t>
            </a:r>
            <a:r>
              <a:rPr lang="ru-RU" sz="3200" b="1" dirty="0">
                <a:solidFill>
                  <a:srgbClr val="002060"/>
                </a:solidFill>
              </a:rPr>
              <a:t> самого </a:t>
            </a:r>
            <a:r>
              <a:rPr lang="ru-RU" sz="3200" b="1" dirty="0" err="1">
                <a:solidFill>
                  <a:srgbClr val="002060"/>
                </a:solidFill>
              </a:rPr>
              <a:t>процесу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формування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в </a:t>
            </a:r>
            <a:r>
              <a:rPr lang="ru-RU" sz="3200" b="1" dirty="0" err="1" smtClean="0">
                <a:solidFill>
                  <a:srgbClr val="002060"/>
                </a:solidFill>
              </a:rPr>
              <a:t>учнів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ґрунтовних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і </a:t>
            </a:r>
            <a:r>
              <a:rPr lang="ru-RU" sz="3200" b="1" dirty="0" err="1">
                <a:solidFill>
                  <a:srgbClr val="002060"/>
                </a:solidFill>
              </a:rPr>
              <a:t>систематичних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знань</a:t>
            </a:r>
            <a:r>
              <a:rPr lang="ru-RU" sz="3200" b="1" dirty="0">
                <a:solidFill>
                  <a:srgbClr val="002060"/>
                </a:solidFill>
              </a:rPr>
              <a:t> з </a:t>
            </a:r>
            <a:r>
              <a:rPr lang="ru-RU" sz="3200" b="1" dirty="0" smtClean="0">
                <a:solidFill>
                  <a:srgbClr val="002060"/>
                </a:solidFill>
              </a:rPr>
              <a:t>математики</a:t>
            </a:r>
            <a:r>
              <a:rPr lang="ru-RU" sz="3200" b="1" dirty="0">
                <a:solidFill>
                  <a:srgbClr val="002060"/>
                </a:solidFill>
              </a:rPr>
              <a:t>, так і </a:t>
            </a:r>
            <a:r>
              <a:rPr lang="ru-RU" sz="3200" b="1" dirty="0" err="1">
                <a:solidFill>
                  <a:srgbClr val="002060"/>
                </a:solidFill>
              </a:rPr>
              <a:t>від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результатів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цього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процесу</a:t>
            </a:r>
            <a:r>
              <a:rPr lang="ru-RU" sz="3200" b="1" dirty="0">
                <a:solidFill>
                  <a:srgbClr val="002060"/>
                </a:solidFill>
              </a:rPr>
              <a:t>!</a:t>
            </a:r>
          </a:p>
          <a:p>
            <a:endParaRPr lang="ru-RU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32517" cy="135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7062D2-87BA-47CB-AA8D-848BE686EE02}"/>
              </a:ext>
            </a:extLst>
          </p:cNvPr>
          <p:cNvSpPr txBox="1"/>
          <p:nvPr/>
        </p:nvSpPr>
        <p:spPr>
          <a:xfrm>
            <a:off x="3314819" y="5454000"/>
            <a:ext cx="477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40019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3036000" y="-106596"/>
            <a:ext cx="9179285" cy="16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algn="ctr" defTabSz="1217613"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Загальні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висновки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щодо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результатів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виконання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завдань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сертифікаційної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роботи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1217613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математики 2020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року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0" y="1493838"/>
            <a:ext cx="11070000" cy="50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035999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5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" y="-200052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endParaRPr lang="ru-RU"/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2901000" y="-106596"/>
            <a:ext cx="9314285" cy="16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 anchor="ctr">
            <a:spAutoFit/>
          </a:bodyPr>
          <a:lstStyle/>
          <a:p>
            <a:pPr algn="ctr" defTabSz="1217613">
              <a:defRPr/>
            </a:pP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Загальні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висновки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щодо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результатів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виконання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завдань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сертифікаційної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роботи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1217613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математики 2020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року</a:t>
            </a:r>
            <a:endParaRPr lang="uk-U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080999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3141" y="1493838"/>
            <a:ext cx="3542859" cy="508516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ts val="0"/>
              </a:spcBef>
              <a:buClr>
                <a:srgbClr val="9BBB59"/>
              </a:buClr>
              <a:buSzPct val="95000"/>
              <a:defRPr/>
            </a:pP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Завдання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сертифікаційної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роботи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з математики дали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змогу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перевірити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основні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теоретичні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знання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практичні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вміння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і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навички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з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алгебри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і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початків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аналізу</a:t>
            </a:r>
            <a:r>
              <a:rPr lang="ru-RU" b="1" i="1" dirty="0">
                <a:solidFill>
                  <a:srgbClr val="002060"/>
                </a:solidFill>
                <a:cs typeface="Calibri" pitchFamily="34" charset="0"/>
              </a:rPr>
              <a:t> та </a:t>
            </a:r>
            <a:r>
              <a:rPr lang="ru-RU" b="1" i="1" dirty="0" err="1">
                <a:solidFill>
                  <a:srgbClr val="002060"/>
                </a:solidFill>
                <a:cs typeface="Calibri" pitchFamily="34" charset="0"/>
              </a:rPr>
              <a:t>геометрії</a:t>
            </a:r>
            <a:r>
              <a:rPr lang="ru-RU" b="1" i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а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саме</a:t>
            </a: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:</a:t>
            </a:r>
          </a:p>
          <a:p>
            <a:pPr>
              <a:spcBef>
                <a:spcPts val="0"/>
              </a:spcBef>
              <a:buClr>
                <a:srgbClr val="9BBB59"/>
              </a:buClr>
              <a:buSzPct val="95000"/>
              <a:defRPr/>
            </a:pP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- </a:t>
            </a:r>
            <a:r>
              <a:rPr lang="ru-RU" b="1" dirty="0" err="1" smtClean="0">
                <a:solidFill>
                  <a:schemeClr val="tx1"/>
                </a:solidFill>
                <a:cs typeface="Calibri" pitchFamily="34" charset="0"/>
              </a:rPr>
              <a:t>розв'язувати</a:t>
            </a: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задачі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зокрема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прикладного 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характеру, </a:t>
            </a:r>
            <a:endParaRPr lang="ru-RU" b="1" dirty="0" smtClean="0">
              <a:solidFill>
                <a:schemeClr val="tx1"/>
              </a:solidFill>
              <a:cs typeface="Calibri" pitchFamily="34" charset="0"/>
            </a:endParaRPr>
          </a:p>
          <a:p>
            <a:pPr>
              <a:spcBef>
                <a:spcPts val="0"/>
              </a:spcBef>
              <a:buClr>
                <a:srgbClr val="9BBB59"/>
              </a:buClr>
              <a:buSzPct val="95000"/>
              <a:defRPr/>
            </a:pP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- </a:t>
            </a:r>
            <a:r>
              <a:rPr lang="ru-RU" b="1" dirty="0" err="1" smtClean="0">
                <a:solidFill>
                  <a:schemeClr val="tx1"/>
                </a:solidFill>
                <a:cs typeface="Calibri" pitchFamily="34" charset="0"/>
              </a:rPr>
              <a:t>будувати</a:t>
            </a: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математичні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моделі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і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досліджувати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їх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endParaRPr lang="ru-RU" b="1" dirty="0" smtClean="0">
              <a:solidFill>
                <a:schemeClr val="tx1"/>
              </a:solidFill>
              <a:cs typeface="Calibri" pitchFamily="34" charset="0"/>
            </a:endParaRPr>
          </a:p>
          <a:p>
            <a:pPr>
              <a:spcBef>
                <a:spcPts val="0"/>
              </a:spcBef>
              <a:buClr>
                <a:srgbClr val="9BBB59"/>
              </a:buClr>
              <a:buSzPct val="95000"/>
              <a:defRPr/>
            </a:pP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- </a:t>
            </a:r>
            <a:r>
              <a:rPr lang="ru-RU" b="1" dirty="0" err="1" smtClean="0">
                <a:solidFill>
                  <a:schemeClr val="tx1"/>
                </a:solidFill>
                <a:cs typeface="Calibri" pitchFamily="34" charset="0"/>
              </a:rPr>
              <a:t>знаходити</a:t>
            </a: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кількісні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характеристики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геометричних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фігур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endParaRPr lang="ru-RU" b="1" dirty="0" smtClean="0">
              <a:solidFill>
                <a:schemeClr val="tx1"/>
              </a:solidFill>
              <a:cs typeface="Calibri" pitchFamily="34" charset="0"/>
            </a:endParaRPr>
          </a:p>
          <a:p>
            <a:pPr>
              <a:spcBef>
                <a:spcPts val="0"/>
              </a:spcBef>
              <a:buClr>
                <a:srgbClr val="9BBB59"/>
              </a:buClr>
              <a:buSzPct val="95000"/>
              <a:defRPr/>
            </a:pP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- </a:t>
            </a:r>
            <a:r>
              <a:rPr lang="ru-RU" b="1" dirty="0" err="1" smtClean="0">
                <a:solidFill>
                  <a:schemeClr val="tx1"/>
                </a:solidFill>
                <a:cs typeface="Calibri" pitchFamily="34" charset="0"/>
              </a:rPr>
              <a:t>аналізувати</a:t>
            </a: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інформацію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наведену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у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графічній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і </a:t>
            </a:r>
            <a:r>
              <a:rPr lang="ru-RU" b="1" dirty="0" err="1">
                <a:solidFill>
                  <a:schemeClr val="tx1"/>
                </a:solidFill>
                <a:cs typeface="Calibri" pitchFamily="34" charset="0"/>
              </a:rPr>
              <a:t>текстовій</a:t>
            </a:r>
            <a:r>
              <a:rPr lang="ru-RU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cs typeface="Calibri" pitchFamily="34" charset="0"/>
              </a:rPr>
              <a:t>формах.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36000" y="1493838"/>
            <a:ext cx="4545000" cy="508516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ts val="0"/>
              </a:spcBef>
              <a:buClr>
                <a:srgbClr val="9BBB59"/>
              </a:buClr>
              <a:buSzPct val="95000"/>
              <a:defRPr/>
            </a:pP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Аналіз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результатів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виконання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завдань показав,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що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найскладнішим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із-поміж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завдань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із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вибором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однієї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правильної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відповіді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з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п'яти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запропонованих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виявилося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завдання з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розділу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cs typeface="Calibri" pitchFamily="34" charset="0"/>
              </a:rPr>
              <a:t>«Числа і </a:t>
            </a:r>
            <a:r>
              <a:rPr lang="ru-RU" sz="1600" b="1" i="1" dirty="0" err="1">
                <a:solidFill>
                  <a:srgbClr val="002060"/>
                </a:solidFill>
                <a:cs typeface="Calibri" pitchFamily="34" charset="0"/>
              </a:rPr>
              <a:t>вирази</a:t>
            </a:r>
            <a:r>
              <a:rPr lang="ru-RU" sz="1600" b="1" i="1" dirty="0">
                <a:solidFill>
                  <a:srgbClr val="002060"/>
                </a:solidFill>
                <a:cs typeface="Calibri" pitchFamily="34" charset="0"/>
              </a:rPr>
              <a:t>» 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на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знання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і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застосування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основних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cs typeface="Calibri" pitchFamily="34" charset="0"/>
              </a:rPr>
              <a:t>тригонометричних</a:t>
            </a:r>
            <a:r>
              <a:rPr lang="ru-RU" sz="1600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cs typeface="Calibri" pitchFamily="34" charset="0"/>
              </a:rPr>
              <a:t>тотожностей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.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Спростити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тригонометричний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буквений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вираз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використовуючи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функції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одного аргументу,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змогла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чверть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учасників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. З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розв'язанням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системи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cs typeface="Calibri" pitchFamily="34" charset="0"/>
              </a:rPr>
              <a:t>лінійних</a:t>
            </a:r>
            <a:r>
              <a:rPr lang="ru-RU" sz="1600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cs typeface="Calibri" pitchFamily="34" charset="0"/>
              </a:rPr>
              <a:t>нерівностей</a:t>
            </a:r>
            <a:r>
              <a:rPr lang="ru-RU" sz="1600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впоралася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лише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третина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тестованих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.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Менше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40 %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учасників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визначили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кількість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цілих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чисел,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що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належать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інтервалу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, одна з меж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якого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є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ірраціональним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числом. Лише  20 % 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тестованих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правильно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розв’язали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завдання,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що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перевіряло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розуміння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поняття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різниці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cs typeface="Calibri" pitchFamily="34" charset="0"/>
              </a:rPr>
              <a:t>арифметичної</a:t>
            </a:r>
            <a:r>
              <a:rPr lang="ru-RU" sz="1600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cs typeface="Calibri" pitchFamily="34" charset="0"/>
              </a:rPr>
              <a:t>прогресії</a:t>
            </a:r>
            <a:r>
              <a:rPr lang="ru-RU" sz="1600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та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вміння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Calibri" pitchFamily="34" charset="0"/>
              </a:rPr>
              <a:t>її</a:t>
            </a:r>
            <a:r>
              <a:rPr lang="ru-RU" sz="16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cs typeface="Calibri" pitchFamily="34" charset="0"/>
              </a:rPr>
              <a:t>визначати</a:t>
            </a:r>
            <a:r>
              <a:rPr lang="ru-RU" sz="1600" b="1" dirty="0" smtClean="0">
                <a:solidFill>
                  <a:schemeClr val="tx1"/>
                </a:solidFill>
                <a:cs typeface="Calibri" pitchFamily="34" charset="0"/>
              </a:rPr>
              <a:t>.</a:t>
            </a:r>
            <a:endParaRPr lang="ru-RU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796000" y="1493838"/>
            <a:ext cx="3194719" cy="508516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ts val="0"/>
              </a:spcBef>
              <a:buClr>
                <a:srgbClr val="9BBB59"/>
              </a:buClr>
              <a:buSzPct val="95000"/>
              <a:defRPr/>
            </a:pP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Серед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учасників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близько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cs typeface="Calibri" pitchFamily="34" charset="0"/>
              </a:rPr>
              <a:t>30 % 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не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змогли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розв'язати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cs typeface="Calibri" pitchFamily="34" charset="0"/>
              </a:rPr>
              <a:t>квадратне</a:t>
            </a:r>
            <a:r>
              <a:rPr lang="ru-RU" sz="2000" b="1" i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cs typeface="Calibri" pitchFamily="34" charset="0"/>
              </a:rPr>
              <a:t>рівняння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хоча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вміння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розв'язувати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такі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рівняння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є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базовим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,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його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відпрацьовують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понад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три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навчальні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роки.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Торік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таке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рівняння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не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змогли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cs typeface="Calibri" pitchFamily="34" charset="0"/>
              </a:rPr>
              <a:t>розв'язати</a:t>
            </a:r>
            <a:r>
              <a:rPr lang="ru-RU" sz="2000" b="1" dirty="0">
                <a:solidFill>
                  <a:schemeClr val="tx1"/>
                </a:solidFill>
                <a:cs typeface="Calibri" pitchFamily="34" charset="0"/>
              </a:rPr>
              <a:t> 40 % </a:t>
            </a:r>
            <a:r>
              <a:rPr lang="ru-RU" sz="2000" b="1" dirty="0" err="1" smtClean="0">
                <a:solidFill>
                  <a:schemeClr val="tx1"/>
                </a:solidFill>
                <a:cs typeface="Calibri" pitchFamily="34" charset="0"/>
              </a:rPr>
              <a:t>учасників</a:t>
            </a:r>
            <a:r>
              <a:rPr lang="ru-RU" sz="2000" dirty="0" smtClean="0">
                <a:solidFill>
                  <a:schemeClr val="tx1"/>
                </a:solidFill>
                <a:cs typeface="Calibri" pitchFamily="34" charset="0"/>
              </a:rPr>
              <a:t>.</a:t>
            </a:r>
            <a:endParaRPr lang="ru-RU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8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025373"/>
      </a:accent1>
      <a:accent2>
        <a:srgbClr val="0378A6"/>
      </a:accent2>
      <a:accent3>
        <a:srgbClr val="F2CB05"/>
      </a:accent3>
      <a:accent4>
        <a:srgbClr val="D6D6D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</TotalTime>
  <Words>4404</Words>
  <Application>Microsoft Office PowerPoint</Application>
  <PresentationFormat>Произвольный</PresentationFormat>
  <Paragraphs>589</Paragraphs>
  <Slides>76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Презентация PowerPoint</vt:lpstr>
      <vt:lpstr>ЗНО – необхідна умова майбутнього</vt:lpstr>
      <vt:lpstr>ДПА/ЗНО: перспективи</vt:lpstr>
      <vt:lpstr>Офіційний звіт УЦОЯО про проведення  ЗНО з математики у 2020 році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Загальні висновки щодо результатів  виконання завдань сертифікаційної роботи  з математики 2020 року</vt:lpstr>
      <vt:lpstr>Презентация PowerPoint</vt:lpstr>
      <vt:lpstr>Нормативно-правові документи</vt:lpstr>
      <vt:lpstr>Особливості проведення ЗНО – 2021 </vt:lpstr>
      <vt:lpstr>Презентация PowerPoint</vt:lpstr>
      <vt:lpstr>Вибір предметів для проходження ДПА</vt:lpstr>
      <vt:lpstr>ДВОРІВНЕВІ ТЕСТИ  для отримання свідоцтва про здобуття повної загальної середньої освіти</vt:lpstr>
      <vt:lpstr>Презентация PowerPoint</vt:lpstr>
      <vt:lpstr>Умови прийому до закладів вищої  освіти у 2021 році</vt:lpstr>
      <vt:lpstr>Система визначення результатів ЗНО – 2021</vt:lpstr>
      <vt:lpstr>ПРОГРАМА ЗНО – 2021 з математики</vt:lpstr>
      <vt:lpstr> Сертифікаційна робота з математики </vt:lpstr>
      <vt:lpstr>ЗНО/ДПА – 2021 З МАТЕМАТИКИ</vt:lpstr>
      <vt:lpstr>Кількісний розподіл завдань сертифікаційної роботи (завдання рівня стандарту) за формами</vt:lpstr>
      <vt:lpstr>Для проведення ДПА укладено 2 варіанти сертифікаційних робіт</vt:lpstr>
      <vt:lpstr>Особливості ДПА/ЗНО з математики 2020 та 2021 років</vt:lpstr>
      <vt:lpstr>Структура сертифікаційних робіт ДПА/ЗНО – 2021 з математики</vt:lpstr>
      <vt:lpstr>СЕРТИФІКАЦІЙНА РОБОТА З МАТЕМАТИКИ  (ЗАВДАННЯ РІВНЯ СТАНДАРТУ І ПРОФІЛЬНОГО РІВНЯ)</vt:lpstr>
      <vt:lpstr>СЕРТИФІКАЦІЙНА РОБОТА З МАТЕМАТИКИ  (ЗАВДАННЯ РІВНЯ СТАНДАРТУ)</vt:lpstr>
      <vt:lpstr>Для проведення ДПА укладено 2 варіанти сертифікаційних робіт</vt:lpstr>
      <vt:lpstr>Загальні характеристики та критерії оцінювання</vt:lpstr>
      <vt:lpstr>Загальна характеристика сертифікаційної роботи з математики ЗНО 2021 року </vt:lpstr>
      <vt:lpstr>Загальна характеристика сертифікаційної роботи з математики (завдання рівня стандарту) ЗНО 2021 року </vt:lpstr>
      <vt:lpstr>Форми тестових завдань</vt:lpstr>
      <vt:lpstr>Форми тестових завдань</vt:lpstr>
      <vt:lpstr>Форми тестових завдань</vt:lpstr>
      <vt:lpstr>Форми тестових завдань</vt:lpstr>
      <vt:lpstr>Форми тестових завдань</vt:lpstr>
      <vt:lpstr> Загальні вимоги (рекомендації) до  виконання завдань з розгорнутою відповіддю </vt:lpstr>
      <vt:lpstr>Демонстраційні варіанти сертифікаційних робіт  ЗНО з математики 2021 року</vt:lpstr>
      <vt:lpstr>Демонстраційні варіанти сертифікаційних робіт  ЗНО з математики 2021 року</vt:lpstr>
      <vt:lpstr>Завдання сертифікаційної роботи з математики  (завдання рівня стандарту) за темами Числа і вирази</vt:lpstr>
      <vt:lpstr>Завдання сертифікаційної роботи з математики  (завдання рівня стандарту) за темами Числа і вирази</vt:lpstr>
      <vt:lpstr> </vt:lpstr>
      <vt:lpstr>Завдання сертифікаційної роботи з математики  (завдання рівня стандарту) за темами Рівняння і нерівності</vt:lpstr>
      <vt:lpstr>Завдання сертифікаційної роботи з математики  (завдання рівня стандарту) за темами Функції</vt:lpstr>
      <vt:lpstr>Завдання сертифікаційної роботи з математики  (завдання рівня стандарту) за темами Функції</vt:lpstr>
      <vt:lpstr>Презентация PowerPoint</vt:lpstr>
      <vt:lpstr>Завдання сертифікаційної роботи з математики  (завдання рівня стандарту) за темами Планіметрія</vt:lpstr>
      <vt:lpstr>Завдання сертифікаційної роботи з математики  (завдання рівня стандарту) за темами Планіметрія</vt:lpstr>
      <vt:lpstr>Завдання сертифікаційної роботи з математики  (завдання рівня стандарту) за темами Стереометрія</vt:lpstr>
      <vt:lpstr>Завдання сертифікаційної роботи з математики  (завдання рівня стандарту) за темами Стереометрія</vt:lpstr>
      <vt:lpstr>Особливості підготовки учнів до ЗНО  з математики у 2021 році</vt:lpstr>
      <vt:lpstr>Особливості підготовки учнів до ЗНО  з математики у 2021 році</vt:lpstr>
      <vt:lpstr>Особливості підготовки учнів до ЗНО  з математики у 2021 році</vt:lpstr>
      <vt:lpstr> Якісна підготока до ЗНО з математики – це </vt:lpstr>
      <vt:lpstr>Презентация PowerPoint</vt:lpstr>
      <vt:lpstr> Пробне ЗНО – важлива складова підготовки до зовнішнього незалежного оцінювання з математики</vt:lpstr>
      <vt:lpstr> Пробне ЗНО – важлива складова підготовки до зовнішнього незалежного оцінювання з математики</vt:lpstr>
      <vt:lpstr>Що можна порадити вчителю математики з  питань підготовки учнів до ЗНО з математики?</vt:lpstr>
      <vt:lpstr>Особливості підготовки учнів до ЗНО  з математики у 2021 році</vt:lpstr>
      <vt:lpstr>Особливості підготовки учнів до ЗНО  з математики у 2021 році</vt:lpstr>
      <vt:lpstr>Особливості підготовки учнів до ЗНО  з математики у 2021 році</vt:lpstr>
      <vt:lpstr>Презентация PowerPoint</vt:lpstr>
      <vt:lpstr>Особливості підготовки учнів до ЗНО  з математики у 2021 році</vt:lpstr>
      <vt:lpstr>Особливості підготовки учнів до ЗНО  з математики у 2021 році Систематичне впровадження тестових технологій на різних етапах уроку</vt:lpstr>
      <vt:lpstr>Інтернет-ресурси для підготовки учнів  до ЗНО з математики у 2021 році</vt:lpstr>
      <vt:lpstr>Інтернет-ресурси для підготовки учнів  до ЗНО з математики у 2021 році</vt:lpstr>
      <vt:lpstr>Інтернет-ресурси для підготовки учнів  до ЗНО з математики у 2021 році</vt:lpstr>
      <vt:lpstr>Інтернет-ресурси для підготовки учнів  до ЗНО з математики у 2021 році</vt:lpstr>
      <vt:lpstr>Інтернет-ресурси для підготовки учнів  до ЗНО з математики у 2021 році</vt:lpstr>
      <vt:lpstr>Інтернет-ресурси для підготовки учнів  до ЗНО з математики у 2021 році</vt:lpstr>
      <vt:lpstr>Інтернет-ресурси для підготовки учнів  до ЗНО з математики у 2021 році</vt:lpstr>
      <vt:lpstr>Інтернет-ресурси для підготовки учнів  до ЗНО з математики у 2021 році</vt:lpstr>
      <vt:lpstr>Пам’ятайте!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Alina</cp:lastModifiedBy>
  <cp:revision>523</cp:revision>
  <dcterms:created xsi:type="dcterms:W3CDTF">2020-07-05T17:04:43Z</dcterms:created>
  <dcterms:modified xsi:type="dcterms:W3CDTF">2021-02-08T15:32:17Z</dcterms:modified>
</cp:coreProperties>
</file>