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2"/>
  </p:notesMasterIdLst>
  <p:sldIdLst>
    <p:sldId id="269" r:id="rId2"/>
    <p:sldId id="297" r:id="rId3"/>
    <p:sldId id="312" r:id="rId4"/>
    <p:sldId id="277" r:id="rId5"/>
    <p:sldId id="300" r:id="rId6"/>
    <p:sldId id="305" r:id="rId7"/>
    <p:sldId id="299" r:id="rId8"/>
    <p:sldId id="319" r:id="rId9"/>
    <p:sldId id="317" r:id="rId10"/>
    <p:sldId id="302" r:id="rId11"/>
    <p:sldId id="301" r:id="rId12"/>
    <p:sldId id="307" r:id="rId13"/>
    <p:sldId id="308" r:id="rId14"/>
    <p:sldId id="309" r:id="rId15"/>
    <p:sldId id="327" r:id="rId16"/>
    <p:sldId id="329" r:id="rId17"/>
    <p:sldId id="331" r:id="rId18"/>
    <p:sldId id="321" r:id="rId19"/>
    <p:sldId id="323" r:id="rId20"/>
    <p:sldId id="325" r:id="rId21"/>
    <p:sldId id="260" r:id="rId22"/>
    <p:sldId id="256" r:id="rId23"/>
    <p:sldId id="263" r:id="rId24"/>
    <p:sldId id="267" r:id="rId25"/>
    <p:sldId id="264" r:id="rId26"/>
    <p:sldId id="261" r:id="rId27"/>
    <p:sldId id="265" r:id="rId28"/>
    <p:sldId id="266" r:id="rId29"/>
    <p:sldId id="314" r:id="rId30"/>
    <p:sldId id="26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D2415"/>
    <a:srgbClr val="212351"/>
    <a:srgbClr val="339966"/>
    <a:srgbClr val="0066FF"/>
    <a:srgbClr val="FF9933"/>
    <a:srgbClr val="FF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6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834BB-1CC8-43E1-8D3B-075E3EE2D0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2E88D-1E4A-4FB0-937C-91FAA3528A9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400" b="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Частина 1</a:t>
          </a:r>
        </a:p>
      </dgm:t>
    </dgm:pt>
    <dgm:pt modelId="{D1445AE1-D133-4DF0-8BDD-86F8985D9F0F}" type="parTrans" cxnId="{7F69DFE6-E550-410E-A6BE-FDD621385264}">
      <dgm:prSet/>
      <dgm:spPr/>
      <dgm:t>
        <a:bodyPr/>
        <a:lstStyle/>
        <a:p>
          <a:endParaRPr lang="ru-RU"/>
        </a:p>
      </dgm:t>
    </dgm:pt>
    <dgm:pt modelId="{69DFF262-C0A7-419A-8AD6-2F2D3BD4AC78}" type="sibTrans" cxnId="{7F69DFE6-E550-410E-A6BE-FDD621385264}">
      <dgm:prSet/>
      <dgm:spPr/>
      <dgm:t>
        <a:bodyPr/>
        <a:lstStyle/>
        <a:p>
          <a:endParaRPr lang="ru-RU"/>
        </a:p>
      </dgm:t>
    </dgm:pt>
    <dgm:pt modelId="{15F921DA-41DB-451A-9D38-C9548DF681F7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800" b="0" cap="none" spc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uk-UA" sz="1800" b="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завдань</a:t>
          </a:r>
        </a:p>
      </dgm:t>
    </dgm:pt>
    <dgm:pt modelId="{1DFE47BC-BEF2-43A8-A522-E5D57CED4C7D}" type="parTrans" cxnId="{C40EB212-5209-4822-9095-ABD39A9590B1}">
      <dgm:prSet/>
      <dgm:spPr/>
      <dgm:t>
        <a:bodyPr/>
        <a:lstStyle/>
        <a:p>
          <a:endParaRPr lang="ru-RU"/>
        </a:p>
      </dgm:t>
    </dgm:pt>
    <dgm:pt modelId="{3376F0AD-01BC-4E39-AA4B-74E9C7742EDB}" type="sibTrans" cxnId="{C40EB212-5209-4822-9095-ABD39A9590B1}">
      <dgm:prSet/>
      <dgm:spPr/>
      <dgm:t>
        <a:bodyPr/>
        <a:lstStyle/>
        <a:p>
          <a:endParaRPr lang="ru-RU"/>
        </a:p>
      </dgm:t>
    </dgm:pt>
    <dgm:pt modelId="{B9CAF36B-F1BF-4EBA-81B0-19C5585E30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400" b="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Частина 2</a:t>
          </a:r>
        </a:p>
      </dgm:t>
    </dgm:pt>
    <dgm:pt modelId="{A581D6C0-C6DB-468D-B13B-928FACF2578D}" type="parTrans" cxnId="{33CFC573-8F06-46ED-B3D5-1A876102B422}">
      <dgm:prSet/>
      <dgm:spPr/>
      <dgm:t>
        <a:bodyPr/>
        <a:lstStyle/>
        <a:p>
          <a:endParaRPr lang="ru-RU"/>
        </a:p>
      </dgm:t>
    </dgm:pt>
    <dgm:pt modelId="{1B3463CE-C365-46C6-9D70-9802EB27A40F}" type="sibTrans" cxnId="{33CFC573-8F06-46ED-B3D5-1A876102B422}">
      <dgm:prSet/>
      <dgm:spPr/>
      <dgm:t>
        <a:bodyPr/>
        <a:lstStyle/>
        <a:p>
          <a:endParaRPr lang="ru-RU"/>
        </a:p>
      </dgm:t>
    </dgm:pt>
    <dgm:pt modelId="{60E4FC8D-8635-44BD-B325-D26B1F393026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800" b="0" cap="none" spc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uk-UA" sz="1800" b="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завдань</a:t>
          </a:r>
        </a:p>
      </dgm:t>
    </dgm:pt>
    <dgm:pt modelId="{C1F7AECA-B71D-4D9A-950C-AC76521CE8BB}" type="parTrans" cxnId="{BDF94943-0344-499F-9449-035C7540D5E6}">
      <dgm:prSet/>
      <dgm:spPr/>
      <dgm:t>
        <a:bodyPr/>
        <a:lstStyle/>
        <a:p>
          <a:endParaRPr lang="ru-RU"/>
        </a:p>
      </dgm:t>
    </dgm:pt>
    <dgm:pt modelId="{10115810-6D9F-44B0-A59D-E18B33CAA80A}" type="sibTrans" cxnId="{BDF94943-0344-499F-9449-035C7540D5E6}">
      <dgm:prSet/>
      <dgm:spPr/>
      <dgm:t>
        <a:bodyPr/>
        <a:lstStyle/>
        <a:p>
          <a:endParaRPr lang="ru-RU"/>
        </a:p>
      </dgm:t>
    </dgm:pt>
    <dgm:pt modelId="{763E3324-0D0E-44B7-8435-F70F9A441E82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800" b="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 ХХ – початку ХХІ ст.                                                                               </a:t>
          </a:r>
        </a:p>
      </dgm:t>
    </dgm:pt>
    <dgm:pt modelId="{871F1E1F-6A78-4A79-92CD-F0867AEE9166}" type="parTrans" cxnId="{FCC399E4-A173-46A0-B8DC-DE88957E69E4}">
      <dgm:prSet/>
      <dgm:spPr/>
      <dgm:t>
        <a:bodyPr/>
        <a:lstStyle/>
        <a:p>
          <a:endParaRPr lang="ru-RU"/>
        </a:p>
      </dgm:t>
    </dgm:pt>
    <dgm:pt modelId="{E0D6ADF1-8DDB-410D-AE37-27ACFD68C102}" type="sibTrans" cxnId="{FCC399E4-A173-46A0-B8DC-DE88957E69E4}">
      <dgm:prSet/>
      <dgm:spPr/>
      <dgm:t>
        <a:bodyPr/>
        <a:lstStyle/>
        <a:p>
          <a:endParaRPr lang="ru-RU"/>
        </a:p>
      </dgm:t>
    </dgm:pt>
    <dgm:pt modelId="{984843E9-5B85-498B-8EA0-FDD9107E6EF7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800" b="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 від найдавніших часів до кінця ХІХ ст.</a:t>
          </a:r>
        </a:p>
      </dgm:t>
    </dgm:pt>
    <dgm:pt modelId="{13509D6D-2D09-4580-899F-4678AC41965D}" type="parTrans" cxnId="{81823C6A-6696-427A-8707-E94102187CAD}">
      <dgm:prSet/>
      <dgm:spPr/>
      <dgm:t>
        <a:bodyPr/>
        <a:lstStyle/>
        <a:p>
          <a:endParaRPr lang="ru-RU"/>
        </a:p>
      </dgm:t>
    </dgm:pt>
    <dgm:pt modelId="{A450FA23-6157-4C5D-BEAC-1CE98BC8CCC6}" type="sibTrans" cxnId="{81823C6A-6696-427A-8707-E94102187CAD}">
      <dgm:prSet/>
      <dgm:spPr/>
      <dgm:t>
        <a:bodyPr/>
        <a:lstStyle/>
        <a:p>
          <a:endParaRPr lang="ru-RU"/>
        </a:p>
      </dgm:t>
    </dgm:pt>
    <dgm:pt modelId="{E83F242C-4EB3-4FB8-BB64-7EFE94E31FA4}" type="pres">
      <dgm:prSet presAssocID="{404834BB-1CC8-43E1-8D3B-075E3EE2D0C6}" presName="Name0" presStyleCnt="0">
        <dgm:presLayoutVars>
          <dgm:dir/>
          <dgm:animLvl val="lvl"/>
          <dgm:resizeHandles val="exact"/>
        </dgm:presLayoutVars>
      </dgm:prSet>
      <dgm:spPr/>
    </dgm:pt>
    <dgm:pt modelId="{8A6BDD26-41EF-4D65-B0F7-0EE2A0F608D8}" type="pres">
      <dgm:prSet presAssocID="{BF42E88D-1E4A-4FB0-937C-91FAA3528A94}" presName="composite" presStyleCnt="0"/>
      <dgm:spPr/>
    </dgm:pt>
    <dgm:pt modelId="{39CCFB88-FB24-4FEA-A2EB-8084E9108199}" type="pres">
      <dgm:prSet presAssocID="{BF42E88D-1E4A-4FB0-937C-91FAA3528A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1AAE8-84EE-4715-9645-5A80D85BDE8B}" type="pres">
      <dgm:prSet presAssocID="{BF42E88D-1E4A-4FB0-937C-91FAA3528A94}" presName="desTx" presStyleLbl="alignAccFollowNode1" presStyleIdx="0" presStyleCnt="2">
        <dgm:presLayoutVars>
          <dgm:bulletEnabled val="1"/>
        </dgm:presLayoutVars>
      </dgm:prSet>
      <dgm:spPr/>
    </dgm:pt>
    <dgm:pt modelId="{46D2FDC9-DE2C-4371-BA90-D6F0DAE523B3}" type="pres">
      <dgm:prSet presAssocID="{69DFF262-C0A7-419A-8AD6-2F2D3BD4AC78}" presName="space" presStyleCnt="0"/>
      <dgm:spPr/>
    </dgm:pt>
    <dgm:pt modelId="{46CEA19C-786F-416C-B53F-FDF1380F4760}" type="pres">
      <dgm:prSet presAssocID="{B9CAF36B-F1BF-4EBA-81B0-19C5585E301D}" presName="composite" presStyleCnt="0"/>
      <dgm:spPr/>
    </dgm:pt>
    <dgm:pt modelId="{9719ABBD-241D-42A9-839F-A7C671F151C0}" type="pres">
      <dgm:prSet presAssocID="{B9CAF36B-F1BF-4EBA-81B0-19C5585E301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643BA33-A711-43BD-A7EE-8A4570F0EDBF}" type="pres">
      <dgm:prSet presAssocID="{B9CAF36B-F1BF-4EBA-81B0-19C5585E301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40EB212-5209-4822-9095-ABD39A9590B1}" srcId="{BF42E88D-1E4A-4FB0-937C-91FAA3528A94}" destId="{15F921DA-41DB-451A-9D38-C9548DF681F7}" srcOrd="0" destOrd="0" parTransId="{1DFE47BC-BEF2-43A8-A522-E5D57CED4C7D}" sibTransId="{3376F0AD-01BC-4E39-AA4B-74E9C7742EDB}"/>
    <dgm:cxn modelId="{A3B9341A-B5C8-4002-B9FF-29FA972FAE6F}" type="presOf" srcId="{BF42E88D-1E4A-4FB0-937C-91FAA3528A94}" destId="{39CCFB88-FB24-4FEA-A2EB-8084E9108199}" srcOrd="0" destOrd="0" presId="urn:microsoft.com/office/officeart/2005/8/layout/hList1"/>
    <dgm:cxn modelId="{58466F1D-C141-4C0D-B306-E7C21D1FDD04}" type="presOf" srcId="{404834BB-1CC8-43E1-8D3B-075E3EE2D0C6}" destId="{E83F242C-4EB3-4FB8-BB64-7EFE94E31FA4}" srcOrd="0" destOrd="0" presId="urn:microsoft.com/office/officeart/2005/8/layout/hList1"/>
    <dgm:cxn modelId="{4383652A-4F0E-4963-B627-8F86B79F67FD}" type="presOf" srcId="{984843E9-5B85-498B-8EA0-FDD9107E6EF7}" destId="{8643BA33-A711-43BD-A7EE-8A4570F0EDBF}" srcOrd="0" destOrd="1" presId="urn:microsoft.com/office/officeart/2005/8/layout/hList1"/>
    <dgm:cxn modelId="{D16FFA3E-33E6-4BAE-AD4B-D8E79552EAD1}" type="presOf" srcId="{15F921DA-41DB-451A-9D38-C9548DF681F7}" destId="{7971AAE8-84EE-4715-9645-5A80D85BDE8B}" srcOrd="0" destOrd="0" presId="urn:microsoft.com/office/officeart/2005/8/layout/hList1"/>
    <dgm:cxn modelId="{BDF94943-0344-499F-9449-035C7540D5E6}" srcId="{B9CAF36B-F1BF-4EBA-81B0-19C5585E301D}" destId="{60E4FC8D-8635-44BD-B325-D26B1F393026}" srcOrd="0" destOrd="0" parTransId="{C1F7AECA-B71D-4D9A-950C-AC76521CE8BB}" sibTransId="{10115810-6D9F-44B0-A59D-E18B33CAA80A}"/>
    <dgm:cxn modelId="{81823C6A-6696-427A-8707-E94102187CAD}" srcId="{B9CAF36B-F1BF-4EBA-81B0-19C5585E301D}" destId="{984843E9-5B85-498B-8EA0-FDD9107E6EF7}" srcOrd="1" destOrd="0" parTransId="{13509D6D-2D09-4580-899F-4678AC41965D}" sibTransId="{A450FA23-6157-4C5D-BEAC-1CE98BC8CCC6}"/>
    <dgm:cxn modelId="{33CFC573-8F06-46ED-B3D5-1A876102B422}" srcId="{404834BB-1CC8-43E1-8D3B-075E3EE2D0C6}" destId="{B9CAF36B-F1BF-4EBA-81B0-19C5585E301D}" srcOrd="1" destOrd="0" parTransId="{A581D6C0-C6DB-468D-B13B-928FACF2578D}" sibTransId="{1B3463CE-C365-46C6-9D70-9802EB27A40F}"/>
    <dgm:cxn modelId="{DD1A4355-2AF1-4F65-99FC-E4C20C63BE86}" type="presOf" srcId="{60E4FC8D-8635-44BD-B325-D26B1F393026}" destId="{8643BA33-A711-43BD-A7EE-8A4570F0EDBF}" srcOrd="0" destOrd="0" presId="urn:microsoft.com/office/officeart/2005/8/layout/hList1"/>
    <dgm:cxn modelId="{257A7E96-7818-49A3-BE9C-0EDBB2ABA955}" type="presOf" srcId="{B9CAF36B-F1BF-4EBA-81B0-19C5585E301D}" destId="{9719ABBD-241D-42A9-839F-A7C671F151C0}" srcOrd="0" destOrd="0" presId="urn:microsoft.com/office/officeart/2005/8/layout/hList1"/>
    <dgm:cxn modelId="{FCC399E4-A173-46A0-B8DC-DE88957E69E4}" srcId="{BF42E88D-1E4A-4FB0-937C-91FAA3528A94}" destId="{763E3324-0D0E-44B7-8435-F70F9A441E82}" srcOrd="1" destOrd="0" parTransId="{871F1E1F-6A78-4A79-92CD-F0867AEE9166}" sibTransId="{E0D6ADF1-8DDB-410D-AE37-27ACFD68C102}"/>
    <dgm:cxn modelId="{7BB32BE5-2142-4AB6-9976-111ED7DD5F8A}" type="presOf" srcId="{763E3324-0D0E-44B7-8435-F70F9A441E82}" destId="{7971AAE8-84EE-4715-9645-5A80D85BDE8B}" srcOrd="0" destOrd="1" presId="urn:microsoft.com/office/officeart/2005/8/layout/hList1"/>
    <dgm:cxn modelId="{7F69DFE6-E550-410E-A6BE-FDD621385264}" srcId="{404834BB-1CC8-43E1-8D3B-075E3EE2D0C6}" destId="{BF42E88D-1E4A-4FB0-937C-91FAA3528A94}" srcOrd="0" destOrd="0" parTransId="{D1445AE1-D133-4DF0-8BDD-86F8985D9F0F}" sibTransId="{69DFF262-C0A7-419A-8AD6-2F2D3BD4AC78}"/>
    <dgm:cxn modelId="{5490F333-0D20-4EA8-8B3C-A939AC05962F}" type="presParOf" srcId="{E83F242C-4EB3-4FB8-BB64-7EFE94E31FA4}" destId="{8A6BDD26-41EF-4D65-B0F7-0EE2A0F608D8}" srcOrd="0" destOrd="0" presId="urn:microsoft.com/office/officeart/2005/8/layout/hList1"/>
    <dgm:cxn modelId="{B1577BC4-C850-4016-97A4-53189B1299E2}" type="presParOf" srcId="{8A6BDD26-41EF-4D65-B0F7-0EE2A0F608D8}" destId="{39CCFB88-FB24-4FEA-A2EB-8084E9108199}" srcOrd="0" destOrd="0" presId="urn:microsoft.com/office/officeart/2005/8/layout/hList1"/>
    <dgm:cxn modelId="{E9623B49-DD71-4844-932E-8B25DA46E266}" type="presParOf" srcId="{8A6BDD26-41EF-4D65-B0F7-0EE2A0F608D8}" destId="{7971AAE8-84EE-4715-9645-5A80D85BDE8B}" srcOrd="1" destOrd="0" presId="urn:microsoft.com/office/officeart/2005/8/layout/hList1"/>
    <dgm:cxn modelId="{E1B4365A-869E-481B-BBCA-9AF5D6AE08FF}" type="presParOf" srcId="{E83F242C-4EB3-4FB8-BB64-7EFE94E31FA4}" destId="{46D2FDC9-DE2C-4371-BA90-D6F0DAE523B3}" srcOrd="1" destOrd="0" presId="urn:microsoft.com/office/officeart/2005/8/layout/hList1"/>
    <dgm:cxn modelId="{EAE310FB-1FB4-4FA3-9213-644FF1DB6B07}" type="presParOf" srcId="{E83F242C-4EB3-4FB8-BB64-7EFE94E31FA4}" destId="{46CEA19C-786F-416C-B53F-FDF1380F4760}" srcOrd="2" destOrd="0" presId="urn:microsoft.com/office/officeart/2005/8/layout/hList1"/>
    <dgm:cxn modelId="{06205E2E-24D9-41AE-9273-B246BBAD5F3F}" type="presParOf" srcId="{46CEA19C-786F-416C-B53F-FDF1380F4760}" destId="{9719ABBD-241D-42A9-839F-A7C671F151C0}" srcOrd="0" destOrd="0" presId="urn:microsoft.com/office/officeart/2005/8/layout/hList1"/>
    <dgm:cxn modelId="{D7D360EC-C48C-4A4C-93E1-9C76CC7257ED}" type="presParOf" srcId="{46CEA19C-786F-416C-B53F-FDF1380F4760}" destId="{8643BA33-A711-43BD-A7EE-8A4570F0ED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CFB88-FB24-4FEA-A2EB-8084E9108199}">
      <dsp:nvSpPr>
        <dsp:cNvPr id="0" name=""/>
        <dsp:cNvSpPr/>
      </dsp:nvSpPr>
      <dsp:spPr>
        <a:xfrm>
          <a:off x="29" y="1665"/>
          <a:ext cx="2826454" cy="6624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Частина 1</a:t>
          </a:r>
        </a:p>
      </dsp:txBody>
      <dsp:txXfrm>
        <a:off x="29" y="1665"/>
        <a:ext cx="2826454" cy="662400"/>
      </dsp:txXfrm>
    </dsp:sp>
    <dsp:sp modelId="{7971AAE8-84EE-4715-9645-5A80D85BDE8B}">
      <dsp:nvSpPr>
        <dsp:cNvPr id="0" name=""/>
        <dsp:cNvSpPr/>
      </dsp:nvSpPr>
      <dsp:spPr>
        <a:xfrm>
          <a:off x="29" y="664065"/>
          <a:ext cx="2826454" cy="12311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kern="1200" cap="none" spc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uk-UA" sz="1800" b="0" kern="120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завдань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kern="120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 ХХ – початку ХХІ ст.                                                                               </a:t>
          </a:r>
        </a:p>
      </dsp:txBody>
      <dsp:txXfrm>
        <a:off x="29" y="664065"/>
        <a:ext cx="2826454" cy="1231132"/>
      </dsp:txXfrm>
    </dsp:sp>
    <dsp:sp modelId="{9719ABBD-241D-42A9-839F-A7C671F151C0}">
      <dsp:nvSpPr>
        <dsp:cNvPr id="0" name=""/>
        <dsp:cNvSpPr/>
      </dsp:nvSpPr>
      <dsp:spPr>
        <a:xfrm>
          <a:off x="3222187" y="1665"/>
          <a:ext cx="2826454" cy="6624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Частина 2</a:t>
          </a:r>
        </a:p>
      </dsp:txBody>
      <dsp:txXfrm>
        <a:off x="3222187" y="1665"/>
        <a:ext cx="2826454" cy="662400"/>
      </dsp:txXfrm>
    </dsp:sp>
    <dsp:sp modelId="{8643BA33-A711-43BD-A7EE-8A4570F0EDBF}">
      <dsp:nvSpPr>
        <dsp:cNvPr id="0" name=""/>
        <dsp:cNvSpPr/>
      </dsp:nvSpPr>
      <dsp:spPr>
        <a:xfrm>
          <a:off x="3222187" y="664065"/>
          <a:ext cx="2826454" cy="12311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kern="1200" cap="none" spc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uk-UA" sz="1800" b="0" kern="120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завдань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kern="1200" cap="none" spc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 від найдавніших часів до кінця ХІХ ст.</a:t>
          </a:r>
        </a:p>
      </dsp:txBody>
      <dsp:txXfrm>
        <a:off x="3222187" y="664065"/>
        <a:ext cx="2826454" cy="123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AA4D16D-03A3-4451-80B6-BF3E0E01B2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4A411FE-4E24-47CE-9DC8-147EA098DF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85055AF-B8CB-4A3F-9B41-466AC757CA44}" type="datetimeFigureOut">
              <a:rPr lang="ru-RU" altLang="ru-RU"/>
              <a:pPr/>
              <a:t>18.02.2021</a:t>
            </a:fld>
            <a:endParaRPr lang="ru-RU" altLang="ru-RU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56320FB2-D776-40F2-88B9-69C13B4D52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FEDE3F2-1FB3-4CF2-9A1E-80F5FC4233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541E880-9A4B-4018-8A16-78126EA46C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965342A2-0EF5-4C55-8198-9747DB0A8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8A81687-6559-4FA2-BBE3-920BA110BE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37419A5-6A1A-4552-9D14-756C2DD72A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9" rIns="94597" bIns="47299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100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81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5663" indent="-2333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2863" indent="-233363" defTabSz="9477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0063" indent="-233363" defTabSz="9477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7263" indent="-233363" defTabSz="9477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4463" indent="-233363" defTabSz="9477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F8B0D25-47E1-4FB9-B7BB-F2B65FFC7EA1}" type="slidenum">
              <a:rPr lang="ru-RU" altLang="ru-RU" sz="130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17</a:t>
            </a:fld>
            <a:endParaRPr lang="ru-RU" altLang="ru-RU" sz="1300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F58BDAB-D640-4639-8C39-912239DD9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9775"/>
            <a:ext cx="4933950" cy="3700463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04B24AF-79A2-4ADF-91CE-0708C9968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513" y="4689475"/>
            <a:ext cx="5349875" cy="4438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9" rIns="94597" bIns="47299"/>
          <a:lstStyle/>
          <a:p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2B32B79-D008-4ECB-A6F1-D4018829C9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C031346-1AEA-4DA4-99AC-33EE080A28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7DDCE14-3B2C-4765-B4E5-1EB81B2BAA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48689-F9B3-468D-B0DD-6D3955F7A1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69032-6DC0-4373-89F6-60537A2AD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14247-B1BF-4618-B805-A26123768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7A35B-7FB7-4BB9-9908-3927EB6E2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40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A44BDE-1999-4544-8F39-5E310D293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004D87-0A82-49FD-9FF8-0A9223803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8F4450E-2C54-4D18-A1CF-FCD44EEC5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C818-CB4B-45D6-805C-A66C94C6D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2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BDC7A78-A863-4389-89B0-64A310E2A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25E2D31-8A0E-49DC-871B-4C4F06B55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C7642D-4504-427B-A2DB-C2EB0CDF3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EDF5D-8DBC-4E8D-BBAC-B48876CDB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5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02D423C-E6DD-4AED-B8CE-932EF469F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5FA5553-D69E-40A9-866E-F80FCDD13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50F6C8-35FB-49CD-9928-C3B07DC0C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9085E-89F6-4A6F-946B-C035EBAA56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10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B0D4363-B1E0-4153-90AC-D2F04040B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8A5DED3-125B-440A-B7F6-1D223B218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C361757-A11D-415C-B875-609DFDB08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7C446-E1F5-4153-8CAA-7E82F8986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3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F8178F-A292-47CF-847E-6298A50F9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BA959AD-B0E3-4EDD-A1F0-F93A04A3C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EEFE83-6142-4D80-99FB-FFC60CA5C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CAD27-DC5E-41C6-B9A2-4E0F71768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56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82BDC4-0DD3-45C7-BBA3-DE2113DF8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060D9F-38E4-48FE-857B-37C614874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B1024C3-F59C-43FE-97F5-5592DCA76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1ABF-9006-4B8B-95C0-CE14923223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15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41CAB76-DAB6-4A04-BDB6-4872A4415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50F9787-87B6-46A0-BC2C-E4F1F972E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305AAF-64A1-4B85-87D2-F33062824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585B3-854C-46FA-BB20-04ABBF8464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65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A6D2EA9-0062-4F47-9A87-B3EE57958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9A09A24-0C96-480E-9B85-7D30F7596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F2D5F58-1B09-4745-9FBD-04C437067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8A8F8-8246-4985-AE4C-96121118C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98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A929A66-B164-4B4D-8D00-E6B66E08A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3D4065-516E-4134-9029-6597BB45A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EF6431E-ED4E-4C45-923C-C7E43DA54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811B1-745F-4DE4-9887-1C0500B9E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13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E52BBB-70F5-40C8-B8C3-BD5C0EFF6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721DA73-9AD1-4658-A106-92626D27A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9975CC3-F8E6-46E9-B034-2690B4783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512CC-C413-4C3B-89D0-7E3F0D1A0F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8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F836D31-BB54-4512-B9D1-ED91819FC0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>
              <a:extLst>
                <a:ext uri="{FF2B5EF4-FFF2-40B4-BE49-F238E27FC236}">
                  <a16:creationId xmlns:a16="http://schemas.microsoft.com/office/drawing/2014/main" id="{65297DF8-F720-4CBB-B646-4E566B4FA8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9DAF4C44-416E-4A48-A71A-7C4D2A214F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177FC82-C579-4190-948B-6E56A067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8C557E4-0EED-4417-ABB1-714ED096B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D79F5A8-6AE9-4B82-87A7-C79EA1A238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F2337BD8-2F15-4D41-9D07-BAA99D3614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AF2D6004-A4DB-44D5-AA2A-F720A76DB4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F62F1D-F02A-4419-8F8D-0666162EF6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0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93.178.252.244:8080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dneprtest.dp.ua/cms/index.php/component/content/article?id=65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ED7F3-A1B8-4087-8FDA-FBE03535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altLang="ru-RU" b="1">
                <a:latin typeface="Rockwell Extra Bold" panose="02060903040505020403" pitchFamily="18" charset="0"/>
              </a:rPr>
              <a:t>Актуальні організаційно-технологічні аспекти підготовки до проведення зовнішнього незалежного оцінювання з історії України у 2020-2021 навчальному році</a:t>
            </a:r>
            <a:endParaRPr lang="ru-RU" altLang="ru-RU" b="1">
              <a:latin typeface="Rockwell Extra Bold" panose="02060903040505020403" pitchFamily="18" charset="0"/>
            </a:endParaRPr>
          </a:p>
        </p:txBody>
      </p:sp>
      <p:sp>
        <p:nvSpPr>
          <p:cNvPr id="3085" name="AutoShape 13">
            <a:extLst>
              <a:ext uri="{FF2B5EF4-FFF2-40B4-BE49-F238E27FC236}">
                <a16:creationId xmlns:a16="http://schemas.microsoft.com/office/drawing/2014/main" id="{66C51105-8071-475A-A928-74FEEFA63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8207375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eaLnBrk="0" hangingPunct="0"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            Лідія ВЕЧОРКО, консультант </a:t>
            </a:r>
          </a:p>
          <a:p>
            <a:pPr algn="r" eaLnBrk="1" hangingPunct="1"/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                     КУ “ Зарічненський центр професійного  </a:t>
            </a:r>
          </a:p>
          <a:p>
            <a:pPr algn="r" eaLnBrk="1" hangingPunct="1"/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</a:rPr>
              <a:t>розвитку  педагогічних працівників</a:t>
            </a:r>
            <a:r>
              <a:rPr lang="uk-UA" altLang="uk-UA" sz="2000" b="1">
                <a:solidFill>
                  <a:srgbClr val="CC9900"/>
                </a:solidFill>
                <a:latin typeface="Times New Roman" panose="02020603050405020304" pitchFamily="18" charset="0"/>
              </a:rPr>
              <a:t> ”</a:t>
            </a:r>
            <a:endParaRPr lang="ru-RU" altLang="ru-RU" sz="2000" b="1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E9D2D93F-4393-4E63-9E8C-79583997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89588"/>
            <a:ext cx="25193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3D0DA86-94C2-48D6-BAFE-F62233D49C5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C6E79A44-7867-4089-92E9-29DE2573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8913"/>
            <a:ext cx="8135938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600" b="1">
                <a:solidFill>
                  <a:srgbClr val="1E5434"/>
                </a:solidFill>
                <a:latin typeface="Times New Roman" panose="02020603050405020304" pitchFamily="18" charset="0"/>
              </a:rPr>
              <a:t>КАЛЕНДАР</a:t>
            </a:r>
            <a:r>
              <a:rPr lang="uk-UA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3600" b="1">
                <a:solidFill>
                  <a:srgbClr val="0066FF"/>
                </a:solidFill>
                <a:latin typeface="Times New Roman" panose="02020603050405020304" pitchFamily="18" charset="0"/>
              </a:rPr>
              <a:t>ЗНО</a:t>
            </a:r>
            <a:r>
              <a:rPr lang="uk-UA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 - 2021</a:t>
            </a:r>
            <a:endParaRPr lang="ru-RU" altLang="ru-RU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6565" name="Picture 5">
            <a:extLst>
              <a:ext uri="{FF2B5EF4-FFF2-40B4-BE49-F238E27FC236}">
                <a16:creationId xmlns:a16="http://schemas.microsoft.com/office/drawing/2014/main" id="{D6C02C27-5160-467D-A968-1A10E2F8725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5029200"/>
            <a:ext cx="3024187" cy="1828800"/>
          </a:xfrm>
          <a:noFill/>
          <a:ln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6566" name="Rectangle 6">
            <a:extLst>
              <a:ext uri="{FF2B5EF4-FFF2-40B4-BE49-F238E27FC236}">
                <a16:creationId xmlns:a16="http://schemas.microsoft.com/office/drawing/2014/main" id="{2A87EFF6-0D65-48DD-A883-D1710130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32138"/>
            <a:ext cx="0" cy="5921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8700" rIns="0" bIns="158700" anchor="ctr">
            <a:spAutoFit/>
          </a:bodyPr>
          <a:lstStyle/>
          <a:p>
            <a:pPr algn="ctr" eaLnBrk="0" hangingPunct="0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id="{F19F4109-CB3C-4FE2-92F8-B7B50CEF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41438"/>
            <a:ext cx="8208963" cy="3959225"/>
          </a:xfrm>
          <a:prstGeom prst="flowChartPredefinedProcess">
            <a:avLst/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Хімія – 21.05.2021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Іспанська, німецька, французька мови – 24.05.2021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Англійська мова — 25.05.2021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Математика – 28.05.2021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Математика (завдання рівня стандарту) – 28.05.2021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Українська мова – 01.06.2021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Українська мова і література – 01.06.2021</a:t>
            </a:r>
          </a:p>
          <a:p>
            <a:pPr algn="ctr"/>
            <a:r>
              <a:rPr lang="uk-UA" altLang="ru-RU" sz="2400" b="1">
                <a:solidFill>
                  <a:srgbClr val="0066FF"/>
                </a:solidFill>
              </a:rPr>
              <a:t>Історія України – 04.06.2021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Фізика – 07.06.2021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Біологія – 10.06.2021</a:t>
            </a:r>
          </a:p>
          <a:p>
            <a:pPr algn="ctr"/>
            <a:r>
              <a:rPr lang="uk-UA" altLang="ru-RU" sz="2400" b="1">
                <a:solidFill>
                  <a:schemeClr val="tx2"/>
                </a:solidFill>
              </a:rPr>
              <a:t>Географія – 15.06.20</a:t>
            </a:r>
          </a:p>
          <a:p>
            <a:pPr algn="ctr"/>
            <a:endParaRPr lang="uk-UA" altLang="ru-RU" sz="2400">
              <a:solidFill>
                <a:schemeClr val="tx2"/>
              </a:solidFill>
            </a:endParaRPr>
          </a:p>
        </p:txBody>
      </p:sp>
      <p:sp>
        <p:nvSpPr>
          <p:cNvPr id="66568" name="AutoShape 8">
            <a:extLst>
              <a:ext uri="{FF2B5EF4-FFF2-40B4-BE49-F238E27FC236}">
                <a16:creationId xmlns:a16="http://schemas.microsoft.com/office/drawing/2014/main" id="{2141C382-ED53-44B7-BD44-5B2D4512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5184775" cy="10699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5B66FAA-C875-49C7-B186-FE71258BEE9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61B7A22-609A-496B-951D-1E372244D6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Зміст сертифікаційної роботи з історії України відповідає програмі зовнішнього незалежного оцінювання, затверджена наказами Міністерства освіти і науки України від 26 червня 2018 року № 696, від 20 грудня 2018 року № 1426, від 04 грудня 2019 № 1513</a:t>
            </a:r>
            <a:r>
              <a:rPr lang="ru-RU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475D8067-59DD-4FB2-AAE4-35F9D780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964612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600" b="1">
                <a:solidFill>
                  <a:schemeClr val="bg1"/>
                </a:solidFill>
                <a:latin typeface="Broadway" panose="04040905080B02020502" pitchFamily="82" charset="0"/>
              </a:rPr>
              <a:t>ПРОГРАМА ЗНО</a:t>
            </a:r>
            <a:endParaRPr lang="ru-RU" altLang="ru-RU" sz="3600" b="1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62218786-0066-41F7-9A5E-048F7FFE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3779837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AutoShape 6">
            <a:extLst>
              <a:ext uri="{FF2B5EF4-FFF2-40B4-BE49-F238E27FC236}">
                <a16:creationId xmlns:a16="http://schemas.microsoft.com/office/drawing/2014/main" id="{E621AA3A-1A89-47AF-AAD4-BC525EF7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84763"/>
            <a:ext cx="489585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2C063CF-0BB5-4BB6-B9ED-965437B0A077}"/>
              </a:ext>
            </a:extLst>
          </p:cNvPr>
          <p:cNvSpPr/>
          <p:nvPr/>
        </p:nvSpPr>
        <p:spPr>
          <a:xfrm>
            <a:off x="899592" y="976544"/>
            <a:ext cx="7920880" cy="10254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Сертифікаційна робота з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України</a:t>
            </a:r>
          </a:p>
          <a:p>
            <a:pPr algn="ctr" eaLnBrk="0" hangingPunct="0"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двох частин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1BE3263-0194-4903-A6B9-B6AC7AEB0E96}"/>
              </a:ext>
            </a:extLst>
          </p:cNvPr>
          <p:cNvGraphicFramePr/>
          <p:nvPr/>
        </p:nvGraphicFramePr>
        <p:xfrm>
          <a:off x="1821078" y="2170460"/>
          <a:ext cx="6048672" cy="189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Блок-схема: документ 16">
            <a:extLst>
              <a:ext uri="{FF2B5EF4-FFF2-40B4-BE49-F238E27FC236}">
                <a16:creationId xmlns:a16="http://schemas.microsoft.com/office/drawing/2014/main" id="{A7C88CA8-C075-4540-9FA2-E47FEE8515C5}"/>
              </a:ext>
            </a:extLst>
          </p:cNvPr>
          <p:cNvSpPr/>
          <p:nvPr/>
        </p:nvSpPr>
        <p:spPr>
          <a:xfrm>
            <a:off x="3365603" y="3785293"/>
            <a:ext cx="1296144" cy="446407"/>
          </a:xfrm>
          <a:prstGeom prst="flowChartDocumen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Скругленная прямоугольная выноска 22">
            <a:extLst>
              <a:ext uri="{FF2B5EF4-FFF2-40B4-BE49-F238E27FC236}">
                <a16:creationId xmlns:a16="http://schemas.microsoft.com/office/drawing/2014/main" id="{28349DCC-02C7-4856-9878-56B891768CD7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4138613"/>
            <a:ext cx="7332662" cy="1957387"/>
            <a:chOff x="611" y="2607"/>
            <a:chExt cx="4619" cy="1233"/>
          </a:xfrm>
        </p:grpSpPr>
        <p:pic>
          <p:nvPicPr>
            <p:cNvPr id="71690" name="Скругленная прямоугольная выноска 22">
              <a:extLst>
                <a:ext uri="{FF2B5EF4-FFF2-40B4-BE49-F238E27FC236}">
                  <a16:creationId xmlns:a16="http://schemas.microsoft.com/office/drawing/2014/main" id="{2896E5C9-0CA6-4878-9CA3-51236EC98A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2607"/>
              <a:ext cx="4619" cy="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1" name="Text Box 11">
              <a:extLst>
                <a:ext uri="{FF2B5EF4-FFF2-40B4-BE49-F238E27FC236}">
                  <a16:creationId xmlns:a16="http://schemas.microsoft.com/office/drawing/2014/main" id="{F85BF8CB-08F5-4ACC-BD0F-9C5A31747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2883"/>
              <a:ext cx="4443" cy="8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uk-UA" altLang="ru-RU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Учасники отримають результати:</a:t>
              </a:r>
            </a:p>
            <a:p>
              <a:endParaRPr lang="uk-UA" altLang="ru-RU" sz="5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uk-UA" altLang="ru-RU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ДПА</a:t>
              </a:r>
              <a:r>
                <a:rPr lang="uk-UA" altLang="ru-RU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(1-12 балів): </a:t>
              </a:r>
              <a:r>
                <a:rPr lang="uk-UA" altLang="ru-RU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частина 1</a:t>
              </a:r>
            </a:p>
            <a:p>
              <a:endParaRPr lang="uk-UA" altLang="ru-RU" sz="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uk-UA" altLang="ru-RU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ЗНО </a:t>
              </a:r>
              <a:r>
                <a:rPr lang="uk-UA" altLang="ru-RU" sz="2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(100-200 балів): </a:t>
              </a:r>
              <a:r>
                <a:rPr lang="uk-UA" altLang="ru-RU" sz="2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усі завдання</a:t>
              </a:r>
              <a:endPara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692" name="Заголовок 1">
            <a:extLst>
              <a:ext uri="{FF2B5EF4-FFF2-40B4-BE49-F238E27FC236}">
                <a16:creationId xmlns:a16="http://schemas.microsoft.com/office/drawing/2014/main" id="{DDE01ACC-F05D-4795-842F-4309D78A62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6191250" cy="631825"/>
          </a:xfr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altLang="ru-RU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ЗНО – 2021: ІСТОРІЯ УКРАЇНИ</a:t>
            </a:r>
            <a:endParaRPr lang="ru-RU" altLang="ru-RU" sz="28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документ 11">
            <a:extLst>
              <a:ext uri="{FF2B5EF4-FFF2-40B4-BE49-F238E27FC236}">
                <a16:creationId xmlns:a16="http://schemas.microsoft.com/office/drawing/2014/main" id="{40254365-6EC5-4D31-AD9F-A3BE2F408520}"/>
              </a:ext>
            </a:extLst>
          </p:cNvPr>
          <p:cNvSpPr/>
          <p:nvPr/>
        </p:nvSpPr>
        <p:spPr>
          <a:xfrm>
            <a:off x="6948264" y="3785292"/>
            <a:ext cx="1296144" cy="446407"/>
          </a:xfrm>
          <a:prstGeom prst="flowChartDocumen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C5305E4-8488-408B-B634-208116D5C0A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DD644F2-5D6B-4606-8BA1-D048CFDAE3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uk-UA" altLang="ru-RU" b="1">
                <a:effectLst/>
                <a:latin typeface="Times New Roman" panose="02020603050405020304" pitchFamily="18" charset="0"/>
              </a:rPr>
              <a:t> </a:t>
            </a:r>
            <a:endParaRPr lang="uk-UA" altLang="ru-RU">
              <a:effectLst/>
            </a:endParaRPr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id="{3A872CD2-FF27-461F-B371-07F34D49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8913"/>
            <a:ext cx="8207375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/>
              <a:t>              </a:t>
            </a:r>
            <a:r>
              <a:rPr lang="uk-UA" altLang="ru-RU" sz="2800" b="1">
                <a:solidFill>
                  <a:schemeClr val="bg1"/>
                </a:solidFill>
              </a:rPr>
              <a:t>Основні характеристики</a:t>
            </a:r>
          </a:p>
          <a:p>
            <a:r>
              <a:rPr lang="uk-UA" altLang="ru-RU" sz="2800" b="1">
                <a:solidFill>
                  <a:schemeClr val="bg1"/>
                </a:solidFill>
              </a:rPr>
              <a:t>               сертифікаційної роботи</a:t>
            </a:r>
          </a:p>
        </p:txBody>
      </p:sp>
      <p:sp>
        <p:nvSpPr>
          <p:cNvPr id="73733" name="AutoShape 5">
            <a:extLst>
              <a:ext uri="{FF2B5EF4-FFF2-40B4-BE49-F238E27FC236}">
                <a16:creationId xmlns:a16="http://schemas.microsoft.com/office/drawing/2014/main" id="{444668F4-83DF-47C3-9A11-88D8A208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57338"/>
            <a:ext cx="8172450" cy="482441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400" b="1">
                <a:solidFill>
                  <a:schemeClr val="tx2"/>
                </a:solidFill>
              </a:rPr>
              <a:t>Кількість тестових завдань – </a:t>
            </a:r>
            <a:r>
              <a:rPr lang="uk-UA" altLang="ru-RU" sz="2400" b="1">
                <a:solidFill>
                  <a:srgbClr val="0066FF"/>
                </a:solidFill>
              </a:rPr>
              <a:t>60</a:t>
            </a:r>
          </a:p>
          <a:p>
            <a:endParaRPr lang="uk-UA" altLang="ru-RU" sz="2400" b="1">
              <a:solidFill>
                <a:srgbClr val="0066FF"/>
              </a:solidFill>
            </a:endParaRPr>
          </a:p>
          <a:p>
            <a:r>
              <a:rPr lang="uk-UA" altLang="ru-RU" sz="2400" b="1">
                <a:solidFill>
                  <a:schemeClr val="tx2"/>
                </a:solidFill>
              </a:rPr>
              <a:t> Час, відведений на виконання завдань тесту </a:t>
            </a:r>
          </a:p>
          <a:p>
            <a:r>
              <a:rPr lang="uk-UA" altLang="ru-RU" sz="2400" b="1">
                <a:solidFill>
                  <a:schemeClr val="tx2"/>
                </a:solidFill>
              </a:rPr>
              <a:t>(у хвилинах) – 150 хвилин</a:t>
            </a:r>
          </a:p>
          <a:p>
            <a:endParaRPr lang="uk-UA" altLang="ru-RU" sz="2400" b="1">
              <a:solidFill>
                <a:schemeClr val="tx2"/>
              </a:solidFill>
            </a:endParaRPr>
          </a:p>
          <a:p>
            <a:r>
              <a:rPr lang="uk-UA" altLang="ru-RU" sz="2400" b="1">
                <a:solidFill>
                  <a:schemeClr val="tx2"/>
                </a:solidFill>
              </a:rPr>
              <a:t> Максимальна кількість балів за виконання </a:t>
            </a:r>
          </a:p>
          <a:p>
            <a:r>
              <a:rPr lang="uk-UA" altLang="ru-RU" sz="2400" b="1">
                <a:solidFill>
                  <a:schemeClr val="tx2"/>
                </a:solidFill>
              </a:rPr>
              <a:t>усіх завдань тесту -  94</a:t>
            </a:r>
          </a:p>
          <a:p>
            <a:endParaRPr lang="uk-UA" altLang="ru-RU" sz="2400" b="1">
              <a:solidFill>
                <a:schemeClr val="tx2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</a:pPr>
            <a:r>
              <a:rPr lang="uk-UA" altLang="ru-RU" sz="2400" b="1">
                <a:solidFill>
                  <a:schemeClr val="tx2"/>
                </a:solidFill>
              </a:rPr>
              <a:t>Максимальна кількість тестових балів, можна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</a:pPr>
            <a:r>
              <a:rPr lang="uk-UA" altLang="ru-RU" sz="2400" b="1">
                <a:solidFill>
                  <a:schemeClr val="tx2"/>
                </a:solidFill>
              </a:rPr>
              <a:t> отримати за виконання завдань ДПА</a:t>
            </a:r>
            <a:r>
              <a:rPr lang="uk-UA" altLang="ru-RU" sz="2400" b="1">
                <a:solidFill>
                  <a:schemeClr val="bg1"/>
                </a:solidFill>
              </a:rPr>
              <a:t> </a:t>
            </a:r>
            <a:r>
              <a:rPr lang="uk-UA" altLang="ru-RU" sz="2400" b="1">
                <a:solidFill>
                  <a:schemeClr val="tx2"/>
                </a:solidFill>
              </a:rPr>
              <a:t>–</a:t>
            </a:r>
            <a:r>
              <a:rPr lang="uk-UA" altLang="ru-RU" sz="2400" b="1">
                <a:solidFill>
                  <a:schemeClr val="bg1"/>
                </a:solidFill>
              </a:rPr>
              <a:t> </a:t>
            </a:r>
            <a:r>
              <a:rPr lang="uk-UA" altLang="ru-RU" sz="2400" b="1">
                <a:solidFill>
                  <a:srgbClr val="0066FF"/>
                </a:solidFill>
              </a:rPr>
              <a:t>47</a:t>
            </a:r>
            <a:r>
              <a:rPr lang="uk-UA" altLang="ru-RU" sz="2400" b="1">
                <a:solidFill>
                  <a:schemeClr val="accent1"/>
                </a:solidFill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</a:pPr>
            <a:endParaRPr lang="uk-UA" altLang="ru-RU" sz="2400" b="1">
              <a:solidFill>
                <a:schemeClr val="accent1"/>
              </a:solidFill>
            </a:endParaRPr>
          </a:p>
          <a:p>
            <a:endParaRPr lang="uk-UA" altLang="ru-RU" sz="2400">
              <a:solidFill>
                <a:schemeClr val="tx2"/>
              </a:solidFill>
            </a:endParaRPr>
          </a:p>
          <a:p>
            <a:endParaRPr lang="ru-RU" altLang="ru-RU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90371A5A-4B23-4705-9DEE-90CF355C9C9F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659765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>
            <a:extLst>
              <a:ext uri="{FF2B5EF4-FFF2-40B4-BE49-F238E27FC236}">
                <a16:creationId xmlns:a16="http://schemas.microsoft.com/office/drawing/2014/main" id="{CD280CFD-30FA-45E6-B087-C2262BB5DD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229600" cy="552450"/>
          </a:xfrm>
          <a:noFill/>
        </p:spPr>
        <p:txBody>
          <a:bodyPr/>
          <a:lstStyle/>
          <a:p>
            <a:r>
              <a:rPr lang="uk-UA" altLang="uk-UA" sz="2000" b="1">
                <a:effectLst/>
                <a:latin typeface="Bookman Old Style" panose="02050604050505020204" pitchFamily="18" charset="0"/>
              </a:rPr>
              <a:t>ПІД ЧАС </a:t>
            </a:r>
            <a:r>
              <a:rPr lang="uk-UA" altLang="uk-UA" sz="2000" b="1">
                <a:solidFill>
                  <a:srgbClr val="009900"/>
                </a:solidFill>
                <a:effectLst/>
                <a:latin typeface="Bookman Old Style" panose="02050604050505020204" pitchFamily="18" charset="0"/>
              </a:rPr>
              <a:t>ПІДГОТОВКИ</a:t>
            </a:r>
            <a:r>
              <a:rPr lang="uk-UA" altLang="uk-UA" sz="2000" b="1">
                <a:effectLst/>
                <a:latin typeface="Bookman Old Style" panose="02050604050505020204" pitchFamily="18" charset="0"/>
              </a:rPr>
              <a:t> ДО </a:t>
            </a:r>
            <a:r>
              <a:rPr lang="uk-UA" altLang="uk-UA" sz="2000" b="1">
                <a:solidFill>
                  <a:schemeClr val="folHlink"/>
                </a:solidFill>
                <a:effectLst/>
                <a:latin typeface="Bookman Old Style" panose="02050604050505020204" pitchFamily="18" charset="0"/>
              </a:rPr>
              <a:t>ЗНО</a:t>
            </a:r>
            <a:r>
              <a:rPr lang="uk-UA" altLang="uk-UA" sz="2000" b="1">
                <a:solidFill>
                  <a:srgbClr val="0000FF"/>
                </a:solidFill>
                <a:effectLst/>
                <a:latin typeface="Bookman Old Style" panose="02050604050505020204" pitchFamily="18" charset="0"/>
              </a:rPr>
              <a:t> ДОЦІЛЬНО</a:t>
            </a:r>
            <a:r>
              <a:rPr lang="uk-UA" altLang="uk-UA" sz="2400">
                <a:solidFill>
                  <a:srgbClr val="0000FF"/>
                </a:solidFill>
                <a:effectLst/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9331" name="TextBox 3">
            <a:extLst>
              <a:ext uri="{FF2B5EF4-FFF2-40B4-BE49-F238E27FC236}">
                <a16:creationId xmlns:a16="http://schemas.microsoft.com/office/drawing/2014/main" id="{97447867-AA80-4FE5-9AB2-62B933C7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6061075" cy="6492875"/>
          </a:xfrm>
          <a:prstGeom prst="rect">
            <a:avLst/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з програмою ЗНО, характеристиками сертифікаційних робіт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демонстраційні зошити  з історії України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з відеоматеріалами </a:t>
            </a:r>
            <a:b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Львівського центру оцінювання якості освіти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Навчитись користуватись довідковими матеріалами </a:t>
            </a:r>
            <a:b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історії України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тести минулих років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uk-UA" altLang="ru-RU" sz="2000" b="1">
                <a:solidFill>
                  <a:schemeClr val="tx2"/>
                </a:solidFill>
                <a:latin typeface="Bookman Old Style" panose="02050604050505020204" pitchFamily="18" charset="0"/>
              </a:rPr>
              <a:t>Цікавитись матеріалами щодо ЗНО</a:t>
            </a:r>
            <a:r>
              <a:rPr lang="uk-UA" altLang="ru-RU" sz="2000" b="1">
                <a:solidFill>
                  <a:schemeClr val="tx2"/>
                </a:solidFill>
                <a:latin typeface="Times New Roman" panose="02020603050405020304" pitchFamily="18" charset="0"/>
              </a:rPr>
              <a:t>, які розміщуються на сайтах ЛРЦОЯО, УЦОЯО </a:t>
            </a: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з умовами вступу до закладів вищої освіти.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uk-UA" altLang="uk-UA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 участь у пробному ЗНО-2021</a:t>
            </a:r>
          </a:p>
        </p:txBody>
      </p:sp>
      <p:pic>
        <p:nvPicPr>
          <p:cNvPr id="99332" name="Рисунок 7">
            <a:extLst>
              <a:ext uri="{FF2B5EF4-FFF2-40B4-BE49-F238E27FC236}">
                <a16:creationId xmlns:a16="http://schemas.microsoft.com/office/drawing/2014/main" id="{50F7DAF2-0874-47BF-B101-6D1169E90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26971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>
            <a:extLst>
              <a:ext uri="{FF2B5EF4-FFF2-40B4-BE49-F238E27FC236}">
                <a16:creationId xmlns:a16="http://schemas.microsoft.com/office/drawing/2014/main" id="{2E988E10-C061-46E6-93A6-A9F72D00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92150"/>
            <a:ext cx="2663825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8">
            <a:extLst>
              <a:ext uri="{FF2B5EF4-FFF2-40B4-BE49-F238E27FC236}">
                <a16:creationId xmlns:a16="http://schemas.microsoft.com/office/drawing/2014/main" id="{85C0EA69-BDC4-47F1-B8BE-C152D8E46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88080"/>
            <a:ext cx="2282825" cy="154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91728D-2BBC-4385-B2E2-4A8028D2F689}"/>
              </a:ext>
            </a:extLst>
          </p:cNvPr>
          <p:cNvSpPr txBox="1">
            <a:spLocks/>
          </p:cNvSpPr>
          <p:nvPr/>
        </p:nvSpPr>
        <p:spPr bwMode="auto">
          <a:xfrm>
            <a:off x="530225" y="249238"/>
            <a:ext cx="3836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Пробне ЗНО – 2021</a:t>
            </a:r>
            <a:r>
              <a:rPr lang="uk-UA" altLang="ru-RU" sz="36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宋体" panose="02010600030101010101" pitchFamily="2" charset="-122"/>
              </a:rPr>
              <a:t> </a:t>
            </a:r>
            <a:endParaRPr lang="ru-RU" altLang="ru-RU" sz="360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  <p:pic>
        <p:nvPicPr>
          <p:cNvPr id="5" name="Схема 4">
            <a:extLst>
              <a:ext uri="{FF2B5EF4-FFF2-40B4-BE49-F238E27FC236}">
                <a16:creationId xmlns:a16="http://schemas.microsoft.com/office/drawing/2014/main" id="{69EEDC77-1022-43A7-8DD4-7DE49324FE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840288" cy="2846388"/>
          </a:xfrm>
          <a:prstGeom prst="rect">
            <a:avLst/>
          </a:prstGeom>
          <a:solidFill>
            <a:srgbClr val="C0DBB3"/>
          </a:solidFill>
        </p:spPr>
      </p:pic>
      <p:grpSp>
        <p:nvGrp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58C06D29-35A1-455B-BA9E-80AF80B2CC60}"/>
              </a:ext>
            </a:extLst>
          </p:cNvPr>
          <p:cNvGrpSpPr>
            <a:grpSpLocks/>
          </p:cNvGrpSpPr>
          <p:nvPr/>
        </p:nvGrpSpPr>
        <p:grpSpPr bwMode="auto">
          <a:xfrm>
            <a:off x="4383088" y="1627188"/>
            <a:ext cx="4773612" cy="2395537"/>
            <a:chOff x="2761" y="1025"/>
            <a:chExt cx="3007" cy="1509"/>
          </a:xfrm>
        </p:grpSpPr>
        <p:pic>
          <p:nvPicPr>
            <p:cNvPr id="102406" name="Скругленная прямоугольная выноска 6">
              <a:extLst>
                <a:ext uri="{FF2B5EF4-FFF2-40B4-BE49-F238E27FC236}">
                  <a16:creationId xmlns:a16="http://schemas.microsoft.com/office/drawing/2014/main" id="{3E814E25-A480-44BB-B25F-FD8D74A9F48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1025"/>
              <a:ext cx="3007" cy="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07" name="Text Box 7">
              <a:extLst>
                <a:ext uri="{FF2B5EF4-FFF2-40B4-BE49-F238E27FC236}">
                  <a16:creationId xmlns:a16="http://schemas.microsoft.com/office/drawing/2014/main" id="{6D834B5E-BB04-4D6C-BB01-D891B99AE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1099"/>
              <a:ext cx="2459" cy="1167"/>
            </a:xfrm>
            <a:prstGeom prst="rect">
              <a:avLst/>
            </a:prstGeom>
            <a:solidFill>
              <a:srgbClr val="C0E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uk-UA" altLang="uk-UA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Результати </a:t>
              </a:r>
              <a:r>
                <a:rPr lang="uk-UA" altLang="uk-UA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пробного ЗНО-2021</a:t>
              </a:r>
              <a:r>
                <a:rPr lang="uk-UA" altLang="uk-UA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для осіб, які введуть свої відповіді на </a:t>
              </a:r>
              <a:r>
                <a:rPr lang="uk-UA" altLang="uk-UA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спеціальному</a:t>
              </a:r>
              <a:r>
                <a:rPr lang="uk-UA" altLang="uk-UA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сервісі, буде оприлюднено на їхніх інформаційних сторінках </a:t>
              </a:r>
              <a:r>
                <a:rPr lang="uk-UA" altLang="uk-UA" b="1">
                  <a:solidFill>
                    <a:schemeClr val="fol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16 квітня 2021 року</a:t>
              </a:r>
              <a:endParaRPr lang="uk-UA" altLang="uk-UA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408" name="Рисунок 19">
            <a:extLst>
              <a:ext uri="{FF2B5EF4-FFF2-40B4-BE49-F238E27FC236}">
                <a16:creationId xmlns:a16="http://schemas.microsoft.com/office/drawing/2014/main" id="{6768F48F-48C4-422E-9F9A-A509A85BD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906838"/>
            <a:ext cx="3824287" cy="2886075"/>
          </a:xfrm>
          <a:prstGeom prst="rect">
            <a:avLst/>
          </a:prstGeom>
          <a:noFill/>
          <a:ln w="9525">
            <a:solidFill>
              <a:srgbClr val="C0DB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8C2A08E-888E-41AE-8724-9A4EAC9AFFBA}"/>
              </a:ext>
            </a:extLst>
          </p:cNvPr>
          <p:cNvSpPr/>
          <p:nvPr/>
        </p:nvSpPr>
        <p:spPr>
          <a:xfrm>
            <a:off x="5141913" y="4119563"/>
            <a:ext cx="1806575" cy="17986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Реєструйтесь </a:t>
            </a:r>
            <a:r>
              <a:rPr lang="uk-UA" altLang="uk-UA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на сайті </a:t>
            </a:r>
            <a:r>
              <a:rPr lang="uk-UA" altLang="uk-UA" sz="1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Львівського </a:t>
            </a:r>
            <a:r>
              <a:rPr lang="uk-UA" altLang="uk-UA" sz="1800" b="1">
                <a:solidFill>
                  <a:srgbClr val="C0EEF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РЦОЯО</a:t>
            </a:r>
            <a:endParaRPr lang="ru-RU" altLang="uk-UA" sz="1800" b="1">
              <a:solidFill>
                <a:srgbClr val="C0EEF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406CDCE3-70F4-4057-B599-95C187A6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5180013"/>
            <a:ext cx="1709738" cy="1366837"/>
          </a:xfrm>
          <a:prstGeom prst="roundRect">
            <a:avLst>
              <a:gd name="adj" fmla="val 16667"/>
            </a:avLst>
          </a:prstGeom>
          <a:solidFill>
            <a:srgbClr val="C0DB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rgbClr val="3399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</a:t>
            </a:r>
            <a:r>
              <a:rPr lang="uk-UA" altLang="uk-UA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uk-UA" sz="24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05</a:t>
            </a:r>
            <a:r>
              <a:rPr lang="uk-UA" altLang="uk-UA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uk-UA" sz="2400" b="1">
                <a:solidFill>
                  <a:srgbClr val="3399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до</a:t>
            </a:r>
            <a:r>
              <a:rPr lang="uk-UA" altLang="uk-UA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uk-UA" sz="24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uk-UA" altLang="uk-UA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uk-UA" sz="24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січня</a:t>
            </a:r>
            <a:r>
              <a:rPr lang="uk-UA" altLang="uk-UA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rgbClr val="3399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 року</a:t>
            </a:r>
            <a:endParaRPr lang="ru-RU" altLang="uk-UA" sz="2400" b="1">
              <a:solidFill>
                <a:srgbClr val="33996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11" name="Рисунок 24">
            <a:extLst>
              <a:ext uri="{FF2B5EF4-FFF2-40B4-BE49-F238E27FC236}">
                <a16:creationId xmlns:a16="http://schemas.microsoft.com/office/drawing/2014/main" id="{146C2AB2-070F-479D-BAB1-569DAAED0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36538"/>
            <a:ext cx="15922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4E9BA3A5-6533-49E2-8F07-6130A90203A1}"/>
              </a:ext>
            </a:extLst>
          </p:cNvPr>
          <p:cNvSpPr/>
          <p:nvPr/>
        </p:nvSpPr>
        <p:spPr>
          <a:xfrm>
            <a:off x="6586538" y="303213"/>
            <a:ext cx="2397125" cy="71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ru-RU" altLang="ru-RU" sz="2200" b="1">
              <a:solidFill>
                <a:srgbClr val="CC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413" name="Прямоугольник 1">
            <a:extLst>
              <a:ext uri="{FF2B5EF4-FFF2-40B4-BE49-F238E27FC236}">
                <a16:creationId xmlns:a16="http://schemas.microsoft.com/office/drawing/2014/main" id="{55553589-A63F-4FB3-B9BF-8F0CF7AD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4900"/>
            <a:ext cx="4930775" cy="4108450"/>
          </a:xfrm>
          <a:prstGeom prst="rect">
            <a:avLst/>
          </a:prstGeom>
          <a:gradFill rotWithShape="1">
            <a:gsLst>
              <a:gs pos="0">
                <a:srgbClr val="EBF49A">
                  <a:gamma/>
                  <a:shade val="46275"/>
                  <a:invGamma/>
                </a:srgbClr>
              </a:gs>
              <a:gs pos="50000">
                <a:srgbClr val="EBF49A"/>
              </a:gs>
              <a:gs pos="100000">
                <a:srgbClr val="EBF49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Окрім участі в пробному ЗНО з одного з навчальних предметів, кожний зареєстрований учасник / учасниця </a:t>
            </a:r>
            <a:r>
              <a:rPr lang="uk-UA" altLang="ru-RU" sz="24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зможе</a:t>
            </a: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додатково </a:t>
            </a:r>
            <a:r>
              <a:rPr lang="uk-UA" altLang="ru-RU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завантажити тестові зошити з усіх навчальних предметів із</a:t>
            </a: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переліку </a:t>
            </a:r>
            <a:r>
              <a:rPr lang="uk-UA" altLang="ru-RU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предметів ЗНО-2021</a:t>
            </a: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пройти тестування вдома, після чого </a:t>
            </a: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внести</a:t>
            </a: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свої </a:t>
            </a:r>
            <a:r>
              <a:rPr lang="uk-UA" altLang="ru-RU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відповіді</a:t>
            </a: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на спеціальний </a:t>
            </a:r>
            <a:r>
              <a:rPr lang="uk-UA" altLang="ru-RU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сервіс</a:t>
            </a:r>
            <a:r>
              <a:rPr lang="uk-UA" altLang="ru-RU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визначення результатів</a:t>
            </a:r>
            <a:endParaRPr lang="uk-UA" altLang="ru-RU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02AC1C6-DE5D-4521-A05E-1914C73EF86E}"/>
              </a:ext>
            </a:extLst>
          </p:cNvPr>
          <p:cNvSpPr txBox="1">
            <a:spLocks/>
          </p:cNvSpPr>
          <p:nvPr/>
        </p:nvSpPr>
        <p:spPr bwMode="auto">
          <a:xfrm>
            <a:off x="377825" y="1009650"/>
            <a:ext cx="354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宋体" panose="02010600030101010101" pitchFamily="2" charset="-122"/>
              </a:rPr>
              <a:t>Графік проведення</a:t>
            </a:r>
            <a:endParaRPr lang="ru-RU" altLang="ru-RU" b="1"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3">
            <a:extLst>
              <a:ext uri="{FF2B5EF4-FFF2-40B4-BE49-F238E27FC236}">
                <a16:creationId xmlns:a16="http://schemas.microsoft.com/office/drawing/2014/main" id="{5D9107EC-5A2E-4431-8E79-90ABBEA1697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3238" y="755650"/>
            <a:ext cx="8351837" cy="4360863"/>
          </a:xfrm>
          <a:solidFill>
            <a:srgbClr val="5D2415"/>
          </a:solidFill>
        </p:spPr>
        <p:txBody>
          <a:bodyPr lIns="95782" tIns="47891" rIns="95782" bIns="47891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uk-UA" altLang="ru-RU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Пробне </a:t>
            </a:r>
            <a:r>
              <a:rPr lang="uk-UA" altLang="ru-RU" sz="2800" b="1" u="sng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altLang="ru-RU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дає можливість</a:t>
            </a:r>
            <a:r>
              <a:rPr lang="uk-UA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ознайомитися з процедурою проведення ЗНО;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ознайомитись із стандартизованими тестами, що відповідають вимогам Програм, характеристикам і структурі сертифікаційних робіт ЗНО-2021;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психологічно налаштуватися на проходження ЗНО;</a:t>
            </a:r>
            <a:endParaRPr lang="en-US" altLang="ru-RU" sz="2400" b="1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навчитися ефективно розподіляти час на виконання частин сертифікаційної роботи;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попрактикуватися в заповненні бланків відповідей;</a:t>
            </a:r>
            <a:endParaRPr lang="en-US" altLang="ru-RU" sz="2400" b="1">
              <a:solidFill>
                <a:schemeClr val="tx2"/>
              </a:solidFill>
              <a:effectLst/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отримати результат пробного ЗНО за допомогою спеціального сервісу (за бажанням);</a:t>
            </a:r>
          </a:p>
          <a:p>
            <a:pPr>
              <a:spcBef>
                <a:spcPct val="0"/>
              </a:spcBef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uk-UA" altLang="ru-RU" sz="24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оцінити свій рівень навчальних досягнень.</a:t>
            </a:r>
          </a:p>
        </p:txBody>
      </p:sp>
      <p:pic>
        <p:nvPicPr>
          <p:cNvPr id="104451" name="Picture 4" descr="imagesCA4IZHI9">
            <a:extLst>
              <a:ext uri="{FF2B5EF4-FFF2-40B4-BE49-F238E27FC236}">
                <a16:creationId xmlns:a16="http://schemas.microsoft.com/office/drawing/2014/main" id="{FFB3CCF7-EC02-4E31-B375-DF3C72C3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/>
          <a:stretch>
            <a:fillRect/>
          </a:stretch>
        </p:blipFill>
        <p:spPr bwMode="auto">
          <a:xfrm>
            <a:off x="250825" y="0"/>
            <a:ext cx="11874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3" name="Группа 12">
            <a:extLst>
              <a:ext uri="{FF2B5EF4-FFF2-40B4-BE49-F238E27FC236}">
                <a16:creationId xmlns:a16="http://schemas.microsoft.com/office/drawing/2014/main" id="{EBACEFB6-AB7D-432A-9218-0F11F2750892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5445125"/>
            <a:ext cx="2051050" cy="1412875"/>
            <a:chOff x="6463394" y="4898571"/>
            <a:chExt cx="2344228" cy="1726855"/>
          </a:xfrm>
        </p:grpSpPr>
        <p:pic>
          <p:nvPicPr>
            <p:cNvPr id="104454" name="Рисунок 10">
              <a:extLst>
                <a:ext uri="{FF2B5EF4-FFF2-40B4-BE49-F238E27FC236}">
                  <a16:creationId xmlns:a16="http://schemas.microsoft.com/office/drawing/2014/main" id="{ECEEAD4C-C0B7-4540-92AB-4F7258D9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394" y="4898571"/>
              <a:ext cx="2344228" cy="172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55" name="Рисунок 11">
              <a:extLst>
                <a:ext uri="{FF2B5EF4-FFF2-40B4-BE49-F238E27FC236}">
                  <a16:creationId xmlns:a16="http://schemas.microsoft.com/office/drawing/2014/main" id="{8EEF7587-096B-4D88-BBB0-807508AB4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758" y="5059399"/>
              <a:ext cx="1719942" cy="96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6A1360-1316-4DD5-9F0B-C40C53C49838}"/>
              </a:ext>
            </a:extLst>
          </p:cNvPr>
          <p:cNvSpPr txBox="1">
            <a:spLocks/>
          </p:cNvSpPr>
          <p:nvPr/>
        </p:nvSpPr>
        <p:spPr bwMode="auto">
          <a:xfrm>
            <a:off x="1476375" y="120650"/>
            <a:ext cx="7378700" cy="609600"/>
          </a:xfrm>
          <a:prstGeom prst="rect">
            <a:avLst/>
          </a:prstGeom>
          <a:gradFill rotWithShape="1">
            <a:gsLst>
              <a:gs pos="0">
                <a:srgbClr val="FFCB97">
                  <a:gamma/>
                  <a:shade val="46275"/>
                  <a:invGamma/>
                </a:srgbClr>
              </a:gs>
              <a:gs pos="50000">
                <a:srgbClr val="FFCB97"/>
              </a:gs>
              <a:gs pos="100000">
                <a:srgbClr val="FFCB9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CB9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宋体" panose="02010600030101010101" pitchFamily="2" charset="-122"/>
              </a:rPr>
              <a:t>Пробне </a:t>
            </a:r>
            <a:r>
              <a:rPr lang="uk-UA" alt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宋体" panose="02010600030101010101" pitchFamily="2" charset="-122"/>
              </a:rPr>
              <a:t>ЗНО</a:t>
            </a:r>
            <a:r>
              <a:rPr lang="uk-UA" alt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宋体" panose="02010600030101010101" pitchFamily="2" charset="-122"/>
              </a:rPr>
              <a:t> – </a:t>
            </a:r>
            <a:r>
              <a:rPr lang="uk-UA" alt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2021</a:t>
            </a:r>
            <a:r>
              <a:rPr lang="uk-UA" altLang="ru-RU" sz="4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ru-RU" altLang="ru-RU" sz="400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>
            <a:extLst>
              <a:ext uri="{FF2B5EF4-FFF2-40B4-BE49-F238E27FC236}">
                <a16:creationId xmlns:a16="http://schemas.microsoft.com/office/drawing/2014/main" id="{DFD39B96-302F-4029-B4B3-DFBE845F657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61463" cy="1392238"/>
          </a:xfrm>
          <a:custGeom>
            <a:avLst/>
            <a:gdLst>
              <a:gd name="T0" fmla="*/ 0 w 9144000"/>
              <a:gd name="T1" fmla="*/ 2970148 h 2970529"/>
              <a:gd name="T2" fmla="*/ 9144000 w 9144000"/>
              <a:gd name="T3" fmla="*/ 2970148 h 2970529"/>
              <a:gd name="T4" fmla="*/ 9144000 w 9144000"/>
              <a:gd name="T5" fmla="*/ 0 h 2970529"/>
              <a:gd name="T6" fmla="*/ 0 w 9144000"/>
              <a:gd name="T7" fmla="*/ 0 h 2970529"/>
              <a:gd name="T8" fmla="*/ 0 w 9144000"/>
              <a:gd name="T9" fmla="*/ 2970148 h 2970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93187" name="object 36">
            <a:extLst>
              <a:ext uri="{FF2B5EF4-FFF2-40B4-BE49-F238E27FC236}">
                <a16:creationId xmlns:a16="http://schemas.microsoft.com/office/drawing/2014/main" id="{23DD4189-DF5C-4070-B528-9A779DDD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8931275" cy="904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8" name="Rectangle 5">
            <a:extLst>
              <a:ext uri="{FF2B5EF4-FFF2-40B4-BE49-F238E27FC236}">
                <a16:creationId xmlns:a16="http://schemas.microsoft.com/office/drawing/2014/main" id="{666331C5-DD38-4DCD-9ED1-CDEE3DE55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3189" name="Rectangle 4">
            <a:extLst>
              <a:ext uri="{FF2B5EF4-FFF2-40B4-BE49-F238E27FC236}">
                <a16:creationId xmlns:a16="http://schemas.microsoft.com/office/drawing/2014/main" id="{26E0D940-5185-4DDE-9E0F-A3E11C87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53B3E9F1-F771-4B4D-AC8A-C7A81514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525"/>
            <a:ext cx="9144000" cy="579438"/>
          </a:xfrm>
          <a:prstGeom prst="rect">
            <a:avLst/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УКРАЇНИ. ЗНО - 220</a:t>
            </a:r>
            <a:endParaRPr lang="uk-UA" altLang="ru-RU" sz="3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191" name="Picture 2">
            <a:extLst>
              <a:ext uri="{FF2B5EF4-FFF2-40B4-BE49-F238E27FC236}">
                <a16:creationId xmlns:a16="http://schemas.microsoft.com/office/drawing/2014/main" id="{380A27E7-6C03-43D3-9A38-BE298BC2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98550"/>
            <a:ext cx="78724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bject 2">
            <a:extLst>
              <a:ext uri="{FF2B5EF4-FFF2-40B4-BE49-F238E27FC236}">
                <a16:creationId xmlns:a16="http://schemas.microsoft.com/office/drawing/2014/main" id="{CEFB4039-227D-4612-9FE0-B615F4F296C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61463" cy="1392238"/>
          </a:xfrm>
          <a:custGeom>
            <a:avLst/>
            <a:gdLst>
              <a:gd name="T0" fmla="*/ 0 w 9144000"/>
              <a:gd name="T1" fmla="*/ 2970148 h 2970529"/>
              <a:gd name="T2" fmla="*/ 9144000 w 9144000"/>
              <a:gd name="T3" fmla="*/ 2970148 h 2970529"/>
              <a:gd name="T4" fmla="*/ 9144000 w 9144000"/>
              <a:gd name="T5" fmla="*/ 0 h 2970529"/>
              <a:gd name="T6" fmla="*/ 0 w 9144000"/>
              <a:gd name="T7" fmla="*/ 0 h 2970529"/>
              <a:gd name="T8" fmla="*/ 0 w 9144000"/>
              <a:gd name="T9" fmla="*/ 2970148 h 2970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95235" name="object 36">
            <a:extLst>
              <a:ext uri="{FF2B5EF4-FFF2-40B4-BE49-F238E27FC236}">
                <a16:creationId xmlns:a16="http://schemas.microsoft.com/office/drawing/2014/main" id="{1E6EE0FB-0BE7-4322-AB71-329AC0C73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92088"/>
            <a:ext cx="8931275" cy="904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6" name="Rectangle 5">
            <a:extLst>
              <a:ext uri="{FF2B5EF4-FFF2-40B4-BE49-F238E27FC236}">
                <a16:creationId xmlns:a16="http://schemas.microsoft.com/office/drawing/2014/main" id="{3B9A5E45-91D1-4C1D-A543-2CE5243D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5237" name="Rectangle 4">
            <a:extLst>
              <a:ext uri="{FF2B5EF4-FFF2-40B4-BE49-F238E27FC236}">
                <a16:creationId xmlns:a16="http://schemas.microsoft.com/office/drawing/2014/main" id="{3FC384D8-ED6A-431C-8071-4A2EAE11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5238" name="Rectangle 3">
            <a:extLst>
              <a:ext uri="{FF2B5EF4-FFF2-40B4-BE49-F238E27FC236}">
                <a16:creationId xmlns:a16="http://schemas.microsoft.com/office/drawing/2014/main" id="{64275B31-1EB5-40BD-B52C-9773B856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775"/>
            <a:ext cx="9144000" cy="641350"/>
          </a:xfrm>
          <a:prstGeom prst="rect">
            <a:avLst/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УКРАЇНИ. ЗНО - 2020</a:t>
            </a:r>
            <a:endParaRPr lang="uk-UA" altLang="ru-RU" sz="36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239" name="Picture 2">
            <a:extLst>
              <a:ext uri="{FF2B5EF4-FFF2-40B4-BE49-F238E27FC236}">
                <a16:creationId xmlns:a16="http://schemas.microsoft.com/office/drawing/2014/main" id="{57613DFB-E5E0-4EDE-8602-5A72F7B9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1238"/>
            <a:ext cx="747712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60605D66-BEBB-4535-8E43-3342EF26902F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539750" y="260350"/>
            <a:ext cx="7834313" cy="5300663"/>
          </a:xfr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Відповідно до</a:t>
            </a:r>
            <a:r>
              <a:rPr lang="uk-UA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altLang="ru-RU" b="1">
                <a:solidFill>
                  <a:srgbClr val="212351"/>
                </a:solidFill>
                <a:effectLst/>
                <a:latin typeface="Times New Roman" panose="02020603050405020304" pitchFamily="18" charset="0"/>
              </a:rPr>
              <a:t>ст.17</a:t>
            </a:r>
            <a:r>
              <a:rPr lang="uk-UA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Закону України «Про повну загальну середню освіту» кожен учень має право на справедливе, неупереджене, об’єктивне оцінювання результатів його навчання незалежно від виду та форми здобуття ним освіти.</a:t>
            </a:r>
          </a:p>
          <a:p>
            <a:pPr>
              <a:lnSpc>
                <a:spcPct val="90000"/>
              </a:lnSpc>
            </a:pPr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Основними видами оцінювання результатів навчання учнів є </a:t>
            </a:r>
            <a:r>
              <a:rPr lang="uk-UA" altLang="ru-RU" b="1">
                <a:solidFill>
                  <a:srgbClr val="212351"/>
                </a:solidFill>
                <a:effectLst/>
                <a:latin typeface="Times New Roman" panose="02020603050405020304" pitchFamily="18" charset="0"/>
              </a:rPr>
              <a:t>державна підсумкова атестація</a:t>
            </a:r>
            <a:r>
              <a:rPr lang="uk-UA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uk-UA" altLang="ru-RU" b="1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зовнішнє незалежне оцінювання</a:t>
            </a:r>
            <a:r>
              <a:rPr lang="ru-RU" altLang="ru-RU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.  </a:t>
            </a:r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134D270B-2F16-454F-8401-FE8E4B50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768850"/>
            <a:ext cx="17716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AutoShape 6">
            <a:extLst>
              <a:ext uri="{FF2B5EF4-FFF2-40B4-BE49-F238E27FC236}">
                <a16:creationId xmlns:a16="http://schemas.microsoft.com/office/drawing/2014/main" id="{F2B60006-6DB3-4672-BFBB-9A67BB1A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15000"/>
            <a:ext cx="6697662" cy="11430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bject 2">
            <a:extLst>
              <a:ext uri="{FF2B5EF4-FFF2-40B4-BE49-F238E27FC236}">
                <a16:creationId xmlns:a16="http://schemas.microsoft.com/office/drawing/2014/main" id="{0B5CFA8B-E40D-4DFC-8CC6-7E020BB000E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61463" cy="1392238"/>
          </a:xfrm>
          <a:custGeom>
            <a:avLst/>
            <a:gdLst>
              <a:gd name="T0" fmla="*/ 0 w 9144000"/>
              <a:gd name="T1" fmla="*/ 2970148 h 2970529"/>
              <a:gd name="T2" fmla="*/ 9144000 w 9144000"/>
              <a:gd name="T3" fmla="*/ 2970148 h 2970529"/>
              <a:gd name="T4" fmla="*/ 9144000 w 9144000"/>
              <a:gd name="T5" fmla="*/ 0 h 2970529"/>
              <a:gd name="T6" fmla="*/ 0 w 9144000"/>
              <a:gd name="T7" fmla="*/ 0 h 2970529"/>
              <a:gd name="T8" fmla="*/ 0 w 9144000"/>
              <a:gd name="T9" fmla="*/ 2970148 h 2970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2970529">
                <a:moveTo>
                  <a:pt x="0" y="2970148"/>
                </a:moveTo>
                <a:lnTo>
                  <a:pt x="9144000" y="2970148"/>
                </a:lnTo>
                <a:lnTo>
                  <a:pt x="9144000" y="0"/>
                </a:lnTo>
                <a:lnTo>
                  <a:pt x="0" y="0"/>
                </a:lnTo>
                <a:lnTo>
                  <a:pt x="0" y="29701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97283" name="object 36">
            <a:extLst>
              <a:ext uri="{FF2B5EF4-FFF2-40B4-BE49-F238E27FC236}">
                <a16:creationId xmlns:a16="http://schemas.microsoft.com/office/drawing/2014/main" id="{56CE07E0-DAE1-4C19-B824-4EAE103EA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92088"/>
            <a:ext cx="8931275" cy="904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5">
            <a:extLst>
              <a:ext uri="{FF2B5EF4-FFF2-40B4-BE49-F238E27FC236}">
                <a16:creationId xmlns:a16="http://schemas.microsoft.com/office/drawing/2014/main" id="{347B0E69-84F1-4478-B595-48A63AB4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7285" name="Rectangle 4">
            <a:extLst>
              <a:ext uri="{FF2B5EF4-FFF2-40B4-BE49-F238E27FC236}">
                <a16:creationId xmlns:a16="http://schemas.microsoft.com/office/drawing/2014/main" id="{516A7BDC-F8C1-4439-A3F5-7D2DCC16F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7286" name="Rectangle 3">
            <a:extLst>
              <a:ext uri="{FF2B5EF4-FFF2-40B4-BE49-F238E27FC236}">
                <a16:creationId xmlns:a16="http://schemas.microsoft.com/office/drawing/2014/main" id="{EEFC7CBA-33C1-42EA-B880-66DBA336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525"/>
            <a:ext cx="9144000" cy="579438"/>
          </a:xfrm>
          <a:prstGeom prst="rect">
            <a:avLst/>
          </a:prstGeo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УКРАЇНИ. ЗНО - 2020</a:t>
            </a:r>
            <a:endParaRPr lang="uk-UA" altLang="ru-RU" sz="3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287" name="Picture 2">
            <a:extLst>
              <a:ext uri="{FF2B5EF4-FFF2-40B4-BE49-F238E27FC236}">
                <a16:creationId xmlns:a16="http://schemas.microsoft.com/office/drawing/2014/main" id="{D1ADB270-F304-45EE-8673-B9DA7BC2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49788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98018-7C0F-48AD-B51F-D456EB35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/>
              <a:t>Рекомендована література для підготовки</a:t>
            </a:r>
            <a:endParaRPr lang="ru-RU" altLang="ru-RU" sz="3600" b="1"/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40AEC25C-9BA2-4425-A719-C3A52456E9A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557338"/>
            <a:ext cx="3160712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>
            <a:extLst>
              <a:ext uri="{FF2B5EF4-FFF2-40B4-BE49-F238E27FC236}">
                <a16:creationId xmlns:a16="http://schemas.microsoft.com/office/drawing/2014/main" id="{B3C506F0-D75C-4527-ADEB-44925A0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1480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>
            <a:extLst>
              <a:ext uri="{FF2B5EF4-FFF2-40B4-BE49-F238E27FC236}">
                <a16:creationId xmlns:a16="http://schemas.microsoft.com/office/drawing/2014/main" id="{DFCD44EE-B77E-41F1-B543-07463580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16400" r="27118" b="8206"/>
          <a:stretch>
            <a:fillRect/>
          </a:stretch>
        </p:blipFill>
        <p:spPr bwMode="auto">
          <a:xfrm>
            <a:off x="3348038" y="1557338"/>
            <a:ext cx="2819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0862439A-F806-466D-A426-E33A48E57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/>
              <a:t>Робота з тестовими завданнями</a:t>
            </a:r>
            <a:endParaRPr lang="ru-RU" altLang="ru-RU" sz="3600" b="1"/>
          </a:p>
        </p:txBody>
      </p:sp>
      <p:pic>
        <p:nvPicPr>
          <p:cNvPr id="6147" name="Picture 6" descr="http://0">
            <a:extLst>
              <a:ext uri="{FF2B5EF4-FFF2-40B4-BE49-F238E27FC236}">
                <a16:creationId xmlns:a16="http://schemas.microsoft.com/office/drawing/2014/main" id="{FE4A215B-6C53-4BEF-BF8C-6C0A2C5F2419}"/>
              </a:ext>
            </a:extLst>
          </p:cNvPr>
          <p:cNvPicPr preferRelativeResize="0">
            <a:picLocks noChangeArrowheads="1"/>
          </p:cNvPicPr>
          <p:nvPr>
            <p:ph idx="1"/>
          </p:nvPr>
        </p:nvPicPr>
        <p:blipFill>
          <a:blip r:embed="rId2" r:link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3235325" cy="449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8">
            <a:extLst>
              <a:ext uri="{FF2B5EF4-FFF2-40B4-BE49-F238E27FC236}">
                <a16:creationId xmlns:a16="http://schemas.microsoft.com/office/drawing/2014/main" id="{95F4D6B1-9D8C-431F-B4C9-01D75C01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30638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95140DEC-24AE-4F47-BA8B-E7154EB2C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>
                <a:latin typeface="Showcard Gothic" panose="04020904020102020604" pitchFamily="82" charset="0"/>
              </a:rPr>
              <a:t>РОБОТА З ПЕРСОНАЛІЯМИ</a:t>
            </a:r>
            <a:endParaRPr lang="ru-RU" altLang="ru-RU" sz="3600" b="1">
              <a:latin typeface="Showcard Gothic" panose="04020904020102020604" pitchFamily="82" charset="0"/>
            </a:endParaRP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BA710C6A-C365-42FC-AAA9-4EB624AAE73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t="21721" r="50647" b="7547"/>
          <a:stretch>
            <a:fillRect/>
          </a:stretch>
        </p:blipFill>
        <p:spPr>
          <a:xfrm>
            <a:off x="457200" y="1125538"/>
            <a:ext cx="40386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8">
            <a:extLst>
              <a:ext uri="{FF2B5EF4-FFF2-40B4-BE49-F238E27FC236}">
                <a16:creationId xmlns:a16="http://schemas.microsoft.com/office/drawing/2014/main" id="{2A148586-3E09-4094-A997-2CE69362137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21176" r="51491" b="10588"/>
          <a:stretch>
            <a:fillRect/>
          </a:stretch>
        </p:blipFill>
        <p:spPr>
          <a:xfrm>
            <a:off x="4648200" y="1125538"/>
            <a:ext cx="40386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6017033-E6C3-4D6C-95D7-EEFEB6F66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/>
              <a:t>РОБОТА З ПЕРСОНАЛІЯМИ</a:t>
            </a:r>
            <a:endParaRPr lang="ru-RU" altLang="ru-RU" sz="3600" b="1"/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21538CFB-C618-4322-9D8E-BAD6C19B7CC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25314" r="35353" b="32277"/>
          <a:stretch>
            <a:fillRect/>
          </a:stretch>
        </p:blipFill>
        <p:spPr>
          <a:xfrm>
            <a:off x="684213" y="1344613"/>
            <a:ext cx="74168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79454329-FB4B-4155-93A7-C30A1CFD2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/>
              <a:t>РОБОТА З ІСТОРИЧНОЮ КАРТОЮ</a:t>
            </a:r>
            <a:endParaRPr lang="ru-RU" altLang="ru-RU" sz="3600" b="1"/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587A01C9-28D6-4923-A033-132DAFF459F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t="21347" r="49471" b="38654"/>
          <a:stretch>
            <a:fillRect/>
          </a:stretch>
        </p:blipFill>
        <p:spPr>
          <a:xfrm>
            <a:off x="971550" y="1125538"/>
            <a:ext cx="7273925" cy="545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1F44A9B-098C-49F3-8005-56E604CDD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341438"/>
          </a:xfr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/>
              <a:t>РОБОТА З ВІЗУАЛЬНИМИ ДЖЕРЕЛАМИ</a:t>
            </a:r>
            <a:r>
              <a:rPr lang="uk-UA" altLang="ru-RU" b="1"/>
              <a:t> </a:t>
            </a:r>
            <a:endParaRPr lang="ru-RU" altLang="ru-RU" b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E3A6837-C72E-404E-8FEC-DF9F1D83BB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1341438"/>
            <a:ext cx="8507412" cy="51831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/>
              <a:t> </a:t>
            </a:r>
            <a:endParaRPr lang="ru-RU"/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C375BB2F-CD7A-4FCA-97C0-51820F73482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22131" r="50647" b="9634"/>
          <a:stretch>
            <a:fillRect/>
          </a:stretch>
        </p:blipFill>
        <p:spPr>
          <a:xfrm>
            <a:off x="457200" y="1196975"/>
            <a:ext cx="40386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id="{365101A4-BA1E-42F5-BEFB-0E7031E211F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t="21347" r="51823" b="12772"/>
          <a:stretch>
            <a:fillRect/>
          </a:stretch>
        </p:blipFill>
        <p:spPr>
          <a:xfrm>
            <a:off x="4648200" y="1196975"/>
            <a:ext cx="4038600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FBB926A4-98D6-44BA-8B1B-F94E8ADE9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51837" cy="1143000"/>
          </a:xfrm>
          <a:gradFill rotWithShape="1">
            <a:gsLst>
              <a:gs pos="0">
                <a:srgbClr val="5D2415">
                  <a:gamma/>
                  <a:shade val="46275"/>
                  <a:invGamma/>
                </a:srgbClr>
              </a:gs>
              <a:gs pos="50000">
                <a:srgbClr val="5D2415"/>
              </a:gs>
              <a:gs pos="100000">
                <a:srgbClr val="5D2415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altLang="ru-RU" sz="3600" b="1"/>
              <a:t>РОБОТА З ІСТОРИЧНОЮ ТЕРМІНОЛОГІЄЮ</a:t>
            </a:r>
            <a:endParaRPr lang="ru-RU" altLang="ru-RU" sz="3600" b="1"/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4DDF6336-4E84-4151-AA7E-E6EAB03FF2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21176" r="50589" b="38823"/>
          <a:stretch>
            <a:fillRect/>
          </a:stretch>
        </p:blipFill>
        <p:spPr>
          <a:xfrm>
            <a:off x="1042988" y="1484313"/>
            <a:ext cx="6842125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>
            <a:extLst>
              <a:ext uri="{FF2B5EF4-FFF2-40B4-BE49-F238E27FC236}">
                <a16:creationId xmlns:a16="http://schemas.microsoft.com/office/drawing/2014/main" id="{2AB5AE46-57CF-4D2C-BF19-612818BA4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uk-UA" altLang="ru-RU" sz="3600" b="1"/>
              <a:t>ВИВЧЕННЯ ХРОНОЛОГІЇ</a:t>
            </a:r>
            <a:endParaRPr lang="ru-RU" altLang="ru-RU" sz="3600" b="1"/>
          </a:p>
        </p:txBody>
      </p:sp>
      <p:pic>
        <p:nvPicPr>
          <p:cNvPr id="12291" name="Picture 9">
            <a:extLst>
              <a:ext uri="{FF2B5EF4-FFF2-40B4-BE49-F238E27FC236}">
                <a16:creationId xmlns:a16="http://schemas.microsoft.com/office/drawing/2014/main" id="{3CEDDE2D-5570-424A-889E-32306E52DBD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23700" r="51823" b="15125"/>
          <a:stretch>
            <a:fillRect/>
          </a:stretch>
        </p:blipFill>
        <p:spPr>
          <a:xfrm>
            <a:off x="457200" y="1557338"/>
            <a:ext cx="40386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10">
            <a:extLst>
              <a:ext uri="{FF2B5EF4-FFF2-40B4-BE49-F238E27FC236}">
                <a16:creationId xmlns:a16="http://schemas.microsoft.com/office/drawing/2014/main" id="{FDAFA153-0C27-4412-B689-F737E5690D6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3921" r="56529" b="45346"/>
          <a:stretch>
            <a:fillRect/>
          </a:stretch>
        </p:blipFill>
        <p:spPr>
          <a:xfrm>
            <a:off x="4643438" y="1557338"/>
            <a:ext cx="403860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2B00A4-DB03-4FCC-A3C6-265FFD76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2201" r="13776" b="16400"/>
          <a:stretch>
            <a:fillRect/>
          </a:stretch>
        </p:blipFill>
        <p:spPr bwMode="auto">
          <a:xfrm>
            <a:off x="395288" y="2997200"/>
            <a:ext cx="4532312" cy="3349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Заголовок 1">
            <a:extLst>
              <a:ext uri="{FF2B5EF4-FFF2-40B4-BE49-F238E27FC236}">
                <a16:creationId xmlns:a16="http://schemas.microsoft.com/office/drawing/2014/main" id="{2DCB55C4-1B42-45E3-8163-BD4160A26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95963" y="404813"/>
            <a:ext cx="3157537" cy="2187575"/>
          </a:xfrm>
          <a:gradFill rotWithShape="1">
            <a:gsLst>
              <a:gs pos="0">
                <a:srgbClr val="FFE0C1">
                  <a:gamma/>
                  <a:shade val="46275"/>
                  <a:invGamma/>
                </a:srgbClr>
              </a:gs>
              <a:gs pos="50000">
                <a:srgbClr val="FFE0C1"/>
              </a:gs>
              <a:gs pos="100000">
                <a:srgbClr val="FFE0C1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lIns="0" tIns="0" rIns="0" bIns="0" anchor="b"/>
          <a:lstStyle/>
          <a:p>
            <a:pPr eaLnBrk="1" hangingPunct="1">
              <a:buClr>
                <a:srgbClr val="393B44"/>
              </a:buClr>
              <a:buSzPts val="2400"/>
              <a:buFont typeface="Patrick Hand SC"/>
              <a:buNone/>
            </a:pPr>
            <a:r>
              <a:rPr lang="uk-UA" altLang="ru-RU" sz="2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atrick Hand SC"/>
                <a:cs typeface="Patrick Hand SC"/>
                <a:sym typeface="Patrick Hand SC"/>
              </a:rPr>
              <a:t>Усі необхідні матеріали щодо організації, проведення й підготовки до ЗНО розміщена на офіційних сайтах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2AFBD76-CF77-472C-8199-584D5456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7338"/>
            <a:ext cx="5795963" cy="1295400"/>
          </a:xfrm>
          <a:prstGeom prst="ellipse">
            <a:avLst/>
          </a:prstGeom>
          <a:solidFill>
            <a:srgbClr val="5D2415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altLang="ru-RU" b="1">
                <a:solidFill>
                  <a:schemeClr val="tx2"/>
                </a:solidFill>
                <a:latin typeface="Arial" panose="020B0604020202020204" pitchFamily="34" charset="0"/>
              </a:rPr>
              <a:t>тренувальне </a:t>
            </a:r>
            <a:r>
              <a:rPr lang="en-US" altLang="ru-RU" b="1">
                <a:solidFill>
                  <a:schemeClr val="tx2"/>
                </a:solidFill>
                <a:latin typeface="Arial" panose="020B0604020202020204" pitchFamily="34" charset="0"/>
              </a:rPr>
              <a:t>on</a:t>
            </a:r>
            <a:r>
              <a:rPr lang="uk-UA" altLang="ru-RU" b="1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en-US" altLang="ru-RU" b="1">
                <a:solidFill>
                  <a:schemeClr val="tx2"/>
                </a:solidFill>
                <a:latin typeface="Arial" panose="020B0604020202020204" pitchFamily="34" charset="0"/>
              </a:rPr>
              <a:t>line</a:t>
            </a:r>
            <a:r>
              <a:rPr lang="uk-UA" altLang="ru-RU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b="1">
                <a:solidFill>
                  <a:schemeClr val="tx2"/>
                </a:solidFill>
                <a:latin typeface="Arial" panose="020B0604020202020204" pitchFamily="34" charset="0"/>
              </a:rPr>
              <a:t>-</a:t>
            </a:r>
            <a:r>
              <a:rPr lang="uk-UA" altLang="ru-RU" b="1">
                <a:solidFill>
                  <a:schemeClr val="tx2"/>
                </a:solidFill>
                <a:latin typeface="Arial" panose="020B0604020202020204" pitchFamily="34" charset="0"/>
              </a:rPr>
              <a:t>тестування на сайті Львівського           РЦОЯО</a:t>
            </a:r>
            <a:r>
              <a:rPr lang="uk-UA" altLang="ru-RU" b="1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uk-UA" altLang="ru-RU" b="1">
                <a:solidFill>
                  <a:srgbClr val="0066FF"/>
                </a:solidFill>
                <a:latin typeface="Arial" panose="020B0604020202020204" pitchFamily="34" charset="0"/>
                <a:hlinkClick r:id="rId3"/>
              </a:rPr>
              <a:t>http://93.178.252.244:8080/</a:t>
            </a:r>
            <a:endParaRPr lang="uk-UA" altLang="ru-RU" b="1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C904FB0-C2C9-480F-9B8B-CD41FE53F110}"/>
              </a:ext>
            </a:extLst>
          </p:cNvPr>
          <p:cNvSpPr/>
          <p:nvPr/>
        </p:nvSpPr>
        <p:spPr>
          <a:xfrm>
            <a:off x="246063" y="222250"/>
            <a:ext cx="1314450" cy="7191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050" kern="0">
              <a:sym typeface="Arial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76D9D80-B7EA-4C65-95D0-38D9008770C5}"/>
              </a:ext>
            </a:extLst>
          </p:cNvPr>
          <p:cNvSpPr/>
          <p:nvPr/>
        </p:nvSpPr>
        <p:spPr>
          <a:xfrm>
            <a:off x="5292725" y="3573463"/>
            <a:ext cx="3851275" cy="1754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050" kern="0">
              <a:solidFill>
                <a:srgbClr val="FF0000"/>
              </a:solidFill>
              <a:sym typeface="Arial"/>
            </a:endParaRP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D405225D-E9F4-49EA-AF19-2FBA2C2E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5795963" cy="915988"/>
          </a:xfrm>
          <a:prstGeom prst="rect">
            <a:avLst/>
          </a:prstGeom>
          <a:solidFill>
            <a:srgbClr val="FFBA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1800"/>
              </a:spcAft>
              <a:buClr>
                <a:srgbClr val="FFFF66"/>
              </a:buClr>
              <a:buFont typeface="Wingdings 2" panose="05020102010507070707" pitchFamily="18" charset="2"/>
              <a:buNone/>
            </a:pPr>
            <a:r>
              <a:rPr lang="en-US" alt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www.testportal.gov.ua</a:t>
            </a:r>
            <a:r>
              <a:rPr lang="en-US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– </a:t>
            </a:r>
            <a:r>
              <a:rPr lang="uk-UA" alt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сайт Українського центру</a:t>
            </a:r>
            <a:br>
              <a:rPr lang="uk-UA" alt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uk-UA" alt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                               оцінювання якості освіти</a:t>
            </a:r>
            <a:r>
              <a:rPr lang="uk-UA" alt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br>
              <a:rPr lang="uk-UA" alt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uk-UA" altLang="ru-RU">
                <a:latin typeface="Arial" panose="020B0604020202020204" pitchFamily="34" charset="0"/>
              </a:rPr>
              <a:t>      </a:t>
            </a:r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3AD91EB3-2F86-4D88-88AA-73816EBA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933825"/>
            <a:ext cx="3995737" cy="822325"/>
          </a:xfrm>
          <a:prstGeom prst="rect">
            <a:avLst/>
          </a:prstGeom>
          <a:solidFill>
            <a:srgbClr val="FFE0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altLang="ru-RU" b="1">
                <a:solidFill>
                  <a:srgbClr val="002060"/>
                </a:solidFill>
                <a:latin typeface="Arial" panose="020B0604020202020204" pitchFamily="34" charset="0"/>
              </a:rPr>
              <a:t>-  </a:t>
            </a:r>
            <a:r>
              <a:rPr lang="uk-UA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тести ЗНО на сайті Освіта.</a:t>
            </a:r>
            <a:r>
              <a:rPr lang="en-US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ua</a:t>
            </a:r>
            <a:r>
              <a:rPr lang="uk-UA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 -</a:t>
            </a:r>
            <a:r>
              <a:rPr lang="en-US" altLang="ru-RU" sz="2400" b="1" u="sng">
                <a:solidFill>
                  <a:srgbClr val="0070C0"/>
                </a:solidFill>
                <a:latin typeface="Arial" panose="020B0604020202020204" pitchFamily="34" charset="0"/>
              </a:rPr>
              <a:t>ttp://osvita.ua</a:t>
            </a:r>
            <a:endParaRPr lang="ru-RU" altLang="ru-RU" sz="2400" b="1" u="sng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60793145-EF69-4899-9525-44138677A2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28825" y="3424238"/>
            <a:ext cx="508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ru-RU" altLang="ru-RU" b="1" u="sng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927FD61E-9110-4C39-8F83-2027ED57F5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79388" y="1465263"/>
            <a:ext cx="8964612" cy="47117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Зовнішнє незалежне оцінювання проводиться з метою підвищення рівня освіти населення України та забезпечення реалізації конституційних прав громадян на рівний доступ до якісної освіти, здійснення контролю за дотриманням Державного стандарту базової та повної середньої освіти й аналізу стану системи освіти, прогнозування її ... </a:t>
            </a:r>
          </a:p>
        </p:txBody>
      </p:sp>
      <p:pic>
        <p:nvPicPr>
          <p:cNvPr id="78852" name="Рисунок 2" descr="http://3.bp.blogspot.com/-NIF8eh9MqTo/UFH-OWlzjxI/AAAAAAAABUU/eywEpxYo82o/s1600/school2001.png">
            <a:extLst>
              <a:ext uri="{FF2B5EF4-FFF2-40B4-BE49-F238E27FC236}">
                <a16:creationId xmlns:a16="http://schemas.microsoft.com/office/drawing/2014/main" id="{584F3232-58A0-4ECA-948C-D3DF0F48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23653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>
            <a:extLst>
              <a:ext uri="{FF2B5EF4-FFF2-40B4-BE49-F238E27FC236}">
                <a16:creationId xmlns:a16="http://schemas.microsoft.com/office/drawing/2014/main" id="{E9817487-B553-4E9A-9C0D-011B2C33BC4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79388" y="260350"/>
            <a:ext cx="8964612" cy="1143000"/>
          </a:xfrm>
          <a:noFill/>
        </p:spPr>
        <p:txBody>
          <a:bodyPr/>
          <a:lstStyle/>
          <a:p>
            <a:endParaRPr lang="ru-RU" altLang="ru-RU">
              <a:effectLst/>
            </a:endParaRPr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FF923976-4822-471C-837D-D0B3460B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48712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1E5434"/>
                </a:solidFill>
              </a:rPr>
              <a:t>МЕТА </a:t>
            </a:r>
            <a:r>
              <a:rPr lang="ru-RU" altLang="ru-RU" sz="2400" b="1">
                <a:solidFill>
                  <a:srgbClr val="FF0000"/>
                </a:solidFill>
              </a:rPr>
              <a:t>ЗОВНІШНЬОГО НЕЗАЛЕЖНОГО ОЦІНЮВАННЯ</a:t>
            </a:r>
            <a:r>
              <a:rPr lang="ru-RU" altLang="ru-RU" sz="2400" b="1">
                <a:solidFill>
                  <a:schemeClr val="bg1"/>
                </a:solidFill>
              </a:rPr>
              <a:t>: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>
            <a:extLst>
              <a:ext uri="{FF2B5EF4-FFF2-40B4-BE49-F238E27FC236}">
                <a16:creationId xmlns:a16="http://schemas.microsoft.com/office/drawing/2014/main" id="{4905CB15-519E-4F7B-8694-549357EC49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772400" cy="1736725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78AB6C1F-686D-4AD2-9178-0C44981BC1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uk-UA" sz="4400"/>
              <a:t> </a:t>
            </a:r>
            <a:endParaRPr lang="ru-RU" sz="4400"/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C03B12CC-DE5A-421B-BFB0-09F525AE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129463" cy="19446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увагу!</a:t>
            </a:r>
          </a:p>
          <a:p>
            <a:pPr algn="ctr"/>
            <a:r>
              <a:rPr lang="uk-UA" altLang="ru-RU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Бажаю всім успіху!!!</a:t>
            </a:r>
            <a:endParaRPr lang="ru-RU" altLang="ru-RU" sz="4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D678987-121F-4D93-A7DB-2A55F108B68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68313" y="260350"/>
            <a:ext cx="8064500" cy="1143000"/>
          </a:xfr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4000" b="1">
                <a:solidFill>
                  <a:schemeClr val="folHlink"/>
                </a:solidFill>
                <a:effectLst/>
              </a:rPr>
              <a:t>           </a:t>
            </a:r>
            <a:r>
              <a:rPr lang="ru-RU" altLang="ru-RU" sz="2800" b="1">
                <a:solidFill>
                  <a:srgbClr val="212351"/>
                </a:solidFill>
                <a:effectLst/>
              </a:rPr>
              <a:t>ОСНОВНІ</a:t>
            </a:r>
            <a:r>
              <a:rPr lang="ru-RU" altLang="ru-RU" sz="2800" b="1">
                <a:solidFill>
                  <a:srgbClr val="FF0000"/>
                </a:solidFill>
                <a:effectLst/>
              </a:rPr>
              <a:t> </a:t>
            </a:r>
            <a:r>
              <a:rPr lang="ru-RU" altLang="ru-RU" sz="2800" b="1">
                <a:solidFill>
                  <a:srgbClr val="0000FF"/>
                </a:solidFill>
                <a:effectLst/>
              </a:rPr>
              <a:t>НОРМАТИВНО-   </a:t>
            </a:r>
            <a:br>
              <a:rPr lang="ru-RU" altLang="ru-RU" sz="2800" b="1">
                <a:solidFill>
                  <a:srgbClr val="0000FF"/>
                </a:solidFill>
                <a:effectLst/>
              </a:rPr>
            </a:br>
            <a:r>
              <a:rPr lang="ru-RU" altLang="ru-RU" sz="2800" b="1">
                <a:solidFill>
                  <a:srgbClr val="0000FF"/>
                </a:solidFill>
                <a:effectLst/>
              </a:rPr>
              <a:t>              ПРАВОВІ</a:t>
            </a:r>
            <a:r>
              <a:rPr lang="ru-RU" altLang="ru-RU" sz="2800" b="1">
                <a:solidFill>
                  <a:schemeClr val="folHlink"/>
                </a:solidFill>
                <a:effectLst/>
              </a:rPr>
              <a:t> </a:t>
            </a:r>
            <a:r>
              <a:rPr lang="ru-RU" altLang="ru-RU" sz="2800" b="1">
                <a:solidFill>
                  <a:srgbClr val="339966"/>
                </a:solidFill>
                <a:effectLst/>
              </a:rPr>
              <a:t>ДОКУМЕНТИ</a:t>
            </a:r>
            <a:endParaRPr lang="ru-RU" altLang="ru-RU" sz="2800">
              <a:solidFill>
                <a:srgbClr val="339966"/>
              </a:solidFill>
              <a:effectLst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71D92E-1BEB-4A08-8B06-2DD017A91D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0" y="1484313"/>
            <a:ext cx="9144000" cy="47117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lnSpc>
                <a:spcPct val="8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Порядок проведення </a:t>
            </a:r>
            <a:r>
              <a:rPr lang="uk-UA" altLang="ru-RU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зовнішнього незалежного оцінювання</a:t>
            </a:r>
            <a:r>
              <a:rPr lang="uk-UA" altLang="ru-RU" sz="20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результатів навчання, здобутих на основі повної загальної середньої освіти, затверджений наказом Міністерства освіти і науки України від 10 січня 2017 р. № 25, зареєстрованим у Міністерстві юстиції України 27 січня 2017 р. за № 118/29986.</a:t>
            </a:r>
          </a:p>
          <a:p>
            <a:pPr marL="0" indent="0">
              <a:lnSpc>
                <a:spcPct val="8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Наказ Міністерства освіти і науки України від 09.07.2019 № 945 </a:t>
            </a:r>
            <a:r>
              <a:rPr lang="uk-UA" altLang="ru-RU" sz="2000" b="1">
                <a:solidFill>
                  <a:srgbClr val="252250"/>
                </a:solidFill>
                <a:effectLst/>
                <a:latin typeface="Times New Roman" panose="02020603050405020304" pitchFamily="18" charset="0"/>
              </a:rPr>
              <a:t>«Деякі питання проведення в 2021 році зовнішнього незалежного оцінювання результатів навчання, здобутих на основі повної загальної середньої освіти».</a:t>
            </a:r>
          </a:p>
          <a:p>
            <a:pPr marL="0" indent="0">
              <a:lnSpc>
                <a:spcPct val="80000"/>
              </a:lnSpc>
              <a:tabLst>
                <a:tab pos="93663" algn="l"/>
                <a:tab pos="1438275" algn="l"/>
              </a:tabLst>
            </a:pPr>
            <a:r>
              <a:rPr lang="uk-UA" altLang="ru-RU" sz="20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altLang="ru-RU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Календарний план</a:t>
            </a:r>
            <a:r>
              <a:rPr lang="uk-UA" altLang="ru-RU" sz="20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 підготовки та проведення у 2021 році зовнішнього незалежного оцінювання результатів навчання, здобутих на основі повної загальної середньої освіти (затверджений наказом Міністерства освіти і науки України від 30.09.2020 № 1210) оцінки (за шкалою 1-12 балів) із державної підсумкової атестації (ДПА) за курс повної загальної середньої освіти. 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D2C62793-87C4-4D50-A97F-9F8AA942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AutoShape 5">
            <a:extLst>
              <a:ext uri="{FF2B5EF4-FFF2-40B4-BE49-F238E27FC236}">
                <a16:creationId xmlns:a16="http://schemas.microsoft.com/office/drawing/2014/main" id="{A87067AD-2C56-43E7-8127-10B26A03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15000"/>
            <a:ext cx="7796212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C54075E8-B00E-4801-A054-83122096E0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8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Особи, </a:t>
            </a:r>
            <a:r>
              <a:rPr lang="uk-UA" altLang="ru-RU" sz="2800" b="1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які в 2021 році</a:t>
            </a:r>
            <a:r>
              <a:rPr lang="uk-UA" altLang="ru-RU" sz="28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 завершують здобуття повної загальної середньої освіти і мають отримати оцінки з предметів державної підсумкової атестації </a:t>
            </a:r>
            <a:r>
              <a:rPr lang="uk-UA" altLang="ru-RU" sz="2800" b="1">
                <a:solidFill>
                  <a:srgbClr val="0066FF"/>
                </a:solidFill>
                <a:effectLst/>
                <a:latin typeface="Times New Roman" panose="02020603050405020304" pitchFamily="18" charset="0"/>
              </a:rPr>
              <a:t>(ДПА</a:t>
            </a:r>
            <a:r>
              <a:rPr lang="uk-UA" altLang="ru-RU" sz="28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uk-UA" altLang="ru-RU" sz="2800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випускники минулих років (особи, які вже отримали повну загальну середню освіту в попередні роки).</a:t>
            </a:r>
          </a:p>
          <a:p>
            <a:pPr>
              <a:lnSpc>
                <a:spcPct val="80000"/>
              </a:lnSpc>
            </a:pPr>
            <a:r>
              <a:rPr lang="uk-UA" altLang="ru-RU" sz="2800" b="1">
                <a:effectLst/>
                <a:latin typeface="Times New Roman" panose="02020603050405020304" pitchFamily="18" charset="0"/>
              </a:rPr>
              <a:t>Випускники закладів загальної середньої освіти, а також учні (слухачі, студенти) закладів професійної (професійно-технічної), вищої освіти, які у 2021 році здобудуть повну загальну середню освіту, можуть вибрати </a:t>
            </a:r>
            <a:r>
              <a:rPr lang="uk-UA" altLang="ru-RU" sz="2800" b="1">
                <a:solidFill>
                  <a:srgbClr val="339966"/>
                </a:solidFill>
                <a:effectLst/>
                <a:latin typeface="Times New Roman" panose="02020603050405020304" pitchFamily="18" charset="0"/>
              </a:rPr>
              <a:t>історію України</a:t>
            </a:r>
            <a:r>
              <a:rPr lang="uk-UA" altLang="ru-RU" sz="2800" b="1">
                <a:effectLst/>
                <a:latin typeface="Times New Roman" panose="02020603050405020304" pitchFamily="18" charset="0"/>
              </a:rPr>
              <a:t> для проходження державної підсумкової атестації у формі зовнішнього незалежного оцінювання.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56E8FD4B-59CE-48BF-85B3-1269CBF7AAB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altLang="ru-RU" sz="4000" b="1">
                <a:solidFill>
                  <a:schemeClr val="bg1"/>
                </a:solidFill>
                <a:effectLst/>
                <a:latin typeface="Showcard Gothic" panose="04020904020102020604" pitchFamily="82" charset="0"/>
              </a:rPr>
              <a:t>УЧАСНИКИ ЗНО</a:t>
            </a:r>
            <a:endParaRPr lang="ru-RU" altLang="ru-RU" sz="4000" b="1">
              <a:solidFill>
                <a:schemeClr val="bg1"/>
              </a:solidFill>
              <a:effectLst/>
              <a:latin typeface="Showcard Gothic" panose="04020904020102020604" pitchFamily="82" charset="0"/>
            </a:endParaRPr>
          </a:p>
        </p:txBody>
      </p:sp>
      <p:sp>
        <p:nvSpPr>
          <p:cNvPr id="64518" name="AutoShape 6">
            <a:extLst>
              <a:ext uri="{FF2B5EF4-FFF2-40B4-BE49-F238E27FC236}">
                <a16:creationId xmlns:a16="http://schemas.microsoft.com/office/drawing/2014/main" id="{0BAFE6E7-C809-4751-976F-B1CC9DBFC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82804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600" b="1">
                <a:solidFill>
                  <a:srgbClr val="339966"/>
                </a:solidFill>
                <a:latin typeface="Showcard Gothic" panose="04020904020102020604" pitchFamily="82" charset="0"/>
              </a:rPr>
              <a:t>УЧАСНИКИ </a:t>
            </a:r>
            <a:r>
              <a:rPr lang="uk-UA" altLang="ru-RU" sz="3600" b="1">
                <a:solidFill>
                  <a:srgbClr val="0066FF"/>
                </a:solidFill>
                <a:latin typeface="Showcard Gothic" panose="04020904020102020604" pitchFamily="82" charset="0"/>
              </a:rPr>
              <a:t>ЗНО</a:t>
            </a:r>
            <a:endParaRPr lang="ru-RU" altLang="ru-RU" sz="3600" b="1">
              <a:solidFill>
                <a:srgbClr val="0066FF"/>
              </a:solidFill>
              <a:latin typeface="Showcard Gothic" panose="04020904020102020604" pitchFamily="82" charset="0"/>
            </a:endParaRPr>
          </a:p>
        </p:txBody>
      </p:sp>
      <p:sp>
        <p:nvSpPr>
          <p:cNvPr id="64519" name="AutoShape 7">
            <a:extLst>
              <a:ext uri="{FF2B5EF4-FFF2-40B4-BE49-F238E27FC236}">
                <a16:creationId xmlns:a16="http://schemas.microsoft.com/office/drawing/2014/main" id="{66B65847-AAA2-4CC1-B0A2-DF8CF37A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6925"/>
            <a:ext cx="91440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64520" name="Picture 8">
            <a:extLst>
              <a:ext uri="{FF2B5EF4-FFF2-40B4-BE49-F238E27FC236}">
                <a16:creationId xmlns:a16="http://schemas.microsoft.com/office/drawing/2014/main" id="{22F2B1CD-519B-431C-AD3A-2281DE30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1979612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D8BF23E-0313-4638-8BDB-95FDA138D5E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79388" y="0"/>
            <a:ext cx="8518525" cy="1143000"/>
          </a:xfrm>
          <a:gradFill rotWithShape="1">
            <a:gsLst>
              <a:gs pos="0">
                <a:srgbClr val="FFCB97">
                  <a:gamma/>
                  <a:shade val="46275"/>
                  <a:invGamma/>
                </a:srgbClr>
              </a:gs>
              <a:gs pos="50000">
                <a:srgbClr val="FFCB97"/>
              </a:gs>
              <a:gs pos="100000">
                <a:srgbClr val="FFCB97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b="1">
                <a:solidFill>
                  <a:schemeClr val="hlink"/>
                </a:solidFill>
                <a:effectLst/>
              </a:rPr>
              <a:t>      </a:t>
            </a:r>
            <a:r>
              <a:rPr lang="ru-RU" altLang="ru-RU" b="1">
                <a:solidFill>
                  <a:schemeClr val="folHlink"/>
                </a:solidFill>
                <a:effectLst/>
                <a:latin typeface="Times New Roman" panose="02020603050405020304" pitchFamily="18" charset="0"/>
              </a:rPr>
              <a:t>ПРЕДМЕТИ</a:t>
            </a:r>
            <a:r>
              <a:rPr lang="ru-RU" altLang="ru-RU" b="1">
                <a:effectLst/>
                <a:latin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9900"/>
                </a:solidFill>
                <a:effectLst/>
                <a:latin typeface="Times New Roman" panose="02020603050405020304" pitchFamily="18" charset="0"/>
              </a:rPr>
              <a:t>ЗНО</a:t>
            </a:r>
            <a:r>
              <a:rPr lang="ru-RU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-2021</a:t>
            </a:r>
            <a:r>
              <a:rPr lang="ru-RU" altLang="ru-RU">
                <a:solidFill>
                  <a:schemeClr val="hlink"/>
                </a:solidFill>
                <a:effectLst/>
              </a:rPr>
              <a:t>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ADEFF1A-3DBC-44BA-A889-EE614608236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179388" y="2205038"/>
            <a:ext cx="3529012" cy="3971925"/>
          </a:xfr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Українська мова 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Українська мова і література</a:t>
            </a:r>
            <a:r>
              <a:rPr lang="uk-UA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uk-UA" altLang="ru-RU" b="1">
                <a:solidFill>
                  <a:srgbClr val="212351"/>
                </a:solidFill>
                <a:effectLst/>
                <a:latin typeface="Times New Roman" panose="02020603050405020304" pitchFamily="18" charset="0"/>
              </a:rPr>
              <a:t>Історія України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Математика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Біологія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Географія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A133F4B9-0EAB-4513-ABD5-527D4810597F}"/>
              </a:ext>
            </a:extLst>
          </p:cNvPr>
          <p:cNvSpPr>
            <a:spLocks noChangeArrowheads="1"/>
          </p:cNvSpPr>
          <p:nvPr>
            <p:ph type="body" sz="half" idx="2"/>
          </p:nvPr>
        </p:nvSpPr>
        <p:spPr>
          <a:xfrm>
            <a:off x="5292725" y="2133600"/>
            <a:ext cx="3425825" cy="4043363"/>
          </a:xfrm>
          <a:solidFill>
            <a:schemeClr val="folHlink"/>
          </a:solidFill>
        </p:spPr>
        <p:txBody>
          <a:bodyPr/>
          <a:lstStyle/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Фізика 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Хімія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Англійська мова 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Іспанська мова 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Німецька мова </a:t>
            </a:r>
          </a:p>
          <a:p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Французька</a:t>
            </a:r>
            <a:r>
              <a:rPr lang="uk-UA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мова</a:t>
            </a:r>
            <a:r>
              <a:rPr lang="uk-UA" altLang="ru-RU" b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9639" name="AutoShape 7">
            <a:extLst>
              <a:ext uri="{FF2B5EF4-FFF2-40B4-BE49-F238E27FC236}">
                <a16:creationId xmlns:a16="http://schemas.microsoft.com/office/drawing/2014/main" id="{06C63262-2EB5-4E49-B3AD-D2992B11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569325" cy="17208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 b="1">
              <a:solidFill>
                <a:schemeClr val="tx2"/>
              </a:solidFill>
            </a:endParaRP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ЗНО у 2021 році буде проведено</a:t>
            </a:r>
          </a:p>
          <a:p>
            <a:pPr algn="ctr"/>
            <a:r>
              <a:rPr lang="ru-RU" altLang="ru-RU" sz="2400" b="1">
                <a:solidFill>
                  <a:schemeClr val="tx2"/>
                </a:solidFill>
              </a:rPr>
              <a:t>з </a:t>
            </a:r>
            <a:r>
              <a:rPr lang="ru-RU" altLang="ru-RU" sz="2400" b="1">
                <a:solidFill>
                  <a:srgbClr val="0066FF"/>
                </a:solidFill>
              </a:rPr>
              <a:t>12</a:t>
            </a:r>
            <a:r>
              <a:rPr lang="ru-RU" altLang="ru-RU" sz="2400" b="1">
                <a:solidFill>
                  <a:schemeClr val="tx2"/>
                </a:solidFill>
              </a:rPr>
              <a:t> навчальних предметів: </a:t>
            </a:r>
          </a:p>
          <a:p>
            <a:pPr algn="ctr"/>
            <a:endParaRPr lang="ru-RU" altLang="ru-RU" sz="2400" b="1">
              <a:solidFill>
                <a:schemeClr val="tx2"/>
              </a:solidFill>
            </a:endParaRPr>
          </a:p>
          <a:p>
            <a:pPr algn="ctr"/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69640" name="Picture 8">
            <a:extLst>
              <a:ext uri="{FF2B5EF4-FFF2-40B4-BE49-F238E27FC236}">
                <a16:creationId xmlns:a16="http://schemas.microsoft.com/office/drawing/2014/main" id="{274E6B6A-93B2-4FB6-9868-F874C472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2017713" cy="3960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0E3B3FE-8D46-4D96-B783-5F8A62F071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7604125" cy="460375"/>
          </a:xfrm>
        </p:spPr>
        <p:txBody>
          <a:bodyPr/>
          <a:lstStyle/>
          <a:p>
            <a:r>
              <a:rPr lang="uk-UA" altLang="ru-RU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ОСОБЛИВОСТІ ПРОВЕДЕННЯ </a:t>
            </a:r>
            <a:r>
              <a:rPr lang="uk-UA" altLang="ru-RU" sz="28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800" b="1">
                <a:solidFill>
                  <a:srgbClr val="0000FF"/>
                </a:solidFill>
                <a:latin typeface="Times New Roman" panose="02020603050405020304" pitchFamily="18" charset="0"/>
              </a:rPr>
              <a:t>ЗНО</a:t>
            </a:r>
            <a:r>
              <a:rPr lang="uk-UA" altLang="ru-RU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 – </a:t>
            </a:r>
            <a:r>
              <a:rPr lang="uk-UA" altLang="ru-RU" sz="2800" b="1">
                <a:solidFill>
                  <a:srgbClr val="009900"/>
                </a:solidFill>
                <a:latin typeface="Times New Roman" panose="02020603050405020304" pitchFamily="18" charset="0"/>
              </a:rPr>
              <a:t>2021</a:t>
            </a:r>
            <a:r>
              <a:rPr lang="uk-UA" altLang="ru-RU" sz="3600">
                <a:solidFill>
                  <a:srgbClr val="009900"/>
                </a:solidFill>
                <a:latin typeface="Monotype Corsiva" panose="03010101010201010101" pitchFamily="66" charset="0"/>
              </a:rPr>
              <a:t> </a:t>
            </a:r>
            <a:endParaRPr lang="ru-RU" altLang="ru-RU" sz="3600">
              <a:solidFill>
                <a:srgbClr val="0099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BF795D4-23C6-410C-9B0E-51C6D555860D}"/>
              </a:ext>
            </a:extLst>
          </p:cNvPr>
          <p:cNvSpPr/>
          <p:nvPr/>
        </p:nvSpPr>
        <p:spPr>
          <a:xfrm>
            <a:off x="2771775" y="1052513"/>
            <a:ext cx="4608513" cy="1944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зареєстрований </a:t>
            </a:r>
            <a:r>
              <a:rPr lang="uk-UA" altLang="ru-RU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ЗНО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має право скласти тести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більш</a:t>
            </a:r>
            <a:r>
              <a:rPr lang="uk-UA" altLang="ru-RU" sz="2400" b="1" i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як із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uk-UA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предметів</a:t>
            </a:r>
            <a:r>
              <a:rPr lang="uk-UA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C:\Users\bilous_n\Desktop\pngtree-blank-paper-note-pad-vector-design-png-image_848407.jpg">
            <a:extLst>
              <a:ext uri="{FF2B5EF4-FFF2-40B4-BE49-F238E27FC236}">
                <a16:creationId xmlns:a16="http://schemas.microsoft.com/office/drawing/2014/main" id="{5DF3C4FA-6364-4073-A9AE-4E4A4CBC7E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3608388" cy="37988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AFD0563-8B2B-4544-9B40-B839A9E3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16338"/>
            <a:ext cx="5292725" cy="253682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7000"/>
              </a:lnSpc>
            </a:pPr>
            <a:endParaRPr lang="uk-UA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altLang="ru-RU" sz="2000" b="1">
                <a:solidFill>
                  <a:schemeClr val="folHlin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04.06.21</a:t>
            </a: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хімія </a:t>
            </a:r>
            <a:endParaRPr lang="uk-UA" altLang="ru-RU" sz="2000" b="1">
              <a:solidFill>
                <a:srgbClr val="000000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</a:t>
            </a:r>
            <a:r>
              <a:rPr lang="uk-UA" altLang="ru-RU" sz="2000" b="1">
                <a:solidFill>
                  <a:schemeClr val="folHlin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18.06.21</a:t>
            </a:r>
            <a:r>
              <a:rPr lang="uk-UA" altLang="ru-RU" sz="20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іноземні мови</a:t>
            </a:r>
            <a:endParaRPr lang="uk-UA" altLang="ru-RU" sz="2000" b="1">
              <a:solidFill>
                <a:srgbClr val="000000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</a:t>
            </a:r>
            <a:r>
              <a:rPr lang="uk-UA" altLang="ru-RU" sz="2000" b="1">
                <a:solidFill>
                  <a:schemeClr val="folHlin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22.06.21 </a:t>
            </a: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математика, фізика</a:t>
            </a:r>
            <a:endParaRPr lang="uk-UA" altLang="ru-RU" sz="2000" b="1">
              <a:solidFill>
                <a:srgbClr val="000000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25.06.21</a:t>
            </a:r>
            <a:r>
              <a:rPr lang="uk-UA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altLang="ru-RU" sz="2000" b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 мова,</a:t>
            </a:r>
            <a:endParaRPr lang="uk-UA" altLang="ru-RU" sz="2000" b="1">
              <a:solidFill>
                <a:schemeClr val="bg2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українська мова і     </a:t>
            </a:r>
            <a:endParaRPr lang="uk-UA" altLang="ru-RU" sz="2000" b="1">
              <a:solidFill>
                <a:schemeClr val="bg2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література,</a:t>
            </a:r>
            <a:endParaRPr lang="uk-UA" altLang="ru-RU" sz="2000" b="1">
              <a:solidFill>
                <a:schemeClr val="bg2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uk-UA" altLang="ru-RU" sz="2000" b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України</a:t>
            </a:r>
            <a:r>
              <a:rPr lang="uk-UA" altLang="ru-RU" sz="2000" b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altLang="ru-RU" sz="2000" b="1">
              <a:solidFill>
                <a:schemeClr val="accent1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біологія </a:t>
            </a:r>
            <a:endParaRPr lang="uk-UA" altLang="ru-RU" sz="2000" b="1">
              <a:solidFill>
                <a:srgbClr val="000000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altLang="ru-RU" sz="2000" b="1">
                <a:solidFill>
                  <a:schemeClr val="folHlin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30.06.21 </a:t>
            </a:r>
            <a:r>
              <a:rPr lang="uk-UA" alt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географія </a:t>
            </a:r>
            <a:endParaRPr lang="uk-UA" altLang="ru-RU" sz="2000" b="1">
              <a:solidFill>
                <a:srgbClr val="000000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1284CBD-B377-4425-B884-0797A5126D84}"/>
              </a:ext>
            </a:extLst>
          </p:cNvPr>
          <p:cNvSpPr/>
          <p:nvPr/>
        </p:nvSpPr>
        <p:spPr>
          <a:xfrm>
            <a:off x="6156325" y="3141663"/>
            <a:ext cx="2486025" cy="858837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uk-UA" alt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Оголошення результатів ЗНО</a:t>
            </a:r>
            <a:endParaRPr lang="ru-RU" altLang="ru-RU" sz="1100">
              <a:solidFill>
                <a:schemeClr val="bg1"/>
              </a:solidFill>
              <a:latin typeface="宋体" panose="02010600030101010101" pitchFamily="2" charset="-12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Блок-схема: документ 15">
            <a:extLst>
              <a:ext uri="{FF2B5EF4-FFF2-40B4-BE49-F238E27FC236}">
                <a16:creationId xmlns:a16="http://schemas.microsoft.com/office/drawing/2014/main" id="{3F99D925-83FD-4715-8E64-818AE6BE3C0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500438"/>
            <a:ext cx="2760662" cy="3676650"/>
            <a:chOff x="146" y="2081"/>
            <a:chExt cx="1739" cy="2316"/>
          </a:xfrm>
        </p:grpSpPr>
        <p:pic>
          <p:nvPicPr>
            <p:cNvPr id="63496" name="Блок-схема: документ 15">
              <a:extLst>
                <a:ext uri="{FF2B5EF4-FFF2-40B4-BE49-F238E27FC236}">
                  <a16:creationId xmlns:a16="http://schemas.microsoft.com/office/drawing/2014/main" id="{7577A4BD-6D07-4A9D-B418-CA6D201D8B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2081"/>
              <a:ext cx="1739" cy="2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7" name="Text Box 9">
              <a:extLst>
                <a:ext uri="{FF2B5EF4-FFF2-40B4-BE49-F238E27FC236}">
                  <a16:creationId xmlns:a16="http://schemas.microsoft.com/office/drawing/2014/main" id="{1140F3F1-3F15-4053-8B6A-F9FE9C98D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264" y="2513"/>
              <a:ext cx="2081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ru-RU" altLang="ru-RU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EF87ADE-7460-4FC1-91FC-0499486D1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2738437" cy="2663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uk-UA" altLang="ru-RU" sz="2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ru-RU" sz="24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ЗНО</a:t>
            </a:r>
          </a:p>
          <a:p>
            <a:pPr algn="ctr"/>
            <a:r>
              <a:rPr lang="uk-UA" altLang="ru-RU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буде </a:t>
            </a:r>
          </a:p>
          <a:p>
            <a:pPr algn="ctr"/>
            <a:r>
              <a:rPr lang="uk-UA" altLang="ru-RU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відбуватися з </a:t>
            </a:r>
          </a:p>
          <a:p>
            <a:pPr algn="ctr"/>
            <a:r>
              <a:rPr lang="uk-UA" altLang="ru-RU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 травня </a:t>
            </a:r>
          </a:p>
          <a:p>
            <a:pPr algn="ctr"/>
            <a:r>
              <a:rPr lang="uk-UA" altLang="ru-RU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до </a:t>
            </a:r>
          </a:p>
          <a:p>
            <a:pPr algn="ctr"/>
            <a:r>
              <a:rPr lang="uk-UA" altLang="ru-RU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 липня </a:t>
            </a:r>
          </a:p>
          <a:p>
            <a:pPr algn="ctr"/>
            <a:r>
              <a:rPr lang="uk-UA" altLang="ru-RU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 року </a:t>
            </a:r>
          </a:p>
        </p:txBody>
      </p:sp>
      <p:sp>
        <p:nvSpPr>
          <p:cNvPr id="25" name="Блок-схема: документ 24">
            <a:extLst>
              <a:ext uri="{FF2B5EF4-FFF2-40B4-BE49-F238E27FC236}">
                <a16:creationId xmlns:a16="http://schemas.microsoft.com/office/drawing/2014/main" id="{CB871ED5-275F-4188-B0CF-CD2D0B09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05263"/>
            <a:ext cx="3384550" cy="2328862"/>
          </a:xfrm>
          <a:prstGeom prst="flowChartDocument">
            <a:avLst/>
          </a:prstGeom>
          <a:gradFill rotWithShape="1">
            <a:gsLst>
              <a:gs pos="0">
                <a:srgbClr val="339966">
                  <a:gamma/>
                  <a:shade val="46275"/>
                  <a:invGamma/>
                </a:srgbClr>
              </a:gs>
              <a:gs pos="5000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16200000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Реєстрація </a:t>
            </a:r>
            <a:r>
              <a:rPr lang="uk-UA" altLang="ru-RU" sz="2400" b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на ЗНО</a:t>
            </a: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триватиме </a:t>
            </a:r>
          </a:p>
          <a:p>
            <a:pPr algn="ctr"/>
            <a:r>
              <a:rPr lang="uk-UA" altLang="ru-RU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 01.02</a:t>
            </a: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до </a:t>
            </a:r>
            <a:r>
              <a:rPr lang="uk-UA" altLang="ru-RU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05.03 2021</a:t>
            </a:r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року</a:t>
            </a: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501" name="WordArt 13">
            <a:extLst>
              <a:ext uri="{FF2B5EF4-FFF2-40B4-BE49-F238E27FC236}">
                <a16:creationId xmlns:a16="http://schemas.microsoft.com/office/drawing/2014/main" id="{5C600095-603D-443A-9ADC-309EAD75A8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22050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6A9D30C-FBD3-4A76-BBB3-984AA7A49B01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981075"/>
            <a:ext cx="5230812" cy="2157413"/>
            <a:chOff x="2327" y="384"/>
            <a:chExt cx="3295" cy="1359"/>
          </a:xfrm>
        </p:grpSpPr>
        <p:pic>
          <p:nvPicPr>
            <p:cNvPr id="91139" name="Скругленный прямоугольник 7">
              <a:extLst>
                <a:ext uri="{FF2B5EF4-FFF2-40B4-BE49-F238E27FC236}">
                  <a16:creationId xmlns:a16="http://schemas.microsoft.com/office/drawing/2014/main" id="{C1E8FF9D-8E0E-4CCE-8DC1-F9A9D54DC30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384"/>
              <a:ext cx="3295" cy="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0" name="Text Box 4">
              <a:extLst>
                <a:ext uri="{FF2B5EF4-FFF2-40B4-BE49-F238E27FC236}">
                  <a16:creationId xmlns:a16="http://schemas.microsoft.com/office/drawing/2014/main" id="{173C6C83-4134-4B49-956F-866DB95FD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" y="451"/>
              <a:ext cx="2946" cy="10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C0DBB3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uk-UA" altLang="ru-RU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Українська мова </a:t>
              </a:r>
            </a:p>
            <a:p>
              <a:pPr algn="ctr"/>
              <a:r>
                <a:rPr lang="uk-UA" altLang="ru-RU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(усі завдання)</a:t>
              </a:r>
            </a:p>
            <a:p>
              <a:pPr algn="ctr"/>
              <a:r>
                <a:rPr lang="uk-UA" alt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або</a:t>
              </a:r>
            </a:p>
            <a:p>
              <a:pPr algn="ctr"/>
              <a:r>
                <a:rPr lang="uk-UA" altLang="ru-RU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Українська мова і література </a:t>
              </a:r>
            </a:p>
            <a:p>
              <a:pPr algn="ctr"/>
              <a:r>
                <a:rPr lang="uk-UA" altLang="ru-RU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(атестаційні завдання з української мови)</a:t>
              </a:r>
              <a:endParaRPr lang="ru-RU" altLang="ru-RU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AA43431-43B9-4AEB-95CF-75860D832267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781300"/>
            <a:ext cx="5095875" cy="1431925"/>
            <a:chOff x="2396" y="1682"/>
            <a:chExt cx="3210" cy="902"/>
          </a:xfrm>
        </p:grpSpPr>
        <p:pic>
          <p:nvPicPr>
            <p:cNvPr id="91142" name="Скругленный прямоугольник 8">
              <a:extLst>
                <a:ext uri="{FF2B5EF4-FFF2-40B4-BE49-F238E27FC236}">
                  <a16:creationId xmlns:a16="http://schemas.microsoft.com/office/drawing/2014/main" id="{3E18FF85-58BD-4CA8-BA22-94B9A85AF4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" y="1682"/>
              <a:ext cx="3210" cy="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3" name="Text Box 7">
              <a:extLst>
                <a:ext uri="{FF2B5EF4-FFF2-40B4-BE49-F238E27FC236}">
                  <a16:creationId xmlns:a16="http://schemas.microsoft.com/office/drawing/2014/main" id="{AA304403-7DE9-4D23-AD2F-26128FBB8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" y="1724"/>
              <a:ext cx="2906" cy="624"/>
            </a:xfrm>
            <a:prstGeom prst="rect">
              <a:avLst/>
            </a:prstGeom>
            <a:gradFill rotWithShape="1">
              <a:gsLst>
                <a:gs pos="0">
                  <a:srgbClr val="D3E11F">
                    <a:gamma/>
                    <a:shade val="46275"/>
                    <a:invGamma/>
                  </a:srgbClr>
                </a:gs>
                <a:gs pos="50000">
                  <a:srgbClr val="D3E11F"/>
                </a:gs>
                <a:gs pos="100000">
                  <a:srgbClr val="D3E11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uk-UA" altLang="ru-RU" sz="20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Математика </a:t>
              </a:r>
            </a:p>
            <a:p>
              <a:pPr algn="ctr"/>
              <a:r>
                <a:rPr lang="uk-UA" altLang="ru-RU" i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(з урахуванням рівня навчання)</a:t>
              </a:r>
              <a:endParaRPr lang="ru-RU" altLang="ru-RU" i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190BECB-9938-422F-ACA6-D0583EFE5689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5797550"/>
            <a:ext cx="5010150" cy="1292225"/>
            <a:chOff x="2450" y="3652"/>
            <a:chExt cx="3156" cy="814"/>
          </a:xfrm>
        </p:grpSpPr>
        <p:pic>
          <p:nvPicPr>
            <p:cNvPr id="91145" name="Скругленный прямоугольник 9">
              <a:extLst>
                <a:ext uri="{FF2B5EF4-FFF2-40B4-BE49-F238E27FC236}">
                  <a16:creationId xmlns:a16="http://schemas.microsoft.com/office/drawing/2014/main" id="{295EFD58-F0FB-41B8-A8A7-E0444E731DC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" y="3652"/>
              <a:ext cx="3156" cy="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6" name="Text Box 10">
              <a:extLst>
                <a:ext uri="{FF2B5EF4-FFF2-40B4-BE49-F238E27FC236}">
                  <a16:creationId xmlns:a16="http://schemas.microsoft.com/office/drawing/2014/main" id="{A2DE11F4-3F9D-4A5E-A1B9-DA50742DB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3691"/>
              <a:ext cx="2862" cy="541"/>
            </a:xfrm>
            <a:prstGeom prst="rect">
              <a:avLst/>
            </a:prstGeom>
            <a:gradFill rotWithShape="1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5000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uk-UA" altLang="ru-RU" sz="20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Один із переліку навчальних предметів, із яких проводиться ЗНО</a:t>
              </a:r>
              <a:endParaRPr lang="ru-RU" altLang="ru-RU" sz="2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45949C0-1C14-463C-8FEA-1F28462BAA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459787" cy="1125538"/>
          </a:xfr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uk-UA" altLang="ru-RU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Вибір</a:t>
            </a:r>
            <a:r>
              <a:rPr lang="uk-UA" altLang="ru-RU" sz="1800" b="1">
                <a:solidFill>
                  <a:srgbClr val="3333FF"/>
                </a:solidFill>
                <a:latin typeface="Times New Roman" panose="02020603050405020304" pitchFamily="18" charset="0"/>
              </a:rPr>
              <a:t> предметів для </a:t>
            </a:r>
            <a:r>
              <a:rPr lang="uk-UA" altLang="ru-RU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проходження </a:t>
            </a:r>
            <a:r>
              <a:rPr lang="uk-UA" altLang="ru-RU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ДПА</a:t>
            </a:r>
            <a:br>
              <a:rPr lang="uk-UA" altLang="ru-RU" sz="1800" b="1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uk-UA" altLang="ru-RU" sz="1800" b="1"/>
              <a:t>Для осіб, які у 2021 році завершують здобуття повної загальної середньої </a:t>
            </a:r>
            <a:r>
              <a:rPr lang="uk-UA" altLang="ru-RU" sz="1800" b="1">
                <a:latin typeface="Times New Roman" panose="02020603050405020304" pitchFamily="18" charset="0"/>
              </a:rPr>
              <a:t>освіти, обов’язковою буде </a:t>
            </a:r>
            <a:r>
              <a:rPr lang="uk-UA" altLang="ru-RU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ДПА </a:t>
            </a:r>
            <a:r>
              <a:rPr lang="uk-UA" altLang="ru-RU" sz="1800" b="1">
                <a:latin typeface="Times New Roman" panose="02020603050405020304" pitchFamily="18" charset="0"/>
              </a:rPr>
              <a:t>у формі </a:t>
            </a:r>
            <a:r>
              <a:rPr lang="uk-UA" altLang="ru-RU" sz="1800" b="1">
                <a:solidFill>
                  <a:srgbClr val="009900"/>
                </a:solidFill>
                <a:latin typeface="Times New Roman" panose="02020603050405020304" pitchFamily="18" charset="0"/>
              </a:rPr>
              <a:t>ЗНО</a:t>
            </a:r>
            <a:r>
              <a:rPr lang="uk-UA" altLang="ru-RU" sz="1800" b="1">
                <a:latin typeface="Times New Roman" panose="02020603050405020304" pitchFamily="18" charset="0"/>
              </a:rPr>
              <a:t> з чотирьох </a:t>
            </a:r>
            <a:r>
              <a:rPr lang="uk-UA" altLang="ru-RU" sz="1800" b="1">
                <a:latin typeface="Times New Roman" panose="02020603050405020304" pitchFamily="18" charset="0"/>
                <a:hlinkClick r:id="rId5"/>
              </a:rPr>
              <a:t>навчальних предметів</a:t>
            </a:r>
            <a:r>
              <a:rPr lang="uk-UA" altLang="ru-RU" sz="1800" b="1">
                <a:latin typeface="Times New Roman" panose="02020603050405020304" pitchFamily="18" charset="0"/>
              </a:rPr>
              <a:t>: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endParaRPr lang="uk-UA" altLang="ru-RU" sz="1800" b="1">
              <a:latin typeface="Times New Roman" panose="02020603050405020304" pitchFamily="18" charset="0"/>
            </a:endParaRPr>
          </a:p>
        </p:txBody>
      </p:sp>
      <p:pic>
        <p:nvPicPr>
          <p:cNvPr id="3" name="Блок-схема: память с посл. доступом 2">
            <a:extLst>
              <a:ext uri="{FF2B5EF4-FFF2-40B4-BE49-F238E27FC236}">
                <a16:creationId xmlns:a16="http://schemas.microsoft.com/office/drawing/2014/main" id="{FADF939E-D1C8-4E0A-8815-A804BEE7427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1779588" cy="1652588"/>
          </a:xfrm>
          <a:prstGeom prst="rect">
            <a:avLst/>
          </a:prstGeom>
          <a:solidFill>
            <a:srgbClr val="FFBA75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5ED13EE-50D4-4961-B3CE-4385620D7A47}"/>
              </a:ext>
            </a:extLst>
          </p:cNvPr>
          <p:cNvSpPr/>
          <p:nvPr/>
        </p:nvSpPr>
        <p:spPr>
          <a:xfrm>
            <a:off x="2209048" y="1710808"/>
            <a:ext cx="1845377" cy="77549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b="1">
                <a:solidFill>
                  <a:srgbClr val="5D241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Обов'язково</a:t>
            </a:r>
            <a:endParaRPr lang="ru-RU" altLang="ru-RU" b="1">
              <a:solidFill>
                <a:srgbClr val="5D241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6" name="Блок-схема: память с посл. доступом 25">
            <a:extLst>
              <a:ext uri="{FF2B5EF4-FFF2-40B4-BE49-F238E27FC236}">
                <a16:creationId xmlns:a16="http://schemas.microsoft.com/office/drawing/2014/main" id="{C701094E-344F-4A2F-8683-8E147A372A3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749425" cy="1646238"/>
          </a:xfrm>
          <a:prstGeom prst="rect">
            <a:avLst/>
          </a:prstGeom>
          <a:solidFill>
            <a:srgbClr val="D3E11F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7" name="Блок-схема: память с посл. доступом 26">
            <a:extLst>
              <a:ext uri="{FF2B5EF4-FFF2-40B4-BE49-F238E27FC236}">
                <a16:creationId xmlns:a16="http://schemas.microsoft.com/office/drawing/2014/main" id="{09C6D779-152A-48AA-A183-BBA9C9AE800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779588" cy="1627188"/>
          </a:xfrm>
          <a:prstGeom prst="rect">
            <a:avLst/>
          </a:prstGeom>
          <a:solidFill>
            <a:srgbClr val="FF0000"/>
          </a:solidFill>
          <a:ln w="9525">
            <a:solidFill>
              <a:srgbClr val="FFBA75"/>
            </a:solidFill>
            <a:miter lim="800000"/>
            <a:headEnd/>
            <a:tailEnd/>
          </a:ln>
        </p:spPr>
      </p:pic>
      <p:pic>
        <p:nvPicPr>
          <p:cNvPr id="28" name="Блок-схема: память с посл. доступом 27">
            <a:extLst>
              <a:ext uri="{FF2B5EF4-FFF2-40B4-BE49-F238E27FC236}">
                <a16:creationId xmlns:a16="http://schemas.microsoft.com/office/drawing/2014/main" id="{4064435E-FE20-41CE-BFD6-B7FCB2B3241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18113"/>
            <a:ext cx="1785937" cy="1639887"/>
          </a:xfrm>
          <a:prstGeom prst="rect">
            <a:avLst/>
          </a:prstGeom>
          <a:gradFill rotWithShape="1">
            <a:gsLst>
              <a:gs pos="0">
                <a:srgbClr val="C0EEFC">
                  <a:gamma/>
                  <a:shade val="46275"/>
                  <a:invGamma/>
                </a:srgbClr>
              </a:gs>
              <a:gs pos="50000">
                <a:srgbClr val="C0EEFC"/>
              </a:gs>
              <a:gs pos="100000">
                <a:srgbClr val="C0EEF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C0EEFC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2AD5A15-CFB2-4B36-BBB9-BD6DF2A1229D}"/>
              </a:ext>
            </a:extLst>
          </p:cNvPr>
          <p:cNvSpPr/>
          <p:nvPr/>
        </p:nvSpPr>
        <p:spPr>
          <a:xfrm>
            <a:off x="2109809" y="6057206"/>
            <a:ext cx="1980319" cy="61522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b="1">
                <a:solidFill>
                  <a:srgbClr val="5D241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 вибір учасника</a:t>
            </a:r>
            <a:endParaRPr lang="ru-RU" altLang="ru-RU" b="1">
              <a:solidFill>
                <a:srgbClr val="5D241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1924B1E-2E28-43D4-BAE0-2EB2374F5ECF}"/>
              </a:ext>
            </a:extLst>
          </p:cNvPr>
          <p:cNvSpPr/>
          <p:nvPr/>
        </p:nvSpPr>
        <p:spPr>
          <a:xfrm>
            <a:off x="2204196" y="3231595"/>
            <a:ext cx="1784545" cy="542549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b="1">
                <a:solidFill>
                  <a:srgbClr val="5D241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Обов'язково</a:t>
            </a:r>
            <a:endParaRPr lang="ru-RU" altLang="ru-RU" b="1">
              <a:solidFill>
                <a:srgbClr val="5D241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A587F51-0179-4A97-8811-F48020F26415}"/>
              </a:ext>
            </a:extLst>
          </p:cNvPr>
          <p:cNvSpPr/>
          <p:nvPr/>
        </p:nvSpPr>
        <p:spPr>
          <a:xfrm>
            <a:off x="2193984" y="4578540"/>
            <a:ext cx="1732430" cy="476845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b="1">
                <a:solidFill>
                  <a:srgbClr val="5D241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Обов'язково</a:t>
            </a:r>
            <a:endParaRPr lang="ru-RU" altLang="ru-RU" b="1">
              <a:solidFill>
                <a:srgbClr val="5D241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A53F1372-C89B-4F97-9B93-12BC1E7B0096}"/>
              </a:ext>
            </a:extLst>
          </p:cNvPr>
          <p:cNvGrpSpPr>
            <a:grpSpLocks/>
          </p:cNvGrpSpPr>
          <p:nvPr/>
        </p:nvGrpSpPr>
        <p:grpSpPr bwMode="auto">
          <a:xfrm>
            <a:off x="4010025" y="4221163"/>
            <a:ext cx="5133975" cy="1652587"/>
            <a:chOff x="2388" y="2461"/>
            <a:chExt cx="3234" cy="1268"/>
          </a:xfrm>
        </p:grpSpPr>
        <p:pic>
          <p:nvPicPr>
            <p:cNvPr id="91165" name="Скругленный прямоугольник 31">
              <a:extLst>
                <a:ext uri="{FF2B5EF4-FFF2-40B4-BE49-F238E27FC236}">
                  <a16:creationId xmlns:a16="http://schemas.microsoft.com/office/drawing/2014/main" id="{2C42B5FF-7A05-4CB3-8986-2E82826DAD8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" y="2461"/>
              <a:ext cx="3234" cy="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66" name="Text Box 30">
              <a:extLst>
                <a:ext uri="{FF2B5EF4-FFF2-40B4-BE49-F238E27FC236}">
                  <a16:creationId xmlns:a16="http://schemas.microsoft.com/office/drawing/2014/main" id="{698939BF-AAB1-4B3F-B961-6FA22265A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2526"/>
              <a:ext cx="2899" cy="89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uk-UA" altLang="ru-RU" sz="200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Історія України </a:t>
              </a:r>
            </a:p>
            <a:p>
              <a:pPr algn="ctr"/>
              <a:r>
                <a:rPr lang="uk-UA" altLang="ru-RU" i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(період ХХ – початку ХХІ ст.) </a:t>
              </a:r>
              <a:r>
                <a:rPr lang="uk-UA" altLang="ru-RU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або</a:t>
              </a:r>
            </a:p>
            <a:p>
              <a:pPr algn="ctr"/>
              <a:r>
                <a:rPr lang="uk-UA" altLang="ru-RU" sz="2000" b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Іноземна мова </a:t>
              </a:r>
            </a:p>
            <a:p>
              <a:pPr algn="ctr"/>
              <a:r>
                <a:rPr lang="uk-UA" altLang="ru-RU" i="1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(з урахуванням рівня навчання)</a:t>
              </a:r>
              <a:endParaRPr lang="ru-RU" altLang="ru-RU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>
            <a:extLst>
              <a:ext uri="{FF2B5EF4-FFF2-40B4-BE49-F238E27FC236}">
                <a16:creationId xmlns:a16="http://schemas.microsoft.com/office/drawing/2014/main" id="{23FB7FDD-BBC9-4EA6-87CD-14724FB02FD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z="4000" b="1">
                <a:solidFill>
                  <a:srgbClr val="0066FF"/>
                </a:solidFill>
                <a:effectLst/>
              </a:rPr>
              <a:t>   </a:t>
            </a:r>
            <a:r>
              <a:rPr lang="ru-RU" altLang="ru-RU" sz="3200" b="1">
                <a:solidFill>
                  <a:srgbClr val="0066FF"/>
                </a:solidFill>
                <a:effectLst/>
              </a:rPr>
              <a:t>ТЕРМІНИ РЕЄСТРАЦІЇ</a:t>
            </a:r>
            <a:br>
              <a:rPr lang="ru-RU" altLang="ru-RU" sz="3200" b="1">
                <a:solidFill>
                  <a:srgbClr val="0066FF"/>
                </a:solidFill>
                <a:effectLst/>
              </a:rPr>
            </a:br>
            <a:r>
              <a:rPr lang="ru-RU" altLang="ru-RU" sz="3200" b="1">
                <a:effectLst/>
              </a:rPr>
              <a:t>    ДЛЯ УЧАСТІ В </a:t>
            </a:r>
            <a:r>
              <a:rPr lang="ru-RU" altLang="ru-RU" sz="3200" b="1">
                <a:solidFill>
                  <a:srgbClr val="009900"/>
                </a:solidFill>
                <a:effectLst/>
              </a:rPr>
              <a:t>ЗНО</a:t>
            </a:r>
            <a:r>
              <a:rPr lang="ru-RU" altLang="ru-RU" sz="3200" b="1">
                <a:effectLst/>
              </a:rPr>
              <a:t>-</a:t>
            </a:r>
            <a:r>
              <a:rPr lang="ru-RU" altLang="ru-RU" sz="3200" b="1">
                <a:solidFill>
                  <a:schemeClr val="folHlink"/>
                </a:solidFill>
                <a:effectLst/>
              </a:rPr>
              <a:t>2021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D2D980A-5EC9-48B4-878F-21C02457A2F6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457200" y="1844675"/>
            <a:ext cx="4038600" cy="42513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b="1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Звертаємо увагу на те, що додаткового періоду для перереєстрації учасників ЗНО-2021 не передбачено. Тож змінювати реєстраційні дані можна буде тільки до 05.03.2021 року. </a:t>
            </a:r>
          </a:p>
          <a:p>
            <a:pPr>
              <a:lnSpc>
                <a:spcPct val="90000"/>
              </a:lnSpc>
            </a:pPr>
            <a:endParaRPr lang="ru-RU" altLang="ru-RU">
              <a:effectLst/>
            </a:endParaRPr>
          </a:p>
        </p:txBody>
      </p:sp>
      <p:pic>
        <p:nvPicPr>
          <p:cNvPr id="88069" name="Picture 5">
            <a:extLst>
              <a:ext uri="{FF2B5EF4-FFF2-40B4-BE49-F238E27FC236}">
                <a16:creationId xmlns:a16="http://schemas.microsoft.com/office/drawing/2014/main" id="{05B74FBA-AA24-441A-A3C4-D7963D5F631A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4675"/>
            <a:ext cx="4495800" cy="42513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1452</TotalTime>
  <Words>1170</Words>
  <Application>Microsoft Office PowerPoint</Application>
  <PresentationFormat>Экран (4:3)</PresentationFormat>
  <Paragraphs>168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Rockwell Extra Bold</vt:lpstr>
      <vt:lpstr>Times New Roman</vt:lpstr>
      <vt:lpstr>Showcard Gothic</vt:lpstr>
      <vt:lpstr>Monotype Corsiva</vt:lpstr>
      <vt:lpstr>宋体</vt:lpstr>
      <vt:lpstr>Palatino Linotype</vt:lpstr>
      <vt:lpstr>Bookman Old Style</vt:lpstr>
      <vt:lpstr>Calibri Light</vt:lpstr>
      <vt:lpstr>Broadway</vt:lpstr>
      <vt:lpstr>Wingdings 2</vt:lpstr>
      <vt:lpstr>Patrick Hand SC</vt:lpstr>
      <vt:lpstr>Разрез</vt:lpstr>
      <vt:lpstr>Актуальні організаційно-технологічні аспекти підготовки до проведення зовнішнього незалежного оцінювання з історії України у 2020-2021 навчальному році</vt:lpstr>
      <vt:lpstr>Презентация PowerPoint</vt:lpstr>
      <vt:lpstr>Презентация PowerPoint</vt:lpstr>
      <vt:lpstr>           ОСНОВНІ НОРМАТИВНО-                  ПРАВОВІ ДОКУМЕНТИ</vt:lpstr>
      <vt:lpstr>УЧАСНИКИ ЗНО</vt:lpstr>
      <vt:lpstr>      ПРЕДМЕТИ ЗНО-2021 </vt:lpstr>
      <vt:lpstr>ОСОБЛИВОСТІ ПРОВЕДЕННЯ  ЗНО – 2021 </vt:lpstr>
      <vt:lpstr>Вибір предметів для проходження ДПА Для осіб, які у 2021 році завершують здобуття повної загальної середньої освіти, обов’язковою буде ДПА у формі ЗНО з чотирьох навчальних предметів: </vt:lpstr>
      <vt:lpstr>   ТЕРМІНИ РЕЄСТРАЦІЇ     ДЛЯ УЧАСТІ В ЗНО-2021</vt:lpstr>
      <vt:lpstr>Презентация PowerPoint</vt:lpstr>
      <vt:lpstr>Презентация PowerPoint</vt:lpstr>
      <vt:lpstr>ЗНО – 2021: ІСТОРІЯ УКРАЇНИ</vt:lpstr>
      <vt:lpstr>Презентация PowerPoint</vt:lpstr>
      <vt:lpstr>Презентация PowerPoint</vt:lpstr>
      <vt:lpstr>ПІД ЧАС ПІДГОТОВКИ ДО ЗНО ДОЦІЛЬНО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Рекомендована література для підготовки</vt:lpstr>
      <vt:lpstr>Робота з тестовими завданнями</vt:lpstr>
      <vt:lpstr>РОБОТА З ПЕРСОНАЛІЯМИ</vt:lpstr>
      <vt:lpstr>РОБОТА З ПЕРСОНАЛІЯМИ</vt:lpstr>
      <vt:lpstr>РОБОТА З ІСТОРИЧНОЮ КАРТОЮ</vt:lpstr>
      <vt:lpstr>РОБОТА З ВІЗУАЛЬНИМИ ДЖЕРЕЛАМИ </vt:lpstr>
      <vt:lpstr>РОБОТА З ІСТОРИЧНОЮ ТЕРМІНОЛОГІЄЮ</vt:lpstr>
      <vt:lpstr>ВИВЧЕННЯ ХРОНОЛОГІЇ</vt:lpstr>
      <vt:lpstr>Усі необхідні матеріали щодо організації, проведення й підготовки до ЗНО розміщена на офіційних сайтах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2015-11-25T19:46:18Z</dcterms:created>
  <dcterms:modified xsi:type="dcterms:W3CDTF">2021-02-18T14:34:28Z</dcterms:modified>
</cp:coreProperties>
</file>