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8" r:id="rId3"/>
    <p:sldId id="289" r:id="rId4"/>
    <p:sldId id="257" r:id="rId5"/>
    <p:sldId id="258" r:id="rId6"/>
    <p:sldId id="259" r:id="rId7"/>
    <p:sldId id="262" r:id="rId8"/>
    <p:sldId id="287" r:id="rId9"/>
    <p:sldId id="263" r:id="rId10"/>
    <p:sldId id="265" r:id="rId11"/>
    <p:sldId id="264" r:id="rId12"/>
    <p:sldId id="266" r:id="rId13"/>
    <p:sldId id="267" r:id="rId14"/>
    <p:sldId id="268" r:id="rId15"/>
    <p:sldId id="272" r:id="rId16"/>
    <p:sldId id="271" r:id="rId17"/>
    <p:sldId id="273" r:id="rId18"/>
    <p:sldId id="274" r:id="rId19"/>
    <p:sldId id="275" r:id="rId20"/>
    <p:sldId id="277" r:id="rId21"/>
    <p:sldId id="286" r:id="rId22"/>
    <p:sldId id="260" r:id="rId23"/>
    <p:sldId id="281" r:id="rId24"/>
    <p:sldId id="278" r:id="rId25"/>
    <p:sldId id="276" r:id="rId26"/>
    <p:sldId id="279" r:id="rId27"/>
    <p:sldId id="283" r:id="rId28"/>
    <p:sldId id="26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" y="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8784" y="812800"/>
            <a:ext cx="7683335" cy="3205018"/>
          </a:xfrm>
        </p:spPr>
        <p:txBody>
          <a:bodyPr/>
          <a:lstStyle/>
          <a:p>
            <a:pPr algn="ctr"/>
            <a:r>
              <a:rPr lang="ru-RU" sz="4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Вирішую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конфлікти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4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будую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мир </a:t>
            </a:r>
            <a:r>
              <a:rPr lang="ru-RU" sz="4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навколо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себе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подальше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функціонування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шкільної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служби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порозуміння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82303" y="4529126"/>
            <a:ext cx="6943437" cy="1917706"/>
          </a:xfrm>
        </p:spPr>
        <p:txBody>
          <a:bodyPr>
            <a:noAutofit/>
          </a:bodyPr>
          <a:lstStyle/>
          <a:p>
            <a:pPr algn="l"/>
            <a:r>
              <a:rPr lang="ru-RU" sz="2000" b="1" dirty="0" err="1">
                <a:solidFill>
                  <a:schemeClr val="tx1"/>
                </a:solidFill>
                <a:latin typeface="Arno Pro Smbd" pitchFamily="18" charset="0"/>
              </a:rPr>
              <a:t>Світлана</a:t>
            </a:r>
            <a:r>
              <a:rPr lang="ru-RU" sz="2000" b="1" dirty="0">
                <a:solidFill>
                  <a:schemeClr val="tx1"/>
                </a:solidFill>
                <a:latin typeface="Arno Pro Smbd" pitchFamily="18" charset="0"/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  <a:latin typeface="Arno Pro Smbd" pitchFamily="18" charset="0"/>
              </a:rPr>
              <a:t>Осійчук</a:t>
            </a:r>
            <a:r>
              <a:rPr lang="ru-RU" sz="2000" b="1" dirty="0" smtClean="0">
                <a:solidFill>
                  <a:schemeClr val="tx1"/>
                </a:solidFill>
                <a:latin typeface="Arno Pro Smbd" pitchFamily="18" charset="0"/>
              </a:rPr>
              <a:t> </a:t>
            </a:r>
          </a:p>
          <a:p>
            <a:pPr algn="l"/>
            <a:r>
              <a:rPr lang="ru-RU" sz="2000" b="1" dirty="0" err="1" smtClean="0">
                <a:solidFill>
                  <a:schemeClr val="tx1"/>
                </a:solidFill>
                <a:latin typeface="Arno Pro Smbd" pitchFamily="18" charset="0"/>
              </a:rPr>
              <a:t>соціальний</a:t>
            </a:r>
            <a:r>
              <a:rPr lang="ru-RU" sz="2000" b="1" dirty="0" smtClean="0">
                <a:solidFill>
                  <a:schemeClr val="tx1"/>
                </a:solidFill>
                <a:latin typeface="Arno Pro Smbd" pitchFamily="18" charset="0"/>
              </a:rPr>
              <a:t> педагог </a:t>
            </a:r>
            <a:r>
              <a:rPr lang="ru-RU" sz="2000" b="1" dirty="0" err="1" smtClean="0">
                <a:solidFill>
                  <a:schemeClr val="tx1"/>
                </a:solidFill>
                <a:latin typeface="Arno Pro Smbd" pitchFamily="18" charset="0"/>
              </a:rPr>
              <a:t>Зарічненського</a:t>
            </a:r>
            <a:r>
              <a:rPr lang="ru-RU" sz="2000" b="1" dirty="0" smtClean="0">
                <a:solidFill>
                  <a:schemeClr val="tx1"/>
                </a:solidFill>
                <a:latin typeface="Arno Pro Smbd" pitchFamily="18" charset="0"/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  <a:latin typeface="Arno Pro Smbd" pitchFamily="18" charset="0"/>
              </a:rPr>
              <a:t>ліцею</a:t>
            </a:r>
            <a:r>
              <a:rPr lang="ru-RU" sz="2000" b="1" dirty="0" smtClean="0">
                <a:solidFill>
                  <a:schemeClr val="tx1"/>
                </a:solidFill>
                <a:latin typeface="Arno Pro Smbd" pitchFamily="18" charset="0"/>
              </a:rPr>
              <a:t> № 1</a:t>
            </a:r>
          </a:p>
          <a:p>
            <a:pPr algn="l"/>
            <a:r>
              <a:rPr lang="uk-UA" sz="2000" b="1" dirty="0" err="1" smtClean="0">
                <a:solidFill>
                  <a:schemeClr val="tx1"/>
                </a:solidFill>
                <a:latin typeface="Arno Pro Smbd" pitchFamily="18" charset="0"/>
              </a:rPr>
              <a:t>Зарічненської</a:t>
            </a:r>
            <a:r>
              <a:rPr lang="uk-UA" sz="2000" b="1" dirty="0" smtClean="0">
                <a:solidFill>
                  <a:schemeClr val="tx1"/>
                </a:solidFill>
                <a:latin typeface="Arno Pro Smbd" pitchFamily="18" charset="0"/>
              </a:rPr>
              <a:t> селищної ради</a:t>
            </a:r>
            <a:endParaRPr lang="ru-RU" sz="2000" b="1" dirty="0">
              <a:solidFill>
                <a:schemeClr val="tx1"/>
              </a:solidFill>
              <a:latin typeface="Arno Pro Smbd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9126"/>
            <a:ext cx="3437467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5632" y="1862049"/>
            <a:ext cx="8150783" cy="40961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Подолати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прояви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насильства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закладі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освіти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допоможе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медіація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однолітків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відновні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практики через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запровадження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діяльності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служби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порозуміння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3600" dirty="0"/>
          </a:p>
        </p:txBody>
      </p:sp>
      <p:pic>
        <p:nvPicPr>
          <p:cNvPr id="4102" name="Picture 6" descr="Результат пошуку зображень за запитом служби порозумі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1" y="171795"/>
            <a:ext cx="2535381" cy="169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29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49135"/>
            <a:ext cx="8596668" cy="1581265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Шкільна служба порозуміння (ШСП) 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інша назва – «Шкільна служба розв’язання конфліктів» (ШСРК))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це команда підготовлених старшокласників-посередників (медіаторів), які допомагають своїм одноліткам розв’язувати конфлікти мирним шляхом, використовуючи в роботі відновні практики – медіацію однолітків, коло прийняття рішень – працюють над формуванням безпечної атмосфери в навчальному закладі.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884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025" y="302029"/>
            <a:ext cx="8596668" cy="13208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порозуміння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29008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вирішенню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мирним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шляхом;</a:t>
            </a:r>
          </a:p>
          <a:p>
            <a:pPr>
              <a:lnSpc>
                <a:spcPct val="80000"/>
              </a:lnSpc>
            </a:pP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розбудова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миру;</a:t>
            </a:r>
          </a:p>
          <a:p>
            <a:pPr>
              <a:lnSpc>
                <a:spcPct val="80000"/>
              </a:lnSpc>
            </a:pP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протидія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насильству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жорстокому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поводженню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прав і свобод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нетерпимість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приниження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честі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гідності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дискримінації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будь-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якими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ознаками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995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844" y="501535"/>
            <a:ext cx="8596668" cy="1320800"/>
          </a:xfrm>
        </p:spPr>
        <p:txBody>
          <a:bodyPr/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порозуміння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0708" y="1379913"/>
            <a:ext cx="8596668" cy="482138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сторонам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взаємоприйнятний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учасниць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ненасильницьким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шляхом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жорстокого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поводження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налагодженню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стосунків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учасницями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правопорушень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миру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учасниць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747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264" y="96058"/>
            <a:ext cx="8596668" cy="934720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 роботи служби порозуміння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327" y="847897"/>
            <a:ext cx="9376757" cy="5727470"/>
          </a:xfrm>
        </p:spPr>
        <p:txBody>
          <a:bodyPr>
            <a:noAutofit/>
          </a:bodyPr>
          <a:lstStyle/>
          <a:p>
            <a:pPr marL="0" indent="0" algn="ctr">
              <a:buFontTx/>
              <a:buNone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Перевага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медіації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FontTx/>
              <a:buNone/>
              <a:defRPr/>
            </a:pP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розуміти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речі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обов’язкові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статичні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непорушні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добровільність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права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нейтральність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медіатора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медіаторки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конфіденційність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відповідальності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FontTx/>
              <a:buNone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Самостійність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FontTx/>
              <a:buNone/>
              <a:defRPr/>
            </a:pP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порозуміння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особливий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статус,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волонтерів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Автономність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доволі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відносна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розповсюджується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вибір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 і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способи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організацію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медіації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постановку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цілей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І,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ж, на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звітність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FontTx/>
              <a:buNone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Відкритість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FontTx/>
              <a:buNone/>
              <a:defRPr/>
            </a:pP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учасниць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звернутися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порозуміння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FontTx/>
              <a:buNone/>
              <a:defRPr/>
            </a:pP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FontTx/>
              <a:buNone/>
              <a:defRPr/>
            </a:pP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порозуміння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постійний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професійний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супровід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безперервне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супервізії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 сама служба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лишається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гнучкою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готовою до </a:t>
            </a:r>
            <a:r>
              <a:rPr lang="ru-RU" sz="1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sz="1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76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2588821" y="84778"/>
            <a:ext cx="5791200" cy="715963"/>
          </a:xfrm>
        </p:spPr>
        <p:txBody>
          <a:bodyPr/>
          <a:lstStyle/>
          <a:p>
            <a:r>
              <a:rPr lang="uk-UA" alt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 служби порозуміння</a:t>
            </a:r>
            <a:endParaRPr lang="ru-RU" alt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>
          <a:xfrm>
            <a:off x="3276600" y="741364"/>
            <a:ext cx="7315200" cy="6040437"/>
          </a:xfrm>
        </p:spPr>
        <p:txBody>
          <a:bodyPr/>
          <a:lstStyle/>
          <a:p>
            <a:pPr marL="0" indent="0">
              <a:buNone/>
            </a:pPr>
            <a:endParaRPr lang="uk-UA" altLang="ru-RU" dirty="0" smtClean="0"/>
          </a:p>
          <a:p>
            <a:pPr marL="0" indent="0">
              <a:buNone/>
            </a:pPr>
            <a:endParaRPr lang="uk-UA" altLang="ru-RU" dirty="0" smtClean="0"/>
          </a:p>
          <a:p>
            <a:pPr marL="0" indent="0">
              <a:buNone/>
            </a:pPr>
            <a:endParaRPr lang="uk-UA" altLang="ru-RU" dirty="0" smtClean="0"/>
          </a:p>
          <a:p>
            <a:pPr marL="0" indent="0">
              <a:buNone/>
            </a:pPr>
            <a:endParaRPr lang="ru-RU" altLang="ru-RU" dirty="0" smtClean="0"/>
          </a:p>
        </p:txBody>
      </p:sp>
      <p:sp>
        <p:nvSpPr>
          <p:cNvPr id="4" name="Овал 3"/>
          <p:cNvSpPr/>
          <p:nvPr/>
        </p:nvSpPr>
        <p:spPr bwMode="auto">
          <a:xfrm>
            <a:off x="1538143" y="899938"/>
            <a:ext cx="1600200" cy="9144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профілактична</a:t>
            </a:r>
          </a:p>
          <a:p>
            <a:pPr algn="ctr" eaLnBrk="1" hangingPunct="1">
              <a:defRPr/>
            </a:pPr>
            <a:endParaRPr lang="ru-RU" dirty="0">
              <a:latin typeface="Arial" charset="0"/>
            </a:endParaRPr>
          </a:p>
          <a:p>
            <a:pPr algn="ctr" eaLnBrk="1" hangingPunct="1">
              <a:defRPr/>
            </a:pPr>
            <a:r>
              <a:rPr lang="ru-RU" dirty="0">
                <a:latin typeface="Arial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1429636" y="1863725"/>
            <a:ext cx="1600200" cy="9144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</a:t>
            </a:r>
          </a:p>
        </p:txBody>
      </p:sp>
      <p:sp>
        <p:nvSpPr>
          <p:cNvPr id="6" name="Овал 5"/>
          <p:cNvSpPr/>
          <p:nvPr/>
        </p:nvSpPr>
        <p:spPr bwMode="auto">
          <a:xfrm>
            <a:off x="1429636" y="2750841"/>
            <a:ext cx="1600200" cy="9144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сервісна</a:t>
            </a:r>
          </a:p>
        </p:txBody>
      </p:sp>
      <p:sp>
        <p:nvSpPr>
          <p:cNvPr id="7" name="Овал 6"/>
          <p:cNvSpPr/>
          <p:nvPr/>
        </p:nvSpPr>
        <p:spPr bwMode="auto">
          <a:xfrm>
            <a:off x="1409700" y="3777758"/>
            <a:ext cx="1600200" cy="9144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відновна</a:t>
            </a:r>
          </a:p>
        </p:txBody>
      </p:sp>
      <p:sp>
        <p:nvSpPr>
          <p:cNvPr id="8" name="Овал 7"/>
          <p:cNvSpPr/>
          <p:nvPr/>
        </p:nvSpPr>
        <p:spPr bwMode="auto">
          <a:xfrm>
            <a:off x="1291318" y="4692158"/>
            <a:ext cx="1600200" cy="9144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освітня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1409700" y="5740236"/>
            <a:ext cx="1600200" cy="9144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</a:t>
            </a:r>
          </a:p>
        </p:txBody>
      </p:sp>
      <p:sp>
        <p:nvSpPr>
          <p:cNvPr id="10" name="Стрелка вправо 9"/>
          <p:cNvSpPr/>
          <p:nvPr/>
        </p:nvSpPr>
        <p:spPr bwMode="auto">
          <a:xfrm>
            <a:off x="5334000" y="946150"/>
            <a:ext cx="977900" cy="484188"/>
          </a:xfrm>
          <a:prstGeom prst="rightArrow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12" name="Стрелка вправо 11"/>
          <p:cNvSpPr/>
          <p:nvPr/>
        </p:nvSpPr>
        <p:spPr bwMode="auto">
          <a:xfrm>
            <a:off x="5319713" y="1905000"/>
            <a:ext cx="977900" cy="484188"/>
          </a:xfrm>
          <a:prstGeom prst="rightArrow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13" name="Стрелка вправо 12"/>
          <p:cNvSpPr/>
          <p:nvPr/>
        </p:nvSpPr>
        <p:spPr bwMode="auto">
          <a:xfrm>
            <a:off x="5334000" y="2932114"/>
            <a:ext cx="977900" cy="485775"/>
          </a:xfrm>
          <a:prstGeom prst="rightArrow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14" name="Стрелка вправо 13"/>
          <p:cNvSpPr/>
          <p:nvPr/>
        </p:nvSpPr>
        <p:spPr bwMode="auto">
          <a:xfrm>
            <a:off x="5334000" y="4017964"/>
            <a:ext cx="977900" cy="484187"/>
          </a:xfrm>
          <a:prstGeom prst="rightArrow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15" name="Стрелка вправо 14"/>
          <p:cNvSpPr/>
          <p:nvPr/>
        </p:nvSpPr>
        <p:spPr bwMode="auto">
          <a:xfrm>
            <a:off x="5305425" y="5014325"/>
            <a:ext cx="977900" cy="484188"/>
          </a:xfrm>
          <a:prstGeom prst="rightArrow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16" name="Стрелка вправо 15"/>
          <p:cNvSpPr/>
          <p:nvPr/>
        </p:nvSpPr>
        <p:spPr bwMode="auto">
          <a:xfrm>
            <a:off x="5305425" y="5991225"/>
            <a:ext cx="977900" cy="484188"/>
          </a:xfrm>
          <a:prstGeom prst="rightArrow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4643252" y="962737"/>
            <a:ext cx="4600989" cy="8516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</a:t>
            </a: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ескалації</a:t>
            </a: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негативних</a:t>
            </a:r>
            <a:endParaRPr lang="ru-RU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наслідків</a:t>
            </a: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конфліктних</a:t>
            </a: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endParaRPr lang="ru-RU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4643251" y="1863724"/>
            <a:ext cx="4600989" cy="87383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самореалізація</a:t>
            </a: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 eaLnBrk="1" hangingPunct="1">
              <a:defRPr/>
            </a:pP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комунікативних</a:t>
            </a: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особистісних</a:t>
            </a: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якостей</a:t>
            </a:r>
            <a:endParaRPr lang="ru-RU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4643252" y="2801228"/>
            <a:ext cx="4583526" cy="7688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</a:t>
            </a: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вирішенні</a:t>
            </a: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конфліктних</a:t>
            </a: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endParaRPr lang="ru-RU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учнівському</a:t>
            </a: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середовищі</a:t>
            </a:r>
            <a:endParaRPr lang="ru-RU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4739698" y="3777758"/>
            <a:ext cx="4408096" cy="7243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порушених</a:t>
            </a: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стосунків</a:t>
            </a: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 eaLnBrk="1" hangingPunct="1">
              <a:defRPr/>
            </a:pP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статусу </a:t>
            </a: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учасниць</a:t>
            </a:r>
            <a:r>
              <a:rPr lang="ru-RU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конфлікту</a:t>
            </a:r>
            <a:endParaRPr lang="ru-RU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4745286" y="4780963"/>
            <a:ext cx="4279961" cy="9509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sz="16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здобуття</a:t>
            </a:r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вдосконалення</a:t>
            </a:r>
            <a:endParaRPr lang="ru-RU" sz="1600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вмінь</a:t>
            </a:r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конфліктних</a:t>
            </a:r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16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світогляду</a:t>
            </a:r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 eaLnBrk="1" hangingPunct="1">
              <a:defRPr/>
            </a:pPr>
            <a:r>
              <a:rPr lang="ru-RU" sz="16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компетентностей</a:t>
            </a: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4827866" y="5776119"/>
            <a:ext cx="4114800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sz="16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відповідального</a:t>
            </a:r>
            <a:endParaRPr lang="ru-RU" sz="1600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власних</a:t>
            </a:r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вчинків</a:t>
            </a:r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eaLnBrk="1" hangingPunct="1">
              <a:defRPr/>
            </a:pPr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толерантного </a:t>
            </a:r>
            <a:r>
              <a:rPr lang="ru-RU" sz="16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</a:t>
            </a:r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почуттів</a:t>
            </a:r>
            <a:endParaRPr lang="ru-RU" sz="1600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Объект 2"/>
          <p:cNvSpPr txBox="1">
            <a:spLocks/>
          </p:cNvSpPr>
          <p:nvPr/>
        </p:nvSpPr>
        <p:spPr bwMode="auto">
          <a:xfrm>
            <a:off x="-6353298" y="3570041"/>
            <a:ext cx="7315200" cy="604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uk-UA" altLang="ru-RU" kern="0"/>
          </a:p>
          <a:p>
            <a:pPr marL="0" indent="0">
              <a:buNone/>
            </a:pPr>
            <a:endParaRPr lang="uk-UA" altLang="ru-RU" kern="0"/>
          </a:p>
          <a:p>
            <a:pPr marL="0" indent="0">
              <a:buNone/>
            </a:pPr>
            <a:endParaRPr lang="uk-UA" altLang="ru-RU" kern="0"/>
          </a:p>
          <a:p>
            <a:pPr marL="0" indent="0">
              <a:buNone/>
            </a:pPr>
            <a:endParaRPr lang="ru-RU" altLang="ru-RU" kern="0" dirty="0"/>
          </a:p>
        </p:txBody>
      </p:sp>
      <p:sp>
        <p:nvSpPr>
          <p:cNvPr id="26" name="Объект 2"/>
          <p:cNvSpPr txBox="1">
            <a:spLocks/>
          </p:cNvSpPr>
          <p:nvPr/>
        </p:nvSpPr>
        <p:spPr bwMode="auto">
          <a:xfrm>
            <a:off x="1538143" y="4914471"/>
            <a:ext cx="1177925" cy="50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uk-UA" altLang="ru-RU" sz="2000" b="1" ker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altLang="ru-RU" sz="2000" b="1" ker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altLang="ru-RU" sz="2000" b="1" ker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altLang="ru-RU" sz="2000" b="1" kern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3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897" y="316087"/>
            <a:ext cx="8596668" cy="1320800"/>
          </a:xfrm>
        </p:spPr>
        <p:txBody>
          <a:bodyPr/>
          <a:lstStyle/>
          <a:p>
            <a:r>
              <a:rPr lang="uk-UA" altLang="ru-RU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Шляхи створення служби порозуміння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2025" y="1379192"/>
            <a:ext cx="8596668" cy="459765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altLang="ru-RU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Організаційні</a:t>
            </a:r>
            <a:r>
              <a:rPr lang="ru-RU" alt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інформаційні</a:t>
            </a:r>
            <a:r>
              <a:rPr lang="ru-RU" alt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ru-RU" alt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адміністрацію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перевагами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медіації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заручитися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їхньою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підтримкою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80000"/>
              </a:lnSpc>
              <a:defRPr/>
            </a:pPr>
            <a:endParaRPr lang="ru-RU" altLang="ru-RU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детально і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докладно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розповісти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медіацію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службу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порозуміння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учасникам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цям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80000"/>
              </a:lnSpc>
              <a:defRPr/>
            </a:pPr>
            <a:endParaRPr lang="ru-RU" altLang="ru-RU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пройти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педагогу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медіатору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медіаторці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80000"/>
              </a:lnSpc>
              <a:defRPr/>
            </a:pPr>
            <a:endParaRPr lang="ru-RU" altLang="ru-RU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творчу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групу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однодумців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ru-RU" altLang="ru-RU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педагогинь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стане у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майбутньому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координатором/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координаторкою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порозуміння</a:t>
            </a: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ru-RU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69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1876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Системні</a:t>
            </a:r>
            <a:r>
              <a:rPr lang="ru-RU" alt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alt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21476"/>
            <a:ext cx="8596668" cy="449790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alt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включити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відновних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 та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порозуміння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річного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плану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закладу;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ru-RU" altLang="ru-RU" sz="20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включити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до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гурток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мирним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шляхом.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Базові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навички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медіації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та/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факультатив «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Вирішую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конфлікти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будую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мир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себе»;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ru-RU" altLang="ru-RU" sz="20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включити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службу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порозуміння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структуру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учнівського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самоврядування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ru-RU" altLang="ru-RU" sz="20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проаналізувати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конфліктності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майбутньому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оцінити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ефективність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порозуміння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анкетування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altLang="ru-RU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altLang="ru-RU" sz="20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38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0091" y="772363"/>
            <a:ext cx="8596668" cy="508811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altLang="ru-RU" sz="3300" b="1" i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3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Організаційні</a:t>
            </a:r>
            <a:r>
              <a:rPr lang="ru-RU" altLang="ru-RU" sz="33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ru-RU" altLang="ru-RU" sz="3300" b="1" i="1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• 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відібрати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учениць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роль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медіаторів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медіаторок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ru-RU" altLang="ru-RU" sz="26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•  провести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Базові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навички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медіатора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медіаторки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порозуміння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ru-RU" altLang="ru-RU" sz="26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скласти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порозуміння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річного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плану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ru-RU" altLang="ru-RU" sz="26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(коли, як і де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проходитимуть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медіаційні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сесії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у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справи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надходитимуть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за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якими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критеріями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здійснюватиме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відбір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ru-RU" altLang="ru-RU" sz="26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подбати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служба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порозуміння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втратила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ефективність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майбутньому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спланувати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моніторингу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26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супервізій</a:t>
            </a:r>
            <a:r>
              <a:rPr lang="ru-RU" altLang="ru-RU" sz="26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altLang="ru-RU" sz="26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771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сформувати команду потенційних медіаторів та </a:t>
            </a:r>
            <a:r>
              <a:rPr lang="uk-UA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медіаторок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методом </a:t>
            </a:r>
            <a:r>
              <a:rPr lang="ru-RU" dirty="0" err="1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анкетування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endParaRPr lang="ru-RU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за простим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бажанням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учениць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defRPr/>
            </a:pP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за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вибором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педагогинь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defRPr/>
            </a:pP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підготувати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існуючу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групу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 </a:t>
            </a:r>
          </a:p>
          <a:p>
            <a:pPr>
              <a:defRPr/>
            </a:pP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гурткової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та/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факультативу (з практичного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сприятливим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учениці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року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семестру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опанувати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відповідний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теоретичний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оцінити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власні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потреби та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майбутній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медіатора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медіаторки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порозуміння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як результат,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маємо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вмотивованих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учнів-медіаторів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учениць-медіаторок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307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1" y="95002"/>
            <a:ext cx="9017329" cy="676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79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4212" y="1495571"/>
            <a:ext cx="8596668" cy="3880773"/>
          </a:xfrm>
        </p:spPr>
        <p:txBody>
          <a:bodyPr>
            <a:normAutofit/>
          </a:bodyPr>
          <a:lstStyle/>
          <a:p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Обов’язковою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важливою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складовою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порозуміння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оцінка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ефективності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0880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181" y="1514764"/>
            <a:ext cx="8340437" cy="2927927"/>
          </a:xfrm>
        </p:spPr>
        <p:txBody>
          <a:bodyPr>
            <a:noAutofit/>
          </a:bodyPr>
          <a:lstStyle/>
          <a:p>
            <a:pPr algn="ctr"/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4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шкільну</a:t>
            </a:r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службу </a:t>
            </a:r>
            <a:r>
              <a:rPr lang="ru-RU" sz="4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порозуміння</a:t>
            </a:r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</a:t>
            </a:r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4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кроком</a:t>
            </a:r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48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Шкільна служба порозуміння- як це працює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149" y="0"/>
            <a:ext cx="9315819" cy="6544516"/>
          </a:xfrm>
        </p:spPr>
      </p:pic>
    </p:spTree>
    <p:extLst>
      <p:ext uri="{BB962C8B-B14F-4D97-AF65-F5344CB8AC3E}">
        <p14:creationId xmlns:p14="http://schemas.microsoft.com/office/powerpoint/2010/main" val="176778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Результат пошуку зображень за запитом курси вирішую конфлікт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72" y="774227"/>
            <a:ext cx="7315541" cy="484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32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2"/>
          <a:srcRect t="17436" b="17231"/>
          <a:stretch/>
        </p:blipFill>
        <p:spPr bwMode="auto">
          <a:xfrm>
            <a:off x="1020091" y="896587"/>
            <a:ext cx="8146473" cy="48878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231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t="16834" r="1400" b="18032"/>
          <a:stretch/>
        </p:blipFill>
        <p:spPr bwMode="auto">
          <a:xfrm>
            <a:off x="1223158" y="748146"/>
            <a:ext cx="7683336" cy="49520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3633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t="18237" b="17824"/>
          <a:stretch/>
        </p:blipFill>
        <p:spPr bwMode="auto">
          <a:xfrm>
            <a:off x="1341913" y="961901"/>
            <a:ext cx="7885214" cy="4750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9160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course.la-strada.org.ua/sertificate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25" y="213756"/>
            <a:ext cx="8538357" cy="61395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294574" y="2264458"/>
            <a:ext cx="6373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Осійчук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Світлані Степанівни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05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 rot="21040141">
            <a:off x="617958" y="748120"/>
            <a:ext cx="9677948" cy="5510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Школа в якій приємно </a:t>
            </a:r>
          </a:p>
          <a:p>
            <a:pPr marL="0" indent="0">
              <a:buNone/>
            </a:pPr>
            <a:r>
              <a:rPr lang="uk-UA" sz="4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навчатися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355" y="2051248"/>
            <a:ext cx="4137683" cy="436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03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92530" y="724395"/>
            <a:ext cx="8775864" cy="5142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                                                 ФАСИЛІТАЦІЯ 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                             </a:t>
            </a: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ЗАХИСТ</a:t>
            </a:r>
          </a:p>
          <a:p>
            <a:pPr marL="0" indent="0">
              <a:buNone/>
            </a:pPr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                   СЕРЕДОВИЩЕ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                                </a:t>
            </a:r>
            <a:r>
              <a:rPr lang="uk-UA" sz="3000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БЕЗПЕЧНЕ </a:t>
            </a:r>
          </a:p>
          <a:p>
            <a:pPr marL="0" indent="0">
              <a:buNone/>
            </a:pPr>
            <a:r>
              <a:rPr lang="uk-UA" sz="1900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                                    ОСВІТНЄ</a:t>
            </a:r>
          </a:p>
          <a:p>
            <a:pPr marL="0" indent="0">
              <a:buNone/>
            </a:pPr>
            <a:r>
              <a:rPr lang="uk-UA" sz="3900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          НАСИЛЬСТВУ – НІ</a:t>
            </a:r>
          </a:p>
          <a:p>
            <a:pPr marL="0" indent="0">
              <a:buNone/>
            </a:pPr>
            <a:r>
              <a:rPr lang="uk-UA" sz="1900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                        ПОВАГА          </a:t>
            </a:r>
            <a:r>
              <a:rPr lang="uk-UA" sz="2200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ЗАПОБІГАННЯ</a:t>
            </a:r>
          </a:p>
          <a:p>
            <a:pPr marL="0" indent="0">
              <a:buNone/>
            </a:pPr>
            <a:r>
              <a:rPr lang="uk-UA" sz="2600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              ЗАКОНОДАВСТВО</a:t>
            </a:r>
          </a:p>
          <a:p>
            <a:pPr marL="0" indent="0">
              <a:buNone/>
            </a:pPr>
            <a:r>
              <a:rPr lang="uk-UA" sz="2600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                            МЕДІАЦІЯ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63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Результат пошуку зображень за запитом вирішую конфлікти та будую мир навколо себ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17" y="0"/>
            <a:ext cx="99144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93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966" y="3158836"/>
            <a:ext cx="4765443" cy="358339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8146" y="1008612"/>
            <a:ext cx="8287789" cy="4552603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нескінченної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 не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уникнути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Вона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вирішити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виробленні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залишити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іншим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</a:p>
          <a:p>
            <a:pPr marL="0" indent="0" algn="r"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енціон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901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871" y="3840480"/>
            <a:ext cx="3117273" cy="2078182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56705" y="282632"/>
            <a:ext cx="8362604" cy="4669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Медіація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добровільний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конфіденційний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нейтральна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третя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особа (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медіатор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сторонам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взаємоприйнятний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склалася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Особливою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рисою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медіації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те,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сторони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беруть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себе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відповідальність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55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4142" y="3986535"/>
            <a:ext cx="3328704" cy="28714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8527" y="360218"/>
            <a:ext cx="8596668" cy="986444"/>
          </a:xfrm>
        </p:spPr>
        <p:txBody>
          <a:bodyPr/>
          <a:lstStyle/>
          <a:p>
            <a:pPr algn="ctr"/>
            <a:r>
              <a:rPr lang="ru-RU" dirty="0" err="1">
                <a:latin typeface="Arial Black" panose="020B0A04020102020204" pitchFamily="34" charset="0"/>
              </a:rPr>
              <a:t>Хто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такий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медіатор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5399" y="1087120"/>
            <a:ext cx="8596668" cy="569421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Медіатор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нейтральний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посередник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дотримуючись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процедур,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сторонам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врегулюванні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проводить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медіацію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Медіатор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арбітром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суддею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осуджує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почути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 одного,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думки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приводу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приведуть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55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581" y="937430"/>
            <a:ext cx="9048557" cy="4940856"/>
          </a:xfrm>
        </p:spPr>
        <p:txBody>
          <a:bodyPr/>
          <a:lstStyle/>
          <a:p>
            <a:pPr marL="0" indent="0">
              <a:buNone/>
            </a:pP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Коло</a:t>
            </a:r>
            <a:r>
              <a:rPr lang="uk-UA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відновна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практика, що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сприяє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залученню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вирішення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усіх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зацікавлених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забезпечує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їхню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активну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участь в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обговоренні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ситуації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прийнятті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рішень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Головною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особливістю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Кола є те, що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кожен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учасників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висловити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власну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думку та бути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почутим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іншими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шляхом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процедури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що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забезпечує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рівність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усіх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учасників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222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909" y="4052838"/>
            <a:ext cx="4087091" cy="28051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461" y="60960"/>
            <a:ext cx="8596668" cy="1320800"/>
          </a:xfrm>
        </p:spPr>
        <p:txBody>
          <a:bodyPr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Роль </a:t>
            </a:r>
            <a:r>
              <a:rPr lang="ru-RU" dirty="0" err="1">
                <a:latin typeface="Arial Black" panose="020B0A04020102020204" pitchFamily="34" charset="0"/>
              </a:rPr>
              <a:t>медіатора</a:t>
            </a:r>
            <a:r>
              <a:rPr lang="ru-RU" dirty="0">
                <a:latin typeface="Arial Black" panose="020B0A04020102020204" pitchFamily="34" charset="0"/>
              </a:rPr>
              <a:t> у </a:t>
            </a:r>
            <a:r>
              <a:rPr lang="ru-RU" dirty="0" err="1">
                <a:latin typeface="Arial Black" panose="020B0A04020102020204" pitchFamily="34" charset="0"/>
              </a:rPr>
              <a:t>процедурі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вирішення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конфлікту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907" y="1531389"/>
            <a:ext cx="7885776" cy="47447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err="1"/>
              <a:t>Допомогти</a:t>
            </a:r>
            <a:r>
              <a:rPr lang="ru-RU" dirty="0"/>
              <a:t> сторонам </a:t>
            </a:r>
            <a:r>
              <a:rPr lang="ru-RU" dirty="0" err="1"/>
              <a:t>конфлікту</a:t>
            </a:r>
            <a:r>
              <a:rPr lang="ru-RU" dirty="0"/>
              <a:t> </a:t>
            </a:r>
            <a:r>
              <a:rPr lang="ru-RU" dirty="0" err="1"/>
              <a:t>вислухати</a:t>
            </a:r>
            <a:r>
              <a:rPr lang="ru-RU" dirty="0"/>
              <a:t> один одного без</a:t>
            </a:r>
          </a:p>
          <a:p>
            <a:pPr marL="0" indent="0">
              <a:buNone/>
            </a:pPr>
            <a:r>
              <a:rPr lang="ru-RU" dirty="0" err="1"/>
              <a:t>емоційного</a:t>
            </a:r>
            <a:r>
              <a:rPr lang="ru-RU" dirty="0"/>
              <a:t> </a:t>
            </a:r>
            <a:r>
              <a:rPr lang="ru-RU" dirty="0" err="1"/>
              <a:t>напруження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 err="1"/>
              <a:t>Запропонувати</a:t>
            </a:r>
            <a:r>
              <a:rPr lang="ru-RU" dirty="0"/>
              <a:t> сторонам </a:t>
            </a:r>
            <a:r>
              <a:rPr lang="ru-RU" dirty="0" err="1"/>
              <a:t>сформулювати</a:t>
            </a:r>
            <a:r>
              <a:rPr lang="ru-RU" dirty="0"/>
              <a:t>, як вони </a:t>
            </a:r>
            <a:r>
              <a:rPr lang="ru-RU" dirty="0" err="1"/>
              <a:t>бачать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вирішення</a:t>
            </a:r>
            <a:r>
              <a:rPr lang="ru-RU" dirty="0"/>
              <a:t> </a:t>
            </a:r>
            <a:r>
              <a:rPr lang="ru-RU" dirty="0" err="1"/>
              <a:t>ситуації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 err="1"/>
              <a:t>Допомогти</a:t>
            </a:r>
            <a:r>
              <a:rPr lang="ru-RU" dirty="0"/>
              <a:t> </a:t>
            </a:r>
            <a:r>
              <a:rPr lang="ru-RU" dirty="0" err="1"/>
              <a:t>узгодити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 </a:t>
            </a:r>
            <a:r>
              <a:rPr lang="ru-RU" dirty="0" err="1"/>
              <a:t>способи</a:t>
            </a:r>
            <a:r>
              <a:rPr lang="ru-RU" dirty="0"/>
              <a:t> </a:t>
            </a:r>
            <a:r>
              <a:rPr lang="ru-RU" dirty="0" err="1"/>
              <a:t>виходу</a:t>
            </a:r>
            <a:r>
              <a:rPr lang="ru-RU" dirty="0"/>
              <a:t> з </a:t>
            </a:r>
            <a:r>
              <a:rPr lang="ru-RU" dirty="0" err="1"/>
              <a:t>ситуації</a:t>
            </a:r>
            <a:r>
              <a:rPr lang="ru-RU" dirty="0"/>
              <a:t>, </a:t>
            </a:r>
            <a:r>
              <a:rPr lang="ru-RU" dirty="0" err="1"/>
              <a:t>які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влаштовують</a:t>
            </a:r>
            <a:r>
              <a:rPr lang="ru-RU" dirty="0"/>
              <a:t> </a:t>
            </a:r>
            <a:r>
              <a:rPr lang="ru-RU" dirty="0" err="1"/>
              <a:t>кожну</a:t>
            </a:r>
            <a:r>
              <a:rPr lang="ru-RU" dirty="0"/>
              <a:t> з </a:t>
            </a:r>
            <a:r>
              <a:rPr lang="ru-RU" dirty="0" err="1"/>
              <a:t>сторін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 err="1"/>
              <a:t>Допомогти</a:t>
            </a:r>
            <a:r>
              <a:rPr lang="ru-RU" dirty="0"/>
              <a:t> сторонам </a:t>
            </a:r>
            <a:r>
              <a:rPr lang="ru-RU" dirty="0" err="1"/>
              <a:t>перевірити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приймаються</a:t>
            </a:r>
            <a:r>
              <a:rPr lang="ru-RU" dirty="0"/>
              <a:t>, на</a:t>
            </a:r>
          </a:p>
          <a:p>
            <a:pPr marL="0" indent="0">
              <a:buNone/>
            </a:pPr>
            <a:r>
              <a:rPr lang="ru-RU" dirty="0" err="1"/>
              <a:t>реалістичність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err="1" smtClean="0"/>
              <a:t>Висловити</a:t>
            </a:r>
            <a:r>
              <a:rPr lang="ru-RU" dirty="0" smtClean="0"/>
              <a:t> </a:t>
            </a:r>
            <a:r>
              <a:rPr lang="ru-RU" dirty="0" err="1"/>
              <a:t>подяку</a:t>
            </a:r>
            <a:r>
              <a:rPr lang="ru-RU" dirty="0"/>
              <a:t> за </a:t>
            </a:r>
            <a:r>
              <a:rPr lang="ru-RU" dirty="0" err="1"/>
              <a:t>згоду</a:t>
            </a:r>
            <a:r>
              <a:rPr lang="ru-RU" dirty="0"/>
              <a:t> </a:t>
            </a:r>
            <a:r>
              <a:rPr lang="ru-RU" dirty="0" err="1"/>
              <a:t>вирішити</a:t>
            </a:r>
            <a:r>
              <a:rPr lang="ru-RU" dirty="0"/>
              <a:t> </a:t>
            </a:r>
            <a:r>
              <a:rPr lang="ru-RU" dirty="0" err="1"/>
              <a:t>конфлікт</a:t>
            </a:r>
            <a:r>
              <a:rPr lang="ru-RU" dirty="0"/>
              <a:t> і </a:t>
            </a:r>
            <a:r>
              <a:rPr lang="ru-RU" dirty="0" err="1"/>
              <a:t>впевненість</a:t>
            </a:r>
            <a:r>
              <a:rPr lang="ru-RU" dirty="0"/>
              <a:t>,</a:t>
            </a:r>
          </a:p>
          <a:p>
            <a:pPr marL="0" indent="0">
              <a:buNone/>
            </a:pP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домовленість</a:t>
            </a:r>
            <a:r>
              <a:rPr lang="ru-RU" dirty="0"/>
              <a:t> буде </a:t>
            </a:r>
            <a:r>
              <a:rPr lang="ru-RU" dirty="0" err="1"/>
              <a:t>виконана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70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1057</TotalTime>
  <Words>1001</Words>
  <Application>Microsoft Office PowerPoint</Application>
  <PresentationFormat>Широкоэкранный</PresentationFormat>
  <Paragraphs>135</Paragraphs>
  <Slides>28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Arial Black</vt:lpstr>
      <vt:lpstr>Arno Pro Smbd</vt:lpstr>
      <vt:lpstr>Calibri</vt:lpstr>
      <vt:lpstr>Times New Roman</vt:lpstr>
      <vt:lpstr>Trebuchet MS</vt:lpstr>
      <vt:lpstr>Wingdings</vt:lpstr>
      <vt:lpstr>Wingdings 3</vt:lpstr>
      <vt:lpstr>Аспект</vt:lpstr>
      <vt:lpstr>Вирішую конфлікти та будую мир навколо себе  Створення та подальше функціонування шкільної служби порозуміння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Хто такий медіатор </vt:lpstr>
      <vt:lpstr>Презентация PowerPoint</vt:lpstr>
      <vt:lpstr>Роль медіатора у процедурі вирішення конфлікту</vt:lpstr>
      <vt:lpstr>Презентация PowerPoint</vt:lpstr>
      <vt:lpstr>Шкільна служба порозуміння (ШСП)  (інша назва – «Шкільна служба розв’язання конфліктів» (ШСРК)) </vt:lpstr>
      <vt:lpstr>Мета діяльності служби порозуміння</vt:lpstr>
      <vt:lpstr>Завдання служби порозуміння </vt:lpstr>
      <vt:lpstr>Принципи роботи служби порозуміння</vt:lpstr>
      <vt:lpstr>Функції служби порозуміння</vt:lpstr>
      <vt:lpstr>Шляхи створення служби порозуміння </vt:lpstr>
      <vt:lpstr>Системні:  </vt:lpstr>
      <vt:lpstr>Презентация PowerPoint</vt:lpstr>
      <vt:lpstr>Як сформувати команду потенційних медіаторів та медіаторок</vt:lpstr>
      <vt:lpstr>Презентация PowerPoint</vt:lpstr>
      <vt:lpstr>Як створити шкільну службу порозуміння  крок за кроком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Вирішую конфлікти та будую мир навколо себе</dc:title>
  <dc:creator>Denis</dc:creator>
  <cp:lastModifiedBy>Марина</cp:lastModifiedBy>
  <cp:revision>43</cp:revision>
  <dcterms:created xsi:type="dcterms:W3CDTF">2021-02-21T14:42:31Z</dcterms:created>
  <dcterms:modified xsi:type="dcterms:W3CDTF">2021-02-23T12:56:06Z</dcterms:modified>
</cp:coreProperties>
</file>