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5" r:id="rId5"/>
    <p:sldId id="266" r:id="rId6"/>
    <p:sldId id="267" r:id="rId7"/>
    <p:sldId id="268" r:id="rId8"/>
    <p:sldId id="279" r:id="rId9"/>
    <p:sldId id="269" r:id="rId10"/>
    <p:sldId id="270" r:id="rId11"/>
    <p:sldId id="271" r:id="rId12"/>
    <p:sldId id="272" r:id="rId13"/>
    <p:sldId id="280" r:id="rId14"/>
    <p:sldId id="274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049B-8D40-436F-9678-9DDA43C17E9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16E-8CBB-4F37-A577-D1F7F376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049B-8D40-436F-9678-9DDA43C17E9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16E-8CBB-4F37-A577-D1F7F376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049B-8D40-436F-9678-9DDA43C17E9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16E-8CBB-4F37-A577-D1F7F376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049B-8D40-436F-9678-9DDA43C17E9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16E-8CBB-4F37-A577-D1F7F376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049B-8D40-436F-9678-9DDA43C17E9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16E-8CBB-4F37-A577-D1F7F376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049B-8D40-436F-9678-9DDA43C17E9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16E-8CBB-4F37-A577-D1F7F376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049B-8D40-436F-9678-9DDA43C17E9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16E-8CBB-4F37-A577-D1F7F376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049B-8D40-436F-9678-9DDA43C17E9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16E-8CBB-4F37-A577-D1F7F376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049B-8D40-436F-9678-9DDA43C17E9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16E-8CBB-4F37-A577-D1F7F376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049B-8D40-436F-9678-9DDA43C17E9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16E-8CBB-4F37-A577-D1F7F376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049B-8D40-436F-9678-9DDA43C17E9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416E-8CBB-4F37-A577-D1F7F376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3049B-8D40-436F-9678-9DDA43C17E98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416E-8CBB-4F37-A577-D1F7F3766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adumo.pp.ua/uploads/posts/2015-10/pokolnnya-z-yogo-msce-v-storyi-teorya-pokoln-pokolnnya-x-y-z_625.jpe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omo.com.ua/wp-content/uploads/2015/06/452_1r132_1portrait_photographers_boston_gift_certificates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43140"/>
          </a:xfrm>
          <a:solidFill>
            <a:srgbClr val="7030A0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NET</a:t>
            </a:r>
            <a:r>
              <a:rPr lang="uk-UA" b="1" dirty="0" smtClean="0">
                <a:solidFill>
                  <a:srgbClr val="FFFF00"/>
                </a:solidFill>
                <a:latin typeface="Comic Sans MS" pitchFamily="66" charset="0"/>
              </a:rPr>
              <a:t> – 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Generation</a:t>
            </a:r>
            <a:r>
              <a:rPr lang="uk-UA" b="1" dirty="0" smtClean="0">
                <a:solidFill>
                  <a:srgbClr val="FFFF00"/>
                </a:solidFill>
                <a:latin typeface="Comic Sans MS" pitchFamily="66" charset="0"/>
              </a:rPr>
              <a:t>…Покоління вільних та самотніх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429264"/>
            <a:ext cx="3714744" cy="11858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rgbClr val="FFFF00"/>
                </a:solidFill>
                <a:latin typeface="Comic Sans MS" pitchFamily="66" charset="0"/>
              </a:rPr>
              <a:t>Людмила Бабич – психолог КУ </a:t>
            </a:r>
          </a:p>
          <a:p>
            <a:r>
              <a:rPr lang="uk-UA" sz="1800" dirty="0" smtClean="0">
                <a:solidFill>
                  <a:srgbClr val="FFFF00"/>
                </a:solidFill>
                <a:latin typeface="Comic Sans MS" pitchFamily="66" charset="0"/>
              </a:rPr>
              <a:t>«</a:t>
            </a:r>
            <a:r>
              <a:rPr lang="uk-UA" sz="1800" dirty="0" err="1" smtClean="0">
                <a:solidFill>
                  <a:srgbClr val="FFFF00"/>
                </a:solidFill>
                <a:latin typeface="Comic Sans MS" pitchFamily="66" charset="0"/>
              </a:rPr>
              <a:t>Зарічненський</a:t>
            </a:r>
            <a:r>
              <a:rPr lang="uk-UA" sz="1800" dirty="0" smtClean="0">
                <a:solidFill>
                  <a:srgbClr val="FFFF00"/>
                </a:solidFill>
                <a:latin typeface="Comic Sans MS" pitchFamily="66" charset="0"/>
              </a:rPr>
              <a:t> центр професійного розвитку педагогічних працівників»</a:t>
            </a:r>
            <a:endParaRPr lang="ru-RU" sz="1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Покоління Z і його місце в історії. Теорія поколінь. Покоління X, Y і Z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5368">
            <a:off x="523110" y="2185034"/>
            <a:ext cx="4598978" cy="4593881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Пов’язане зображенн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0663">
            <a:off x="4714876" y="2000240"/>
            <a:ext cx="4429124" cy="314327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7030A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err="1" smtClean="0">
                <a:solidFill>
                  <a:srgbClr val="FFFF00"/>
                </a:solidFill>
                <a:latin typeface="Monotype Corsiva" pitchFamily="66" charset="0"/>
              </a:rPr>
              <a:t>Чотири</a:t>
            </a: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  <a:latin typeface="Monotype Corsiva" pitchFamily="66" charset="0"/>
              </a:rPr>
              <a:t>групи</a:t>
            </a: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  <a:latin typeface="Monotype Corsiva" pitchFamily="66" charset="0"/>
              </a:rPr>
              <a:t>ризиків</a:t>
            </a: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:</a:t>
            </a:r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429264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Comic Sans MS" pitchFamily="66" charset="0"/>
              </a:rPr>
              <a:t>контентні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err="1" smtClean="0">
                <a:latin typeface="Comic Sans MS" pitchFamily="66" charset="0"/>
              </a:rPr>
              <a:t>комунікаційні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err="1" smtClean="0">
                <a:latin typeface="Comic Sans MS" pitchFamily="66" charset="0"/>
              </a:rPr>
              <a:t>споживчі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err="1" smtClean="0">
                <a:latin typeface="Comic Sans MS" pitchFamily="66" charset="0"/>
              </a:rPr>
              <a:t>технічні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err="1" smtClean="0">
                <a:latin typeface="Comic Sans MS" pitchFamily="66" charset="0"/>
              </a:rPr>
              <a:t>Виділяють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інтернет-залежність</a:t>
            </a:r>
            <a:r>
              <a:rPr lang="ru-RU" dirty="0" smtClean="0">
                <a:latin typeface="Comic Sans MS" pitchFamily="66" charset="0"/>
              </a:rPr>
              <a:t> як  </a:t>
            </a:r>
            <a:r>
              <a:rPr lang="ru-RU" dirty="0" err="1" smtClean="0">
                <a:latin typeface="Comic Sans MS" pitchFamily="66" charset="0"/>
              </a:rPr>
              <a:t>окремий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ризик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Результат пошуку зображень за запитом &quot;поколение z картинк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6823">
            <a:off x="5643570" y="1285860"/>
            <a:ext cx="28575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7030A0"/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Характерні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проблеми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покоління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Z у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контексті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українських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Monotype Corsiva" pitchFamily="66" charset="0"/>
              </a:rPr>
              <a:t>реалій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525963"/>
          </a:xfrm>
        </p:spPr>
        <p:txBody>
          <a:bodyPr/>
          <a:lstStyle/>
          <a:p>
            <a:pPr lvl="0"/>
            <a:r>
              <a:rPr lang="ru-RU" dirty="0" err="1" smtClean="0">
                <a:latin typeface="Comic Sans MS" pitchFamily="66" charset="0"/>
              </a:rPr>
              <a:t>Відсутність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чітких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цілей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житті</a:t>
            </a:r>
            <a:endParaRPr lang="ru-RU" dirty="0" smtClean="0">
              <a:latin typeface="Comic Sans MS" pitchFamily="66" charset="0"/>
            </a:endParaRPr>
          </a:p>
          <a:p>
            <a:pPr lvl="0"/>
            <a:r>
              <a:rPr lang="ru-RU" dirty="0" err="1" smtClean="0">
                <a:latin typeface="Comic Sans MS" pitchFamily="66" charset="0"/>
              </a:rPr>
              <a:t>Відсутність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мотивації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роботи</a:t>
            </a:r>
            <a:r>
              <a:rPr lang="ru-RU" dirty="0" smtClean="0">
                <a:latin typeface="Comic Sans MS" pitchFamily="66" charset="0"/>
              </a:rPr>
              <a:t> як </a:t>
            </a:r>
            <a:r>
              <a:rPr lang="ru-RU" dirty="0" err="1" smtClean="0">
                <a:latin typeface="Comic Sans MS" pitchFamily="66" charset="0"/>
              </a:rPr>
              <a:t>такої</a:t>
            </a:r>
            <a:endParaRPr lang="ru-RU" dirty="0" smtClean="0">
              <a:latin typeface="Comic Sans MS" pitchFamily="66" charset="0"/>
            </a:endParaRPr>
          </a:p>
          <a:p>
            <a:pPr lvl="0"/>
            <a:r>
              <a:rPr lang="ru-RU" dirty="0" smtClean="0">
                <a:latin typeface="Comic Sans MS" pitchFamily="66" charset="0"/>
              </a:rPr>
              <a:t>Страх </a:t>
            </a:r>
            <a:r>
              <a:rPr lang="ru-RU" dirty="0" err="1" smtClean="0">
                <a:latin typeface="Comic Sans MS" pitchFamily="66" charset="0"/>
              </a:rPr>
              <a:t>помилки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невіра</a:t>
            </a:r>
            <a:r>
              <a:rPr lang="ru-RU" dirty="0" smtClean="0">
                <a:latin typeface="Comic Sans MS" pitchFamily="66" charset="0"/>
              </a:rPr>
              <a:t> в себе</a:t>
            </a:r>
          </a:p>
          <a:p>
            <a:pPr lvl="0"/>
            <a:r>
              <a:rPr lang="ru-RU" dirty="0" err="1" smtClean="0">
                <a:latin typeface="Comic Sans MS" pitchFamily="66" charset="0"/>
              </a:rPr>
              <a:t>Або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навпаки</a:t>
            </a:r>
            <a:r>
              <a:rPr lang="ru-RU" dirty="0" smtClean="0">
                <a:latin typeface="Comic Sans MS" pitchFamily="66" charset="0"/>
              </a:rPr>
              <a:t> – </a:t>
            </a:r>
            <a:r>
              <a:rPr lang="ru-RU" dirty="0" err="1" smtClean="0">
                <a:latin typeface="Comic Sans MS" pitchFamily="66" charset="0"/>
              </a:rPr>
              <a:t>завищені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очікування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роботи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тягне</a:t>
            </a:r>
            <a:r>
              <a:rPr lang="ru-RU" dirty="0" smtClean="0">
                <a:latin typeface="Comic Sans MS" pitchFamily="66" charset="0"/>
              </a:rPr>
              <a:t> за собою </a:t>
            </a:r>
            <a:r>
              <a:rPr lang="ru-RU" dirty="0" err="1" smtClean="0">
                <a:latin typeface="Comic Sans MS" pitchFamily="66" charset="0"/>
              </a:rPr>
              <a:t>неодмінне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розчарування</a:t>
            </a:r>
            <a:r>
              <a:rPr lang="ru-RU" dirty="0" smtClean="0">
                <a:latin typeface="Comic Sans MS" pitchFamily="66" charset="0"/>
              </a:rPr>
              <a:t>)</a:t>
            </a:r>
          </a:p>
          <a:p>
            <a:pPr lvl="0"/>
            <a:r>
              <a:rPr lang="ru-RU" dirty="0" err="1" smtClean="0">
                <a:latin typeface="Comic Sans MS" pitchFamily="66" charset="0"/>
              </a:rPr>
              <a:t>Повна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відсутність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практичних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навичок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будь-якій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сфері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бізнесу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картинки вчитель уч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0396">
            <a:off x="3994246" y="2909913"/>
            <a:ext cx="5004048" cy="375695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omic Sans MS" pitchFamily="66" charset="0"/>
              </a:rPr>
              <a:t>Система </a:t>
            </a:r>
            <a:r>
              <a:rPr lang="ru-RU" dirty="0" err="1" smtClean="0">
                <a:latin typeface="Comic Sans MS" pitchFamily="66" charset="0"/>
              </a:rPr>
              <a:t>оцінювання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вже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молодшій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школі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виробляє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сильний</a:t>
            </a:r>
            <a:r>
              <a:rPr lang="ru-RU" dirty="0" smtClean="0">
                <a:latin typeface="Comic Sans MS" pitchFamily="66" charset="0"/>
              </a:rPr>
              <a:t> страх </a:t>
            </a:r>
            <a:r>
              <a:rPr lang="ru-RU" dirty="0" err="1" smtClean="0">
                <a:latin typeface="Comic Sans MS" pitchFamily="66" charset="0"/>
              </a:rPr>
              <a:t>помилки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Виростаючи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людина</a:t>
            </a:r>
            <a:r>
              <a:rPr lang="ru-RU" dirty="0" smtClean="0">
                <a:latin typeface="Comic Sans MS" pitchFamily="66" charset="0"/>
              </a:rPr>
              <a:t> просто </a:t>
            </a:r>
            <a:r>
              <a:rPr lang="ru-RU" dirty="0" err="1" smtClean="0">
                <a:latin typeface="Comic Sans MS" pitchFamily="66" charset="0"/>
              </a:rPr>
              <a:t>здається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після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першої</a:t>
            </a:r>
            <a:r>
              <a:rPr lang="ru-RU" dirty="0" smtClean="0">
                <a:latin typeface="Comic Sans MS" pitchFamily="66" charset="0"/>
              </a:rPr>
              <a:t> ж </a:t>
            </a:r>
            <a:r>
              <a:rPr lang="ru-RU" dirty="0" err="1" smtClean="0">
                <a:latin typeface="Comic Sans MS" pitchFamily="66" charset="0"/>
              </a:rPr>
              <a:t>невдачі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Розрив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тим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пропонує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тим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змушують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вчити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школі</a:t>
            </a:r>
            <a:r>
              <a:rPr lang="ru-RU" dirty="0" smtClean="0">
                <a:latin typeface="Comic Sans MS" pitchFamily="66" charset="0"/>
              </a:rPr>
              <a:t>, приводить </a:t>
            </a:r>
            <a:r>
              <a:rPr lang="ru-RU" dirty="0" err="1" smtClean="0">
                <a:latin typeface="Comic Sans MS" pitchFamily="66" charset="0"/>
              </a:rPr>
              <a:t>дитину</a:t>
            </a:r>
            <a:r>
              <a:rPr lang="ru-RU" dirty="0" smtClean="0">
                <a:latin typeface="Comic Sans MS" pitchFamily="66" charset="0"/>
              </a:rPr>
              <a:t> до стану </a:t>
            </a:r>
            <a:r>
              <a:rPr lang="ru-RU" dirty="0" err="1" smtClean="0">
                <a:latin typeface="Comic Sans MS" pitchFamily="66" charset="0"/>
              </a:rPr>
              <a:t>внутрішньої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фрустрації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7030A0"/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Monotype Corsiva" pitchFamily="66" charset="0"/>
              </a:rPr>
              <a:t>Інша проблема дітей покоління </a:t>
            </a:r>
            <a:r>
              <a:rPr lang="en-US" b="1" dirty="0" smtClean="0">
                <a:solidFill>
                  <a:srgbClr val="FFFF00"/>
                </a:solidFill>
                <a:latin typeface="Monotype Corsiva" pitchFamily="66" charset="0"/>
              </a:rPr>
              <a:t>Z</a:t>
            </a:r>
            <a:r>
              <a:rPr lang="uk-UA" b="1" dirty="0" smtClean="0">
                <a:solidFill>
                  <a:srgbClr val="FFFF00"/>
                </a:solidFill>
                <a:latin typeface="Monotype Corsiva" pitchFamily="66" charset="0"/>
              </a:rPr>
              <a:t> – аутизм.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525963"/>
          </a:xfrm>
        </p:spPr>
        <p:txBody>
          <a:bodyPr/>
          <a:lstStyle/>
          <a:p>
            <a:pPr indent="12700">
              <a:buNone/>
            </a:pPr>
            <a:r>
              <a:rPr lang="uk-UA" b="1" dirty="0" smtClean="0">
                <a:latin typeface="Comic Sans MS" pitchFamily="66" charset="0"/>
              </a:rPr>
              <a:t>Мозок здатний переробляти безліч інформації про навколишній світ, але не здатний з ним взаємодіяти! Непроста задача </a:t>
            </a:r>
          </a:p>
          <a:p>
            <a:pPr indent="12700">
              <a:buNone/>
            </a:pPr>
            <a:r>
              <a:rPr lang="uk-UA" b="1" dirty="0" smtClean="0">
                <a:latin typeface="Comic Sans MS" pitchFamily="66" charset="0"/>
              </a:rPr>
              <a:t>для батьків </a:t>
            </a:r>
          </a:p>
          <a:p>
            <a:pPr indent="12700">
              <a:buNone/>
            </a:pPr>
            <a:r>
              <a:rPr lang="uk-UA" b="1" dirty="0" smtClean="0">
                <a:latin typeface="Comic Sans MS" pitchFamily="66" charset="0"/>
              </a:rPr>
              <a:t>та вчителів.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452_1r132_1portrait_photographers_boston_gift_certificate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6774">
            <a:off x="3790782" y="3097998"/>
            <a:ext cx="5232464" cy="374010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зультат пошуку зображень за запитом &quot;марк цукерберг картинк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28439">
            <a:off x="1826959" y="2923095"/>
            <a:ext cx="5572164" cy="386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atin typeface="Monotype Corsiva" pitchFamily="66" charset="0"/>
              </a:rPr>
              <a:t>Зростає кількість дітей, які вміють заробляти гроші в підлітковому віці, причому немалі. </a:t>
            </a:r>
            <a:r>
              <a:rPr lang="uk-UA" b="1" dirty="0" err="1" smtClean="0">
                <a:latin typeface="Monotype Corsiva" pitchFamily="66" charset="0"/>
              </a:rPr>
              <a:t>Марк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Цукерберг</a:t>
            </a:r>
            <a:r>
              <a:rPr lang="uk-UA" b="1" dirty="0" smtClean="0">
                <a:latin typeface="Monotype Corsiva" pitchFamily="66" charset="0"/>
              </a:rPr>
              <a:t> заснував </a:t>
            </a:r>
            <a:r>
              <a:rPr lang="uk-UA" b="1" dirty="0" err="1" smtClean="0">
                <a:latin typeface="Monotype Corsiva" pitchFamily="66" charset="0"/>
              </a:rPr>
              <a:t>фейсбук</a:t>
            </a:r>
            <a:r>
              <a:rPr lang="uk-UA" b="1" dirty="0" smtClean="0">
                <a:latin typeface="Monotype Corsiva" pitchFamily="66" charset="0"/>
              </a:rPr>
              <a:t> в 20 років, а нове покоління стає міліонерами в 15 – 16 років, а починають бізнес в 10. Майже всі приклади успішного дитячого бізнесу так чи інакше пов’язані з Інтернетом.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Comic Sans MS" pitchFamily="66" charset="0"/>
              </a:rPr>
              <a:t>Самий молодий сертифікований спеціаліст </a:t>
            </a:r>
            <a:r>
              <a:rPr lang="uk-UA" dirty="0" err="1" smtClean="0">
                <a:latin typeface="Comic Sans MS" pitchFamily="66" charset="0"/>
              </a:rPr>
              <a:t>Майкрософт</a:t>
            </a:r>
            <a:r>
              <a:rPr lang="uk-UA" dirty="0" smtClean="0">
                <a:latin typeface="Comic Sans MS" pitchFamily="66" charset="0"/>
              </a:rPr>
              <a:t> – 8-річний пакистанець </a:t>
            </a:r>
            <a:r>
              <a:rPr lang="uk-UA" dirty="0" err="1" smtClean="0">
                <a:latin typeface="Comic Sans MS" pitchFamily="66" charset="0"/>
              </a:rPr>
              <a:t>Шафай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uk-UA" dirty="0" err="1" smtClean="0">
                <a:latin typeface="Comic Sans MS" pitchFamily="66" charset="0"/>
              </a:rPr>
              <a:t>Тобані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098" name="Picture 2" descr="Картинки по запросу картинки шафай тобан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96448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4525963"/>
          </a:xfrm>
        </p:spPr>
        <p:txBody>
          <a:bodyPr/>
          <a:lstStyle/>
          <a:p>
            <a:pPr indent="-69850" algn="ctr">
              <a:buNone/>
            </a:pPr>
            <a:r>
              <a:rPr lang="ru-RU" dirty="0" smtClean="0">
                <a:latin typeface="Comic Sans MS" pitchFamily="66" charset="0"/>
              </a:rPr>
              <a:t>Команда КПІ </a:t>
            </a:r>
            <a:r>
              <a:rPr lang="ru-RU" dirty="0" err="1" smtClean="0">
                <a:latin typeface="Comic Sans MS" pitchFamily="66" charset="0"/>
              </a:rPr>
              <a:t>імені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Ігоря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Сікорського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посіла</a:t>
            </a:r>
            <a:r>
              <a:rPr lang="ru-RU" dirty="0" smtClean="0">
                <a:latin typeface="Comic Sans MS" pitchFamily="66" charset="0"/>
              </a:rPr>
              <a:t> перший рядок у рейтингу </a:t>
            </a:r>
            <a:r>
              <a:rPr lang="ru-RU" dirty="0" err="1" smtClean="0">
                <a:latin typeface="Comic Sans MS" pitchFamily="66" charset="0"/>
              </a:rPr>
              <a:t>CTFtime</a:t>
            </a:r>
            <a:r>
              <a:rPr lang="ru-RU" dirty="0" smtClean="0">
                <a:latin typeface="Comic Sans MS" pitchFamily="66" charset="0"/>
              </a:rPr>
              <a:t> у 2016 </a:t>
            </a:r>
            <a:r>
              <a:rPr lang="ru-RU" dirty="0" err="1" smtClean="0">
                <a:latin typeface="Comic Sans MS" pitchFamily="66" charset="0"/>
              </a:rPr>
              <a:t>році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серед</a:t>
            </a:r>
            <a:r>
              <a:rPr lang="ru-RU" dirty="0" smtClean="0">
                <a:latin typeface="Comic Sans MS" pitchFamily="66" charset="0"/>
              </a:rPr>
              <a:t> 12 000 команд "</a:t>
            </a:r>
            <a:r>
              <a:rPr lang="ru-RU" dirty="0" err="1" smtClean="0">
                <a:latin typeface="Comic Sans MS" pitchFamily="66" charset="0"/>
              </a:rPr>
              <a:t>білих</a:t>
            </a:r>
            <a:r>
              <a:rPr lang="ru-RU" dirty="0" smtClean="0">
                <a:latin typeface="Comic Sans MS" pitchFamily="66" charset="0"/>
              </a:rPr>
              <a:t>" </a:t>
            </a:r>
            <a:r>
              <a:rPr lang="ru-RU" dirty="0" err="1" smtClean="0">
                <a:latin typeface="Comic Sans MS" pitchFamily="66" charset="0"/>
              </a:rPr>
              <a:t>хакерів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всього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повідомляє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прес-служба</a:t>
            </a:r>
            <a:r>
              <a:rPr lang="ru-RU" dirty="0" smtClean="0">
                <a:latin typeface="Comic Sans MS" pitchFamily="66" charset="0"/>
              </a:rPr>
              <a:t> КПІ.</a:t>
            </a: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pic>
        <p:nvPicPr>
          <p:cNvPr id="3074" name="Picture 2" descr="Картинки по запросу картинки команда КПІ у конкурсі хакер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3019">
            <a:off x="-115658" y="2816005"/>
            <a:ext cx="4453667" cy="351839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7064">
            <a:off x="4542735" y="2566694"/>
            <a:ext cx="4762690" cy="292918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"/>
            <a:ext cx="8229600" cy="3714752"/>
          </a:xfrm>
          <a:solidFill>
            <a:srgbClr val="7030A0"/>
          </a:solidFill>
          <a:effectLst>
            <a:softEdge rad="317500"/>
          </a:effectLst>
        </p:spPr>
        <p:txBody>
          <a:bodyPr/>
          <a:lstStyle/>
          <a:p>
            <a:pPr algn="ctr">
              <a:buNone/>
            </a:pPr>
            <a:r>
              <a:rPr lang="uk-UA" dirty="0" smtClean="0"/>
              <a:t>    </a:t>
            </a:r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rgbClr val="FFFF00"/>
                </a:solidFill>
                <a:latin typeface="Comic Sans MS" pitchFamily="66" charset="0"/>
              </a:rPr>
              <a:t>Всі вони – маленькі генії, малолітні мільйонери, діти </a:t>
            </a:r>
            <a:r>
              <a:rPr lang="uk-UA" b="1" dirty="0" err="1" smtClean="0">
                <a:solidFill>
                  <a:srgbClr val="FFFF00"/>
                </a:solidFill>
                <a:latin typeface="Comic Sans MS" pitchFamily="66" charset="0"/>
              </a:rPr>
              <a:t>індіго</a:t>
            </a:r>
            <a:r>
              <a:rPr lang="uk-UA" b="1" dirty="0" smtClean="0">
                <a:solidFill>
                  <a:srgbClr val="FFFF00"/>
                </a:solidFill>
                <a:latin typeface="Comic Sans MS" pitchFamily="66" charset="0"/>
              </a:rPr>
              <a:t>, діти з унікальними можливостями, які ще не проявились – це наше теперішнє та близьке майбутнє.</a:t>
            </a:r>
            <a:endParaRPr lang="ru-RU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Результат пошуку зображень за запитом &quot;дитина з глобусом картинк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4812">
            <a:off x="-214346" y="3571876"/>
            <a:ext cx="492922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Результат пошуку зображень за запитом &quot;екологія очима дитини картинки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60097">
            <a:off x="4643438" y="3571876"/>
            <a:ext cx="4690071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rgbClr val="7030A0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Comic Sans MS" pitchFamily="66" charset="0"/>
              </a:rPr>
              <a:t>Відповідно до Теорії поколінь (автори Вільям Штраус, Ніл </a:t>
            </a:r>
            <a:r>
              <a:rPr lang="uk-UA" sz="3200" b="1" dirty="0" err="1" smtClean="0">
                <a:solidFill>
                  <a:srgbClr val="FFFF00"/>
                </a:solidFill>
                <a:latin typeface="Comic Sans MS" pitchFamily="66" charset="0"/>
              </a:rPr>
              <a:t>Хоув</a:t>
            </a:r>
            <a:r>
              <a:rPr lang="uk-UA" sz="3200" b="1" dirty="0" smtClean="0">
                <a:solidFill>
                  <a:srgbClr val="FFFF00"/>
                </a:solidFill>
                <a:latin typeface="Comic Sans MS" pitchFamily="66" charset="0"/>
              </a:rPr>
              <a:t>, 1991 р.)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28804"/>
            <a:ext cx="9144000" cy="48291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                         - </a:t>
            </a:r>
            <a:r>
              <a:rPr lang="uk-UA" sz="2400" dirty="0" smtClean="0"/>
              <a:t>покоління </a:t>
            </a:r>
            <a:r>
              <a:rPr lang="en-US" b="1" dirty="0" smtClean="0">
                <a:solidFill>
                  <a:srgbClr val="FF0000"/>
                </a:solidFill>
              </a:rPr>
              <a:t>z</a:t>
            </a:r>
            <a:r>
              <a:rPr lang="en-US" sz="2400" dirty="0" smtClean="0"/>
              <a:t> (</a:t>
            </a:r>
            <a:r>
              <a:rPr lang="uk-UA" sz="2400" dirty="0" smtClean="0"/>
              <a:t>2003 р. – 2023 р.</a:t>
            </a:r>
            <a:r>
              <a:rPr lang="en-US" sz="2400" dirty="0" smtClean="0"/>
              <a:t>)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- </a:t>
            </a:r>
            <a:r>
              <a:rPr lang="uk-UA" sz="2400" dirty="0" smtClean="0"/>
              <a:t>покоління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 </a:t>
            </a:r>
            <a:r>
              <a:rPr lang="uk-UA" sz="2400" dirty="0" smtClean="0"/>
              <a:t>(1983 р. – 2003 р.)</a:t>
            </a:r>
          </a:p>
          <a:p>
            <a:pPr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                          - покоління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uk-UA" sz="2400" dirty="0" smtClean="0"/>
              <a:t>, (1963 р. – 1983 р.)</a:t>
            </a:r>
          </a:p>
          <a:p>
            <a:pPr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                           або невідоме покоління</a:t>
            </a:r>
          </a:p>
          <a:p>
            <a:pPr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                        - покоління </a:t>
            </a:r>
            <a:r>
              <a:rPr lang="uk-UA" sz="2400" dirty="0" err="1" smtClean="0"/>
              <a:t>бебі-бумерів</a:t>
            </a:r>
            <a:r>
              <a:rPr lang="uk-UA" sz="2400" dirty="0" smtClean="0"/>
              <a:t> (1943 р. – 1963 р.)</a:t>
            </a:r>
          </a:p>
          <a:p>
            <a:pPr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                          - мовчазне покоління (1923 р. – 1943 р. )</a:t>
            </a:r>
          </a:p>
          <a:p>
            <a:pPr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                          - покоління переможців (1900 р. – 1923 р.)</a:t>
            </a:r>
          </a:p>
          <a:p>
            <a:pPr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                               </a:t>
            </a:r>
          </a:p>
          <a:p>
            <a:pPr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               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</a:t>
            </a:r>
            <a:endParaRPr lang="ru-RU" dirty="0"/>
          </a:p>
        </p:txBody>
      </p:sp>
      <p:sp>
        <p:nvSpPr>
          <p:cNvPr id="4" name="Молния 3"/>
          <p:cNvSpPr/>
          <p:nvPr/>
        </p:nvSpPr>
        <p:spPr>
          <a:xfrm>
            <a:off x="0" y="1571612"/>
            <a:ext cx="4000528" cy="450059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ти поколения Z: как не убить гения в ребенк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42240">
            <a:off x="893320" y="4273877"/>
            <a:ext cx="3926024" cy="230547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57760"/>
          </a:xfrm>
          <a:solidFill>
            <a:srgbClr val="7030A0"/>
          </a:solidFill>
          <a:effectLst>
            <a:softEdge rad="317500"/>
          </a:effectLst>
        </p:spPr>
        <p:txBody>
          <a:bodyPr>
            <a:normAutofit fontScale="92500"/>
          </a:bodyPr>
          <a:lstStyle/>
          <a:p>
            <a:pPr marL="273050" indent="-95250">
              <a:buNone/>
            </a:pPr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</a:rPr>
              <a:t>Представники покоління </a:t>
            </a:r>
            <a:r>
              <a:rPr lang="en-US" sz="3600" dirty="0" smtClean="0">
                <a:solidFill>
                  <a:srgbClr val="FFFF00"/>
                </a:solidFill>
                <a:latin typeface="Monotype Corsiva" pitchFamily="66" charset="0"/>
              </a:rPr>
              <a:t>Z</a:t>
            </a:r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</a:rPr>
              <a:t> активно використовують планшети, </a:t>
            </a:r>
            <a:r>
              <a:rPr lang="en-US" sz="3600" dirty="0" err="1" smtClean="0">
                <a:solidFill>
                  <a:srgbClr val="FFFF00"/>
                </a:solidFill>
                <a:latin typeface="Monotype Corsiva" pitchFamily="66" charset="0"/>
              </a:rPr>
              <a:t>iPad</a:t>
            </a:r>
            <a:r>
              <a:rPr lang="en-US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</a:rPr>
              <a:t>,</a:t>
            </a:r>
            <a:r>
              <a:rPr lang="en-US" sz="3600" dirty="0" smtClean="0">
                <a:solidFill>
                  <a:srgbClr val="FFFF00"/>
                </a:solidFill>
                <a:latin typeface="Monotype Corsiva" pitchFamily="66" charset="0"/>
              </a:rPr>
              <a:t>VR- </a:t>
            </a:r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</a:rPr>
              <a:t>та </a:t>
            </a:r>
            <a:r>
              <a:rPr lang="en-US" sz="3600" dirty="0" smtClean="0">
                <a:solidFill>
                  <a:srgbClr val="FFFF00"/>
                </a:solidFill>
                <a:latin typeface="Monotype Corsiva" pitchFamily="66" charset="0"/>
              </a:rPr>
              <a:t>3D</a:t>
            </a:r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</a:rPr>
              <a:t>-реальність. Термін “ покоління </a:t>
            </a:r>
            <a:r>
              <a:rPr lang="en-US" sz="3600" dirty="0" smtClean="0">
                <a:solidFill>
                  <a:srgbClr val="FFFF00"/>
                </a:solidFill>
                <a:latin typeface="Monotype Corsiva" pitchFamily="66" charset="0"/>
              </a:rPr>
              <a:t>Z</a:t>
            </a:r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</a:rPr>
              <a:t>” розглядається як  синонім терміна “ цифрова людина ” , що цікавиться наукою та технологіями (передбачається, що багато представників будуть займатися інженерно – технічними питаннями, біомедициною, робототехнікою, мистецтвом) . Покоління  буде економним та вести здоровий спосіб життя.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Пов’язане зображенн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3373">
            <a:off x="5643570" y="4643446"/>
            <a:ext cx="3261360" cy="203835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езультат пошуку зображень за запитом &quot;увага дитини картинк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3080">
            <a:off x="3778942" y="2718985"/>
            <a:ext cx="4961157" cy="378247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Comic Sans MS" pitchFamily="66" charset="0"/>
              </a:rPr>
              <a:t>Якщо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вірити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недавнім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дослідженням</a:t>
            </a:r>
            <a:r>
              <a:rPr lang="ru-RU" dirty="0" smtClean="0">
                <a:latin typeface="Comic Sans MS" pitchFamily="66" charset="0"/>
              </a:rPr>
              <a:t>, то </a:t>
            </a:r>
            <a:r>
              <a:rPr lang="ru-RU" dirty="0" err="1" smtClean="0">
                <a:latin typeface="Comic Sans MS" pitchFamily="66" charset="0"/>
              </a:rPr>
              <a:t>можна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відзначити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покоління</a:t>
            </a:r>
            <a:r>
              <a:rPr lang="ru-RU" dirty="0" smtClean="0">
                <a:latin typeface="Comic Sans MS" pitchFamily="66" charset="0"/>
              </a:rPr>
              <a:t> Z </a:t>
            </a:r>
            <a:r>
              <a:rPr lang="ru-RU" dirty="0" err="1" smtClean="0">
                <a:latin typeface="Comic Sans MS" pitchFamily="66" charset="0"/>
              </a:rPr>
              <a:t>тривалість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уваги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скоротилася</a:t>
            </a:r>
            <a:r>
              <a:rPr lang="ru-RU" dirty="0" smtClean="0">
                <a:latin typeface="Comic Sans MS" pitchFamily="66" charset="0"/>
              </a:rPr>
              <a:t> до 8 секунд. Вони не </a:t>
            </a:r>
            <a:r>
              <a:rPr lang="ru-RU" dirty="0" err="1" smtClean="0">
                <a:latin typeface="Comic Sans MS" pitchFamily="66" charset="0"/>
              </a:rPr>
              <a:t>можуть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dirty="0" err="1" smtClean="0">
                <a:latin typeface="Comic Sans MS" pitchFamily="66" charset="0"/>
              </a:rPr>
              <a:t>зосередитися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dirty="0" err="1" smtClean="0">
                <a:latin typeface="Comic Sans MS" pitchFamily="66" charset="0"/>
              </a:rPr>
              <a:t>ні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чому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більш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dirty="0" err="1" smtClean="0">
                <a:latin typeface="Comic Sans MS" pitchFamily="66" charset="0"/>
              </a:rPr>
              <a:t>тривалий</a:t>
            </a:r>
            <a:r>
              <a:rPr lang="ru-RU" dirty="0" smtClean="0">
                <a:latin typeface="Comic Sans MS" pitchFamily="66" charset="0"/>
              </a:rPr>
              <a:t> час.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7030A0"/>
          </a:solidFill>
          <a:effectLst>
            <a:softEdge rad="317500"/>
          </a:effectLst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"</a:t>
            </a:r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Восьмисекундні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фільтри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"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зультат пошуку зображень за запитом &quot;поколение z картинк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30726">
            <a:off x="4224178" y="2915264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7030A0"/>
          </a:solidFill>
          <a:effectLst>
            <a:softEdge rad="127000"/>
          </a:effectLst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Monotype Corsiva" pitchFamily="66" charset="0"/>
              </a:rPr>
              <a:t>Формування психічних функцій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229600" cy="5572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latin typeface="Comic Sans MS" pitchFamily="66" charset="0"/>
              </a:rPr>
              <a:t>Інтернет</a:t>
            </a:r>
            <a:r>
              <a:rPr lang="ru-RU" sz="2800" dirty="0" smtClean="0">
                <a:latin typeface="Comic Sans MS" pitchFamily="66" charset="0"/>
              </a:rPr>
              <a:t> для </a:t>
            </a:r>
            <a:r>
              <a:rPr lang="ru-RU" sz="2800" dirty="0" err="1" smtClean="0">
                <a:latin typeface="Comic Sans MS" pitchFamily="66" charset="0"/>
              </a:rPr>
              <a:t>дітей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виступає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новим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культурним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знаряддям</a:t>
            </a:r>
            <a:r>
              <a:rPr lang="ru-RU" sz="2800" dirty="0" smtClean="0">
                <a:latin typeface="Comic Sans MS" pitchFamily="66" charset="0"/>
              </a:rPr>
              <a:t>, яке </a:t>
            </a:r>
            <a:r>
              <a:rPr lang="ru-RU" sz="2800" dirty="0" err="1" smtClean="0">
                <a:latin typeface="Comic Sans MS" pitchFamily="66" charset="0"/>
              </a:rPr>
              <a:t>опосередковує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формування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вищих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психічних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функцій</a:t>
            </a:r>
            <a:r>
              <a:rPr lang="ru-RU" sz="2800" dirty="0" smtClean="0">
                <a:latin typeface="Comic Sans MS" pitchFamily="66" charset="0"/>
              </a:rPr>
              <a:t>. </a:t>
            </a:r>
            <a:r>
              <a:rPr lang="ru-RU" sz="2800" dirty="0" err="1" smtClean="0">
                <a:latin typeface="Comic Sans MS" pitchFamily="66" charset="0"/>
              </a:rPr>
              <a:t>Наприклад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пам'ять</a:t>
            </a:r>
            <a:r>
              <a:rPr lang="ru-RU" sz="2800" dirty="0" smtClean="0">
                <a:latin typeface="Comic Sans MS" pitchFamily="66" charset="0"/>
              </a:rPr>
              <a:t>. Психолог </a:t>
            </a:r>
            <a:r>
              <a:rPr lang="ru-RU" sz="2800" dirty="0" err="1" smtClean="0">
                <a:latin typeface="Comic Sans MS" pitchFamily="66" charset="0"/>
              </a:rPr>
              <a:t>Бетсі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Спэрроу</a:t>
            </a:r>
            <a:r>
              <a:rPr lang="ru-RU" sz="2800" dirty="0" smtClean="0">
                <a:latin typeface="Comic Sans MS" pitchFamily="66" charset="0"/>
              </a:rPr>
              <a:t> (</a:t>
            </a:r>
            <a:r>
              <a:rPr lang="ru-RU" sz="2800" dirty="0" err="1" smtClean="0">
                <a:latin typeface="Comic Sans MS" pitchFamily="66" charset="0"/>
              </a:rPr>
              <a:t>Betsy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Sparrow</a:t>
            </a:r>
            <a:r>
              <a:rPr lang="ru-RU" sz="2800" dirty="0" smtClean="0">
                <a:latin typeface="Comic Sans MS" pitchFamily="66" charset="0"/>
              </a:rPr>
              <a:t>), </a:t>
            </a:r>
            <a:r>
              <a:rPr lang="ru-RU" sz="2800" dirty="0" err="1" smtClean="0">
                <a:latin typeface="Comic Sans MS" pitchFamily="66" charset="0"/>
              </a:rPr>
              <a:t>спираючись</a:t>
            </a:r>
            <a:r>
              <a:rPr lang="ru-RU" sz="2800" dirty="0" smtClean="0">
                <a:latin typeface="Comic Sans MS" pitchFamily="66" charset="0"/>
              </a:rPr>
              <a:t> на </a:t>
            </a:r>
            <a:r>
              <a:rPr lang="ru-RU" sz="2800" dirty="0" err="1" smtClean="0">
                <a:latin typeface="Comic Sans MS" pitchFamily="66" charset="0"/>
              </a:rPr>
              <a:t>роботи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Деніела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Уегнера</a:t>
            </a:r>
            <a:r>
              <a:rPr lang="ru-RU" sz="2800" dirty="0" smtClean="0">
                <a:latin typeface="Comic Sans MS" pitchFamily="66" charset="0"/>
              </a:rPr>
              <a:t> </a:t>
            </a:r>
            <a:endParaRPr lang="pl-PL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(</a:t>
            </a:r>
            <a:r>
              <a:rPr lang="ru-RU" sz="2800" dirty="0" err="1" smtClean="0">
                <a:latin typeface="Comic Sans MS" pitchFamily="66" charset="0"/>
              </a:rPr>
              <a:t>Daniel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Wegner</a:t>
            </a:r>
            <a:r>
              <a:rPr lang="ru-RU" sz="2800" dirty="0" smtClean="0">
                <a:latin typeface="Comic Sans MS" pitchFamily="66" charset="0"/>
              </a:rPr>
              <a:t>), </a:t>
            </a:r>
            <a:endParaRPr lang="pl-PL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припустила, </a:t>
            </a:r>
            <a:r>
              <a:rPr lang="ru-RU" sz="2800" dirty="0" err="1" smtClean="0">
                <a:latin typeface="Comic Sans MS" pitchFamily="66" charset="0"/>
              </a:rPr>
              <a:t>що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інтернет</a:t>
            </a:r>
            <a:endParaRPr lang="pl-PL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 став особливою </a:t>
            </a:r>
            <a:endParaRPr lang="pl-PL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формою </a:t>
            </a:r>
            <a:r>
              <a:rPr lang="ru-RU" sz="2800" dirty="0" err="1" smtClean="0">
                <a:latin typeface="Comic Sans MS" pitchFamily="66" charset="0"/>
              </a:rPr>
              <a:t>пам'яті</a:t>
            </a:r>
            <a:endParaRPr lang="pl-PL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 – </a:t>
            </a:r>
            <a:r>
              <a:rPr lang="ru-RU" sz="2800" dirty="0" err="1" smtClean="0">
                <a:latin typeface="Comic Sans MS" pitchFamily="66" charset="0"/>
              </a:rPr>
              <a:t>трансактивною</a:t>
            </a:r>
            <a:r>
              <a:rPr lang="ru-RU" sz="2800" dirty="0" smtClean="0">
                <a:latin typeface="Comic Sans MS" pitchFamily="66" charset="0"/>
              </a:rPr>
              <a:t>. 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7030A0"/>
          </a:solidFill>
          <a:effectLst>
            <a:softEdge rad="127000"/>
          </a:effectLst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Проблема </a:t>
            </a:r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сенсорної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депривації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latin typeface="Comic Sans MS" pitchFamily="66" charset="0"/>
              </a:rPr>
              <a:t>Відчуття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світу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може</a:t>
            </a:r>
            <a:r>
              <a:rPr lang="ru-RU" sz="2800" dirty="0" smtClean="0">
                <a:latin typeface="Comic Sans MS" pitchFamily="66" charset="0"/>
              </a:rPr>
              <a:t> стати </a:t>
            </a:r>
            <a:r>
              <a:rPr lang="ru-RU" sz="2800" dirty="0" err="1" smtClean="0">
                <a:latin typeface="Comic Sans MS" pitchFamily="66" charset="0"/>
              </a:rPr>
              <a:t>менш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чуттєвим</a:t>
            </a:r>
            <a:r>
              <a:rPr lang="ru-RU" sz="2800" dirty="0" smtClean="0">
                <a:latin typeface="Comic Sans MS" pitchFamily="66" charset="0"/>
              </a:rPr>
              <a:t>. </a:t>
            </a:r>
            <a:r>
              <a:rPr lang="ru-RU" sz="2800" dirty="0" err="1" smtClean="0">
                <a:latin typeface="Comic Sans MS" pitchFamily="66" charset="0"/>
              </a:rPr>
              <a:t>Може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притуплятися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сприйняття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запахів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dirty="0" err="1" smtClean="0">
                <a:latin typeface="Comic Sans MS" pitchFamily="66" charset="0"/>
              </a:rPr>
              <a:t>звуків</a:t>
            </a:r>
            <a:r>
              <a:rPr lang="ru-RU" sz="2800" dirty="0" smtClean="0">
                <a:latin typeface="Comic Sans MS" pitchFamily="66" charset="0"/>
              </a:rPr>
              <a:t> реального </a:t>
            </a:r>
            <a:r>
              <a:rPr lang="ru-RU" sz="2800" dirty="0" err="1" smtClean="0">
                <a:latin typeface="Comic Sans MS" pitchFamily="66" charset="0"/>
              </a:rPr>
              <a:t>світу</a:t>
            </a:r>
            <a:r>
              <a:rPr lang="ru-RU" sz="2800" dirty="0" smtClean="0">
                <a:latin typeface="Comic Sans MS" pitchFamily="66" charset="0"/>
              </a:rPr>
              <a:t>. </a:t>
            </a:r>
            <a:r>
              <a:rPr lang="ru-RU" sz="2800" dirty="0" err="1" smtClean="0">
                <a:latin typeface="Comic Sans MS" pitchFamily="66" charset="0"/>
              </a:rPr>
              <a:t>Дитина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може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боятися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дотиків</a:t>
            </a:r>
            <a:r>
              <a:rPr lang="ru-RU" sz="2800" dirty="0" smtClean="0">
                <a:latin typeface="Comic Sans MS" pitchFamily="66" charset="0"/>
              </a:rPr>
              <a:t>. </a:t>
            </a:r>
            <a:r>
              <a:rPr lang="ru-RU" sz="2800" dirty="0" err="1" smtClean="0">
                <a:latin typeface="Comic Sans MS" pitchFamily="66" charset="0"/>
              </a:rPr>
              <a:t>Це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може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призвести</a:t>
            </a:r>
            <a:r>
              <a:rPr lang="ru-RU" sz="2800" dirty="0" smtClean="0">
                <a:latin typeface="Comic Sans MS" pitchFamily="66" charset="0"/>
              </a:rPr>
              <a:t> до </a:t>
            </a:r>
            <a:r>
              <a:rPr lang="ru-RU" sz="2800" dirty="0" err="1" smtClean="0">
                <a:latin typeface="Comic Sans MS" pitchFamily="66" charset="0"/>
              </a:rPr>
              <a:t>складнощів</a:t>
            </a:r>
            <a:r>
              <a:rPr lang="ru-RU" sz="2800" dirty="0" smtClean="0">
                <a:latin typeface="Comic Sans MS" pitchFamily="66" charset="0"/>
              </a:rPr>
              <a:t> у </a:t>
            </a:r>
            <a:r>
              <a:rPr lang="ru-RU" sz="2800" dirty="0" err="1" smtClean="0">
                <a:latin typeface="Comic Sans MS" pitchFamily="66" charset="0"/>
              </a:rPr>
              <a:t>сприйнятті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власного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тіла</a:t>
            </a:r>
            <a:r>
              <a:rPr lang="ru-RU" sz="2800" dirty="0" smtClean="0">
                <a:latin typeface="Comic Sans MS" pitchFamily="66" charset="0"/>
              </a:rPr>
              <a:t>, </a:t>
            </a:r>
          </a:p>
          <a:p>
            <a:pPr marL="0" indent="0">
              <a:buNone/>
            </a:pPr>
            <a:r>
              <a:rPr lang="ru-RU" sz="2800" dirty="0" err="1" smtClean="0">
                <a:latin typeface="Comic Sans MS" pitchFamily="66" charset="0"/>
              </a:rPr>
              <a:t>його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можливостей</a:t>
            </a:r>
            <a:r>
              <a:rPr lang="ru-RU" sz="2800" dirty="0" smtClean="0">
                <a:latin typeface="Comic Sans MS" pitchFamily="66" charset="0"/>
              </a:rPr>
              <a:t>, </a:t>
            </a:r>
          </a:p>
          <a:p>
            <a:pPr marL="0" indent="0">
              <a:buNone/>
            </a:pPr>
            <a:r>
              <a:rPr lang="ru-RU" sz="2800" dirty="0" err="1" smtClean="0">
                <a:latin typeface="Comic Sans MS" pitchFamily="66" charset="0"/>
              </a:rPr>
              <a:t>труднощів</a:t>
            </a:r>
            <a:r>
              <a:rPr lang="ru-RU" sz="2800" dirty="0" smtClean="0">
                <a:latin typeface="Comic Sans MS" pitchFamily="66" charset="0"/>
              </a:rPr>
              <a:t> у </a:t>
            </a:r>
            <a:r>
              <a:rPr lang="ru-RU" sz="2800" dirty="0" err="1" smtClean="0">
                <a:latin typeface="Comic Sans MS" pitchFamily="66" charset="0"/>
              </a:rPr>
              <a:t>сприйнятті</a:t>
            </a:r>
            <a:r>
              <a:rPr lang="ru-RU" sz="2800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себе як </a:t>
            </a:r>
            <a:r>
              <a:rPr lang="ru-RU" sz="2800" dirty="0" err="1" smtClean="0">
                <a:latin typeface="Comic Sans MS" pitchFamily="66" charset="0"/>
              </a:rPr>
              <a:t>окремої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err="1" smtClean="0">
                <a:latin typeface="Comic Sans MS" pitchFamily="66" charset="0"/>
              </a:rPr>
              <a:t>людини</a:t>
            </a:r>
            <a:r>
              <a:rPr lang="ru-RU" sz="2800" dirty="0" smtClean="0">
                <a:latin typeface="Comic Sans MS" pitchFamily="66" charset="0"/>
              </a:rPr>
              <a:t>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Пов’язане зображенн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979">
            <a:off x="4660010" y="2969243"/>
            <a:ext cx="4286991" cy="341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9777">
            <a:off x="4909654" y="1948899"/>
            <a:ext cx="388621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7030A0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Ще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один феномен – "</a:t>
            </a:r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кліпове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мислення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"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229600" cy="5143536"/>
          </a:xfrm>
        </p:spPr>
        <p:txBody>
          <a:bodyPr/>
          <a:lstStyle/>
          <a:p>
            <a:pPr marL="177800" indent="-177800">
              <a:buNone/>
            </a:pPr>
            <a:r>
              <a:rPr lang="ru-RU" dirty="0" smtClean="0"/>
              <a:t>   </a:t>
            </a:r>
            <a:r>
              <a:rPr lang="ru-RU" dirty="0" err="1" smtClean="0">
                <a:latin typeface="Comic Sans MS" pitchFamily="66" charset="0"/>
              </a:rPr>
              <a:t>Воно</a:t>
            </a:r>
            <a:r>
              <a:rPr lang="ru-RU" dirty="0" smtClean="0">
                <a:latin typeface="Comic Sans MS" pitchFamily="66" charset="0"/>
              </a:rPr>
              <a:t> стало </a:t>
            </a:r>
            <a:r>
              <a:rPr lang="ru-RU" dirty="0" err="1" smtClean="0">
                <a:latin typeface="Comic Sans MS" pitchFamily="66" charset="0"/>
              </a:rPr>
              <a:t>формуватися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pl-PL" dirty="0" smtClean="0">
              <a:latin typeface="Comic Sans MS" pitchFamily="66" charset="0"/>
            </a:endParaRPr>
          </a:p>
          <a:p>
            <a:pPr marL="177800" indent="-177800">
              <a:buNone/>
            </a:pPr>
            <a:r>
              <a:rPr lang="ru-RU" dirty="0" err="1" smtClean="0">
                <a:latin typeface="Comic Sans MS" pitchFamily="66" charset="0"/>
              </a:rPr>
              <a:t>задовго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інтернету</a:t>
            </a:r>
            <a:r>
              <a:rPr lang="ru-RU" dirty="0" smtClean="0">
                <a:latin typeface="Comic Sans MS" pitchFamily="66" charset="0"/>
              </a:rPr>
              <a:t>,</a:t>
            </a:r>
            <a:endParaRPr lang="pl-PL" dirty="0" smtClean="0">
              <a:latin typeface="Comic Sans MS" pitchFamily="66" charset="0"/>
            </a:endParaRPr>
          </a:p>
          <a:p>
            <a:pPr marL="177800" indent="-177800">
              <a:buNone/>
            </a:pPr>
            <a:r>
              <a:rPr lang="ru-RU" dirty="0" smtClean="0">
                <a:latin typeface="Comic Sans MS" pitchFamily="66" charset="0"/>
              </a:rPr>
              <a:t>коли </a:t>
            </a:r>
            <a:r>
              <a:rPr lang="ru-RU" dirty="0" err="1" smtClean="0">
                <a:latin typeface="Comic Sans MS" pitchFamily="66" charset="0"/>
              </a:rPr>
              <a:t>з'явився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телевізор</a:t>
            </a:r>
            <a:endParaRPr lang="pl-PL" dirty="0" smtClean="0">
              <a:latin typeface="Comic Sans MS" pitchFamily="66" charset="0"/>
            </a:endParaRPr>
          </a:p>
          <a:p>
            <a:pPr marL="177800" indent="-177800">
              <a:buNone/>
            </a:pP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можливість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перемикати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pl-PL" dirty="0" smtClean="0">
              <a:latin typeface="Comic Sans MS" pitchFamily="66" charset="0"/>
            </a:endParaRPr>
          </a:p>
          <a:p>
            <a:pPr marL="177800" indent="-177800">
              <a:buNone/>
            </a:pPr>
            <a:r>
              <a:rPr lang="ru-RU" dirty="0" err="1" smtClean="0">
                <a:latin typeface="Comic Sans MS" pitchFamily="66" charset="0"/>
              </a:rPr>
              <a:t>канали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логічне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pl-PL" dirty="0" smtClean="0">
              <a:latin typeface="Comic Sans MS" pitchFamily="66" charset="0"/>
            </a:endParaRPr>
          </a:p>
          <a:p>
            <a:pPr marL="177800" indent="-177800">
              <a:buNone/>
            </a:pPr>
            <a:r>
              <a:rPr lang="ru-RU" dirty="0" err="1" smtClean="0">
                <a:latin typeface="Comic Sans MS" pitchFamily="66" charset="0"/>
              </a:rPr>
              <a:t>мислення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візуальні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pl-PL" dirty="0" smtClean="0">
              <a:latin typeface="Comic Sans MS" pitchFamily="66" charset="0"/>
            </a:endParaRPr>
          </a:p>
          <a:p>
            <a:pPr marL="177800" indent="-177800">
              <a:buNone/>
            </a:pPr>
            <a:r>
              <a:rPr lang="ru-RU" dirty="0" err="1" smtClean="0">
                <a:latin typeface="Comic Sans MS" pitchFamily="66" charset="0"/>
              </a:rPr>
              <a:t>образи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асоціації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pl-PL" dirty="0" smtClean="0">
              <a:latin typeface="Comic Sans MS" pitchFamily="66" charset="0"/>
            </a:endParaRPr>
          </a:p>
          <a:p>
            <a:pPr marL="177800" indent="-177800">
              <a:buNone/>
            </a:pPr>
            <a:r>
              <a:rPr lang="ru-RU" dirty="0" err="1" smtClean="0">
                <a:latin typeface="Comic Sans MS" pitchFamily="66" charset="0"/>
              </a:rPr>
              <a:t>різного</a:t>
            </a:r>
            <a:r>
              <a:rPr lang="ru-RU" dirty="0" smtClean="0">
                <a:latin typeface="Comic Sans MS" pitchFamily="66" charset="0"/>
              </a:rPr>
              <a:t> роду.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картинки вчитель уч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5193">
            <a:off x="1890893" y="2819364"/>
            <a:ext cx="5021958" cy="38884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45259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atin typeface="Comic Sans MS" pitchFamily="66" charset="0"/>
              </a:rPr>
              <a:t>Різниця в швидкості сприйняття інформації у дітей та вчителів старшого віку приводить до багатьох проблем – вчителі не можуть втримати увагу дітей та починають сердитись на них через це.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00504"/>
            <a:ext cx="385762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7030A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err="1" smtClean="0">
                <a:solidFill>
                  <a:srgbClr val="FFFF00"/>
                </a:solidFill>
                <a:latin typeface="Monotype Corsiva" pitchFamily="66" charset="0"/>
              </a:rPr>
              <a:t>Побудова</a:t>
            </a:r>
            <a:r>
              <a:rPr lang="ru-RU" sz="53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300" b="1" dirty="0" err="1" smtClean="0">
                <a:solidFill>
                  <a:srgbClr val="FFFF00"/>
                </a:solidFill>
                <a:latin typeface="Monotype Corsiva" pitchFamily="66" charset="0"/>
              </a:rPr>
              <a:t>ідентичності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229600" cy="4525963"/>
          </a:xfrm>
        </p:spPr>
        <p:txBody>
          <a:bodyPr>
            <a:normAutofit lnSpcReduction="10000"/>
          </a:bodyPr>
          <a:lstStyle/>
          <a:p>
            <a:pPr marL="177800" indent="-177800">
              <a:buNone/>
            </a:pPr>
            <a:r>
              <a:rPr lang="ru-RU" dirty="0" smtClean="0"/>
              <a:t>  </a:t>
            </a:r>
            <a:r>
              <a:rPr lang="ru-RU" dirty="0" err="1" smtClean="0">
                <a:latin typeface="Comic Sans MS" pitchFamily="66" charset="0"/>
              </a:rPr>
              <a:t>Цифрові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технології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впливають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формування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особистості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Дитина</a:t>
            </a:r>
            <a:r>
              <a:rPr lang="ru-RU" dirty="0" smtClean="0">
                <a:latin typeface="Comic Sans MS" pitchFamily="66" charset="0"/>
              </a:rPr>
              <a:t> активно </a:t>
            </a:r>
            <a:r>
              <a:rPr lang="ru-RU" dirty="0" err="1" smtClean="0">
                <a:latin typeface="Comic Sans MS" pitchFamily="66" charset="0"/>
              </a:rPr>
              <a:t>експериментує</a:t>
            </a:r>
            <a:r>
              <a:rPr lang="ru-RU" dirty="0" smtClean="0">
                <a:latin typeface="Comic Sans MS" pitchFamily="66" charset="0"/>
              </a:rPr>
              <a:t>, у </a:t>
            </a:r>
            <a:r>
              <a:rPr lang="ru-RU" dirty="0" err="1" smtClean="0">
                <a:latin typeface="Comic Sans MS" pitchFamily="66" charset="0"/>
              </a:rPr>
              <a:t>неї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з'являється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новий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цифровий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світ</a:t>
            </a:r>
            <a:r>
              <a:rPr lang="ru-RU" dirty="0" smtClean="0">
                <a:latin typeface="Comic Sans MS" pitchFamily="66" charset="0"/>
              </a:rPr>
              <a:t> для </a:t>
            </a:r>
            <a:r>
              <a:rPr lang="ru-RU" dirty="0" err="1" smtClean="0">
                <a:latin typeface="Comic Sans MS" pitchFamily="66" charset="0"/>
              </a:rPr>
              <a:t>побудови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своєї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ідентичності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експерименту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пошуку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соціального</a:t>
            </a:r>
            <a:r>
              <a:rPr lang="ru-RU" dirty="0" smtClean="0">
                <a:latin typeface="Comic Sans MS" pitchFamily="66" charset="0"/>
              </a:rPr>
              <a:t> "Я". В </a:t>
            </a:r>
            <a:r>
              <a:rPr lang="ru-RU" dirty="0" err="1" smtClean="0">
                <a:latin typeface="Comic Sans MS" pitchFamily="66" charset="0"/>
              </a:rPr>
              <a:t>інтернеті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marL="177800" indent="-177800">
              <a:buNone/>
            </a:pPr>
            <a:r>
              <a:rPr lang="ru-RU" dirty="0" smtClean="0">
                <a:latin typeface="Comic Sans MS" pitchFamily="66" charset="0"/>
              </a:rPr>
              <a:t>  вона </a:t>
            </a:r>
            <a:r>
              <a:rPr lang="ru-RU" dirty="0" err="1" smtClean="0">
                <a:latin typeface="Comic Sans MS" pitchFamily="66" charset="0"/>
              </a:rPr>
              <a:t>освоює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pl-PL" dirty="0" smtClean="0">
              <a:latin typeface="Comic Sans MS" pitchFamily="66" charset="0"/>
            </a:endParaRPr>
          </a:p>
          <a:p>
            <a:pPr marL="177800" indent="-177800">
              <a:buNone/>
            </a:pPr>
            <a:r>
              <a:rPr lang="pl-PL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</a:rPr>
              <a:t>різні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соціальні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ролі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675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Monotype Corsiva</vt:lpstr>
      <vt:lpstr>Тема Office</vt:lpstr>
      <vt:lpstr>NET – Generation…Покоління вільних та самотніх</vt:lpstr>
      <vt:lpstr>Відповідно до Теорії поколінь (автори Вільям Штраус, Ніл Хоув, 1991 р.)</vt:lpstr>
      <vt:lpstr>Презентация PowerPoint</vt:lpstr>
      <vt:lpstr>"Восьмисекундні фільтри"</vt:lpstr>
      <vt:lpstr>Формування психічних функцій</vt:lpstr>
      <vt:lpstr>Проблема сенсорної депривації</vt:lpstr>
      <vt:lpstr> Ще один феномен – "кліпове мислення"</vt:lpstr>
      <vt:lpstr>Презентация PowerPoint</vt:lpstr>
      <vt:lpstr> Побудова ідентичності </vt:lpstr>
      <vt:lpstr> Чотири групи ризиків: </vt:lpstr>
      <vt:lpstr>Характерні проблеми покоління Z у контексті українських реалій</vt:lpstr>
      <vt:lpstr>Презентация PowerPoint</vt:lpstr>
      <vt:lpstr>Інша проблема дітей покоління Z – аутизм.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– Generation…Покоління вільних та самотніх</dc:title>
  <dc:creator>Admin</dc:creator>
  <cp:lastModifiedBy>Stanislavovna</cp:lastModifiedBy>
  <cp:revision>6</cp:revision>
  <dcterms:created xsi:type="dcterms:W3CDTF">2017-03-07T12:07:54Z</dcterms:created>
  <dcterms:modified xsi:type="dcterms:W3CDTF">2021-02-11T09:05:55Z</dcterms:modified>
</cp:coreProperties>
</file>