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65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78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80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0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16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50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24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67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46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45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12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DD8E2-A7A3-49B8-8810-FC28F53D3493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4486-857C-42AD-94B2-E85D55441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06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787857"/>
            <a:ext cx="9144000" cy="3469943"/>
          </a:xfrm>
        </p:spPr>
        <p:txBody>
          <a:bodyPr>
            <a:normAutofit fontScale="92500" lnSpcReduction="20000"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ПСИХОГІГІЄНА ПРОФЕСІЙНОЇ ДІЯЛЬНОСТІ ПЕДАГОГА В УМОВАХ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КАРАНТИНУ</a:t>
            </a:r>
          </a:p>
          <a:p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Бабич Л.С. – психолог КУ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 </a:t>
            </a:r>
            <a:r>
              <a:rPr lang="uk-UA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Зарічненський</a:t>
            </a: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 розвитку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педагогічних працівників»</a:t>
            </a:r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172" name="Picture 4" descr="Сторінка практичного психолога - Комунальний заклад &quot;Дошкільний навчальний  заклад (ясла-садок) № 279 Харківської міської ради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09" y="3245005"/>
            <a:ext cx="3769113" cy="323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936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дієта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907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 стрес буває двох типів: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1528647" y="2709745"/>
            <a:ext cx="3847170" cy="335651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нформаційна </a:t>
            </a:r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 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6066263" y="2709746"/>
            <a:ext cx="3813718" cy="335651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нформаційна </a:t>
            </a:r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надмірність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4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7070" y="995363"/>
            <a:ext cx="6172200" cy="4873625"/>
          </a:xfrm>
        </p:spPr>
        <p:txBody>
          <a:bodyPr/>
          <a:lstStyle/>
          <a:p>
            <a:pPr marL="0" indent="0">
              <a:buNone/>
            </a:pPr>
            <a:endParaRPr lang="uk-UA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Тайм-менеджмент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5464097" y="557560"/>
            <a:ext cx="5990217" cy="266514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 розподіл робочого часу </a:t>
            </a: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5464097" y="3568390"/>
            <a:ext cx="5990217" cy="230059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-раціональний </a:t>
            </a: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відпочинку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515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пріоритетів між завданнями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66253"/>
              </p:ext>
            </p:extLst>
          </p:nvPr>
        </p:nvGraphicFramePr>
        <p:xfrm>
          <a:off x="1572322" y="2141033"/>
          <a:ext cx="8920975" cy="3624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4625">
                  <a:extLst>
                    <a:ext uri="{9D8B030D-6E8A-4147-A177-3AD203B41FA5}">
                      <a16:colId xmlns:a16="http://schemas.microsoft.com/office/drawing/2014/main" val="3405881589"/>
                    </a:ext>
                  </a:extLst>
                </a:gridCol>
                <a:gridCol w="4386350">
                  <a:extLst>
                    <a:ext uri="{9D8B030D-6E8A-4147-A177-3AD203B41FA5}">
                      <a16:colId xmlns:a16="http://schemas.microsoft.com/office/drawing/2014/main" val="378260807"/>
                    </a:ext>
                  </a:extLst>
                </a:gridCol>
              </a:tblGrid>
              <a:tr h="1812073"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ТЕРМІНОВІ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ВАЖЛИВІ СПРАВИ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ТЕРМІНОВІ НЕВАЖЛИВІ СПРАВИ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062563"/>
                  </a:ext>
                </a:extLst>
              </a:tr>
              <a:tr h="181207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НЕТЕРМІНОВІ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ВАЖЛИВІ СПРАВИ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НЕТЕРМІНОВІ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НЕВАЖЛИВІ СПРАВИ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900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813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Режим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195" y="2551837"/>
            <a:ext cx="116142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Комунікація, соціальні 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зв’язки</a:t>
            </a:r>
          </a:p>
          <a:p>
            <a:pPr marL="457200" indent="450215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важлива частина життя, </a:t>
            </a: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 не є виключенням. </a:t>
            </a: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Влаштовуйте онлайн-вечірки</a:t>
            </a:r>
          </a:p>
          <a:p>
            <a:pPr marL="457200" indent="450215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 онлайн-посиденьки з колегами та друзями. 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Поради психолога вчителям ЗСШ №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469" y="512956"/>
            <a:ext cx="4472970" cy="401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72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Перерва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відпочинку очей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1696" y="2967335"/>
            <a:ext cx="10740788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</a:pP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</a:pP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Роздрукуйте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комплекси вправ для очей та з метою нагадування тримайте їх поряд на робочому столі</a:t>
            </a: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Цікаві канікули. Тиждень 1. Здрастуй, літо! (2 клас) ➱ 1 клас - Канікули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7" y="267628"/>
            <a:ext cx="3858323" cy="3323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967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Враховуйте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 біоритми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199" y="3105835"/>
            <a:ext cx="108988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</a:p>
          <a:p>
            <a:endParaRPr lang="uk-UA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Окремі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види діяльності (організаційна, самоосвіта тощо), можна зараз спланувати у визначені вами години. </a:t>
            </a:r>
            <a:endParaRPr lang="ru-RU" sz="2400" b="1" dirty="0"/>
          </a:p>
        </p:txBody>
      </p:sp>
      <p:pic>
        <p:nvPicPr>
          <p:cNvPr id="5124" name="Picture 4" descr="Психолог Васильківщини - Головна сторін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31" y="365124"/>
            <a:ext cx="4148253" cy="3604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904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Рухова активність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199" y="2828836"/>
            <a:ext cx="111035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</a:p>
          <a:p>
            <a:pPr algn="just"/>
            <a:endParaRPr lang="uk-UA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uk-UA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Обов’язково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додайте до свого розкладу провітрювання приміщень, прогулянки на свіжому повітрі в безлюдних місцях або перебування на балконі. Відсутність рухової активності може призвести до гіподинамії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/>
          </a:p>
        </p:txBody>
      </p:sp>
      <p:pic>
        <p:nvPicPr>
          <p:cNvPr id="4098" name="Picture 2" descr="Психогигиена, режим и культура умственного труда школьника » Рождение и  развитие ребен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210" y="365125"/>
            <a:ext cx="4406590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864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свого стану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199" y="3105835"/>
            <a:ext cx="10885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Застосовуйте методи самодіагностики та саморегуляції емоційного стану. </a:t>
            </a:r>
            <a:endParaRPr lang="ru-RU" sz="2400" b="1" dirty="0"/>
          </a:p>
        </p:txBody>
      </p:sp>
      <p:pic>
        <p:nvPicPr>
          <p:cNvPr id="3076" name="Picture 4" descr="Методична розробка &quot;Коротко про психогігієн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127" y="3724506"/>
            <a:ext cx="7549375" cy="291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150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одготовка 1"/>
          <p:cNvSpPr/>
          <p:nvPr/>
        </p:nvSpPr>
        <p:spPr>
          <a:xfrm>
            <a:off x="627797" y="1050878"/>
            <a:ext cx="10945504" cy="510426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У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 реаліях деякі напрями вашої роботи не є доступними (діагностика, корекційна робота), а ось напрям консультування (індивідуального або групового) зараз актуальний. У період карантину можна організовувати онлайн-</a:t>
            </a:r>
            <a:r>
              <a:rPr lang="uk-UA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інтервізійні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зустрічі або онлайн-групи професійної підтримки для вчителів за їх запитом та бажанням. Пропонуйте їм літературу для підвищення психологічних знань, рекомендуйте прийоми саморегуляції психічного стану тощо. 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2069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0419" y="2828836"/>
            <a:ext cx="69593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Актуальність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роботи з батьками, важливість їхньої просвіти не викликає сумнівів. Розробіть та розмістить на </a:t>
            </a:r>
            <a:r>
              <a:rPr lang="uk-UA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вебсайтах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освітнього закладу пам’ятки для батьків, запрошення до онлайн-консультацій тощо.</a:t>
            </a:r>
            <a:endParaRPr lang="ru-RU" sz="2400" b="1" dirty="0"/>
          </a:p>
        </p:txBody>
      </p:sp>
      <p:pic>
        <p:nvPicPr>
          <p:cNvPr id="2050" name="Picture 2" descr="Програма 7П • Коло сім'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49" y="791737"/>
            <a:ext cx="3757961" cy="4962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24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завдання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психогігієни професійної діяльності педагогічних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розробка </a:t>
            </a:r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щодо підтримання їхнього здоров’я та працездатності, надання консультативної допомоги щодо оптимізації режиму праці, </a:t>
            </a:r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відпочинку. 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08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922" y="2229890"/>
            <a:ext cx="10112991" cy="4915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Життя значно довше, ніж карантин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ми в цьому впевнені, </a:t>
            </a: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тому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знаємо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будь-яка пандемія має початок, </a:t>
            </a: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пік та спад. </a:t>
            </a:r>
            <a:endParaRPr lang="uk-UA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виходу з карантину ми 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змінимо</a:t>
            </a: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 думки та 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ставлення</a:t>
            </a:r>
          </a:p>
          <a:p>
            <a:pPr marL="457200" indent="450215" algn="r">
              <a:lnSpc>
                <a:spcPct val="150000"/>
              </a:lnSpc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багатьох речей, ми вийдемо іншими. 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6000"/>
              </a:lnSpc>
              <a:spcAft>
                <a:spcPts val="80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23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59" y="702527"/>
            <a:ext cx="4572000" cy="478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38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 України «Про організаційні заходи для запобігання поширення </a:t>
            </a:r>
            <a:r>
              <a:rPr lang="uk-UA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коронавірусу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COVID-19» від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16.03.2020 № 406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9934" y="2967335"/>
            <a:ext cx="10549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 педагогічні </a:t>
            </a:r>
            <a:r>
              <a:rPr lang="uk-UA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працівники мають право працювати в гнучкому (дистанційному) режимі роботи з використанням технологій та онлайн-ресурсів для дистанційного навчання 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1138970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одготовка 3"/>
          <p:cNvSpPr/>
          <p:nvPr/>
        </p:nvSpPr>
        <p:spPr>
          <a:xfrm>
            <a:off x="1856096" y="709684"/>
            <a:ext cx="9130352" cy="1514901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 виклики 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 освітнього процесу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709684" y="2579427"/>
            <a:ext cx="3234519" cy="2115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 цифрового контенту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Цилиндр 6"/>
          <p:cNvSpPr/>
          <p:nvPr/>
        </p:nvSpPr>
        <p:spPr>
          <a:xfrm>
            <a:off x="4804013" y="2579427"/>
            <a:ext cx="3179928" cy="211540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ефіцит інтернет-покриття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Цилиндр 8"/>
          <p:cNvSpPr/>
          <p:nvPr/>
        </p:nvSpPr>
        <p:spPr>
          <a:xfrm>
            <a:off x="8625384" y="2579426"/>
            <a:ext cx="3152633" cy="199257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неготовність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небажання частини батьків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співпраці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21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968991" y="846162"/>
            <a:ext cx="2975212" cy="479036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Нові функції педагогів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6414448" y="600501"/>
            <a:ext cx="4476465" cy="157099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6414448" y="2538485"/>
            <a:ext cx="4476465" cy="148760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rgbClr val="C00000"/>
                </a:solidFill>
              </a:rPr>
              <a:t>програміст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6" name="Куб 5"/>
          <p:cNvSpPr/>
          <p:nvPr/>
        </p:nvSpPr>
        <p:spPr>
          <a:xfrm>
            <a:off x="6537278" y="4865427"/>
            <a:ext cx="4353635" cy="154219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 користувачі </a:t>
            </a:r>
            <a:r>
              <a:rPr lang="uk-UA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</a:t>
            </a:r>
            <a:r>
              <a:rPr lang="uk-UA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02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одготовка 1"/>
          <p:cNvSpPr/>
          <p:nvPr/>
        </p:nvSpPr>
        <p:spPr>
          <a:xfrm>
            <a:off x="1132765" y="586854"/>
            <a:ext cx="10099342" cy="124044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дистанційного навчання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1009934" y="2702257"/>
            <a:ext cx="3125338" cy="327546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 </a:t>
            </a:r>
            <a:r>
              <a:rPr lang="uk-UA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реальне </a:t>
            </a:r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</a:t>
            </a:r>
            <a:r>
              <a:rPr lang="uk-UA" sz="3600" dirty="0" smtClean="0">
                <a:solidFill>
                  <a:srgbClr val="C00000"/>
                </a:solidFill>
              </a:rPr>
              <a:t>я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Блок-схема: несколько документов 3"/>
          <p:cNvSpPr/>
          <p:nvPr/>
        </p:nvSpPr>
        <p:spPr>
          <a:xfrm>
            <a:off x="4776716" y="2702257"/>
            <a:ext cx="3316406" cy="327546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емоції, соціальні контакти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несколько документов 4"/>
          <p:cNvSpPr/>
          <p:nvPr/>
        </p:nvSpPr>
        <p:spPr>
          <a:xfrm>
            <a:off x="8625384" y="2538484"/>
            <a:ext cx="2975212" cy="316628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знижена </a:t>
            </a:r>
            <a:r>
              <a:rPr lang="uk-UA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2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одготовка 1"/>
          <p:cNvSpPr/>
          <p:nvPr/>
        </p:nvSpPr>
        <p:spPr>
          <a:xfrm>
            <a:off x="1419367" y="1132764"/>
            <a:ext cx="9594376" cy="479036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 – це властивість особистості протистояти життєвим труднощам, несприятливому впливу обставин, уміння зберігати здоров’я та працездатність у різних випробуваннях.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02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 психічне самопочуття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0332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«ресурсним дорослим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 со стрелкой вверх 3"/>
          <p:cNvSpPr/>
          <p:nvPr/>
        </p:nvSpPr>
        <p:spPr>
          <a:xfrm>
            <a:off x="635621" y="2587082"/>
            <a:ext cx="2453268" cy="330076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Надати ефективну й своєчасну підтримку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3624145" y="2587081"/>
            <a:ext cx="2397513" cy="330076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ниження </a:t>
            </a:r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 тривоги, страхів, паніки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6467707" y="2587081"/>
            <a:ext cx="2339896" cy="330076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рганізувати </a:t>
            </a:r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 простір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9253652" y="2587080"/>
            <a:ext cx="2443977" cy="330076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ідновлення ресурс</a:t>
            </a:r>
            <a:r>
              <a:rPr lang="uk-UA" sz="2400" dirty="0" smtClean="0">
                <a:solidFill>
                  <a:srgbClr val="C00000"/>
                </a:solidFill>
              </a:rPr>
              <a:t>ів 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392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Позитивне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 со стрелкой вверх 3"/>
          <p:cNvSpPr/>
          <p:nvPr/>
        </p:nvSpPr>
        <p:spPr>
          <a:xfrm>
            <a:off x="490653" y="1825624"/>
            <a:ext cx="3066585" cy="379459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Концентруватись  </a:t>
            </a:r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позитиві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 со стрелкой вверх 4"/>
          <p:cNvSpPr/>
          <p:nvPr/>
        </p:nvSpPr>
        <p:spPr>
          <a:xfrm>
            <a:off x="4348976" y="1825623"/>
            <a:ext cx="2841701" cy="379459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икористовувати </a:t>
            </a:r>
            <a:r>
              <a:rPr lang="uk-UA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надихаючі фото та позитивні афірмації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7982415" y="1825622"/>
            <a:ext cx="3057291" cy="3794591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комедій , слухання музики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2610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462</Words>
  <Application>Microsoft Office PowerPoint</Application>
  <PresentationFormat>Широкоэкранный</PresentationFormat>
  <Paragraphs>88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Головне завдання психогігієни професійної діяльності педагогічних працівників: </vt:lpstr>
      <vt:lpstr>  Наказ МОН України «Про організаційні заходи для запобігання поширення коронавірусу COVID-19» від 16.03.2020 № 406 </vt:lpstr>
      <vt:lpstr>Презентация PowerPoint</vt:lpstr>
      <vt:lpstr>Презентация PowerPoint</vt:lpstr>
      <vt:lpstr>Презентация PowerPoint</vt:lpstr>
      <vt:lpstr>Презентация PowerPoint</vt:lpstr>
      <vt:lpstr> Як зберегти психічне самопочуття</vt:lpstr>
      <vt:lpstr>Позитивне мислення</vt:lpstr>
      <vt:lpstr>Інформаційна дієта</vt:lpstr>
      <vt:lpstr>Презентация PowerPoint</vt:lpstr>
      <vt:lpstr>Розподіл пріоритетів між завданнями</vt:lpstr>
      <vt:lpstr>                     Режим</vt:lpstr>
      <vt:lpstr>                                                          Перерва для                               відпочинку очей</vt:lpstr>
      <vt:lpstr>  Враховуйте власні біоритми</vt:lpstr>
      <vt:lpstr>           Рухова активність</vt:lpstr>
      <vt:lpstr>  Увага до свого стану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Stanislavovna</dc:creator>
  <cp:lastModifiedBy>Stanislavovna</cp:lastModifiedBy>
  <cp:revision>63</cp:revision>
  <dcterms:created xsi:type="dcterms:W3CDTF">2021-01-13T09:53:08Z</dcterms:created>
  <dcterms:modified xsi:type="dcterms:W3CDTF">2021-01-27T08:54:19Z</dcterms:modified>
</cp:coreProperties>
</file>