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57" r:id="rId5"/>
    <p:sldId id="274" r:id="rId6"/>
    <p:sldId id="258" r:id="rId7"/>
    <p:sldId id="276" r:id="rId8"/>
    <p:sldId id="260" r:id="rId9"/>
    <p:sldId id="261" r:id="rId10"/>
    <p:sldId id="262" r:id="rId11"/>
    <p:sldId id="266" r:id="rId12"/>
    <p:sldId id="267" r:id="rId13"/>
    <p:sldId id="269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C76B1D-9DB4-4FE6-B2F6-3571DF943351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ACD22D1-F705-4E3D-BBE1-0DE42A02356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016223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/>
              <a:t>О</a:t>
            </a:r>
            <a:r>
              <a:rPr lang="ru-RU" dirty="0" err="1"/>
              <a:t>собливості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уроку як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компетентнісного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293096"/>
            <a:ext cx="3600400" cy="1728192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uk-UA" b="1" dirty="0" smtClean="0"/>
              <a:t>Леонтій ХОДНЕВИЧ, консультант</a:t>
            </a:r>
          </a:p>
          <a:p>
            <a:pPr algn="r"/>
            <a:r>
              <a:rPr lang="uk-UA" b="1" dirty="0" smtClean="0"/>
              <a:t> комунальної установи </a:t>
            </a:r>
            <a:r>
              <a:rPr lang="en-US" b="1" dirty="0" smtClean="0"/>
              <a:t>“</a:t>
            </a:r>
            <a:r>
              <a:rPr lang="uk-UA" b="1" dirty="0" err="1" smtClean="0"/>
              <a:t>Зарічненський</a:t>
            </a:r>
            <a:endParaRPr lang="uk-UA" b="1" dirty="0" smtClean="0"/>
          </a:p>
          <a:p>
            <a:pPr algn="r"/>
            <a:r>
              <a:rPr lang="uk-UA" b="1" dirty="0" smtClean="0"/>
              <a:t> центр професійного розвитку </a:t>
            </a:r>
          </a:p>
          <a:p>
            <a:pPr algn="r"/>
            <a:r>
              <a:rPr lang="uk-UA" b="1" dirty="0" smtClean="0"/>
              <a:t>педагогічних працівників</a:t>
            </a:r>
            <a:r>
              <a:rPr lang="en-US" b="1" dirty="0" smtClean="0"/>
              <a:t>”</a:t>
            </a:r>
            <a:r>
              <a:rPr lang="uk-UA" b="1" dirty="0" smtClean="0"/>
              <a:t> </a:t>
            </a:r>
          </a:p>
          <a:p>
            <a:pPr algn="r"/>
            <a:r>
              <a:rPr lang="uk-UA" b="1" dirty="0" err="1" smtClean="0"/>
              <a:t>Зарічненської</a:t>
            </a:r>
            <a:r>
              <a:rPr lang="uk-UA" b="1" dirty="0" smtClean="0"/>
              <a:t> </a:t>
            </a:r>
            <a:r>
              <a:rPr lang="uk-UA" b="1" dirty="0" err="1" smtClean="0"/>
              <a:t>селищнос</a:t>
            </a:r>
            <a:r>
              <a:rPr lang="uk-UA" b="1" dirty="0" smtClean="0"/>
              <a:t> </a:t>
            </a:r>
            <a:r>
              <a:rPr lang="uk-UA" b="1" dirty="0" smtClean="0"/>
              <a:t>ради</a:t>
            </a:r>
          </a:p>
          <a:p>
            <a:pPr algn="r"/>
            <a:r>
              <a:rPr lang="uk-UA" b="1" dirty="0" smtClean="0"/>
              <a:t> Рівненської області</a:t>
            </a:r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3200" dirty="0" smtClean="0"/>
              <a:t>Основні критерії ефективності сучасного уроку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sz="1800" dirty="0" smtClean="0"/>
              <a:t>- створення вчителем на уроці позитивного емоційного настрою на роботу</a:t>
            </a:r>
            <a:r>
              <a:rPr lang="en-US" sz="1800" dirty="0" smtClean="0"/>
              <a:t>;</a:t>
            </a:r>
          </a:p>
          <a:p>
            <a:r>
              <a:rPr lang="uk-UA" sz="1800" dirty="0" smtClean="0"/>
              <a:t>Чітке визначення теми, мети та завдань уроку, мотивація навчальної діяльності учнів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Відповідність змісту і меті уроку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Відповідність методів навчання змісту навчального матеріалу, меті і завдань уроку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Використання різноманітного дидактичного матеріалу, який дозволяє учневі виявляти вибірковість теми, виду та форм навчальних занять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Використання  різноманітних форм організації навчальної діяльності на уроці (індивідуальних, парних,групових)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Форма спілкування на уроці (діалог, </a:t>
            </a:r>
            <a:r>
              <a:rPr lang="uk-UA" sz="1800" dirty="0" err="1" smtClean="0"/>
              <a:t>полілог</a:t>
            </a:r>
            <a:r>
              <a:rPr lang="uk-UA" sz="1800" dirty="0" smtClean="0"/>
              <a:t>)</a:t>
            </a:r>
            <a:r>
              <a:rPr lang="en-US" sz="1800" dirty="0" smtClean="0"/>
              <a:t>;</a:t>
            </a:r>
            <a:endParaRPr lang="uk-UA" sz="1800" dirty="0" smtClean="0"/>
          </a:p>
          <a:p>
            <a:r>
              <a:rPr lang="uk-UA" sz="1800" dirty="0" smtClean="0"/>
              <a:t>Різноманітні  види оцінки досягнень учнів протягом усього процесу навчання, а не тільки за кінцевим результатом. </a:t>
            </a:r>
          </a:p>
          <a:p>
            <a:endParaRPr lang="uk-UA" sz="1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Ознаки сучасного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1628800"/>
            <a:ext cx="28083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Загальна характеристика уроку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0" y="1772816"/>
            <a:ext cx="30243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мобільний</a:t>
            </a:r>
            <a:r>
              <a:rPr lang="en-US" dirty="0" smtClean="0"/>
              <a:t>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динамічний</a:t>
            </a:r>
            <a:r>
              <a:rPr lang="en-US" dirty="0" smtClean="0"/>
              <a:t>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інтерактивний.</a:t>
            </a:r>
          </a:p>
          <a:p>
            <a:pPr algn="ctr">
              <a:buFontTx/>
              <a:buChar char="-"/>
            </a:pP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3419872" y="19888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284984"/>
            <a:ext cx="280831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Урок забезпечує 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3419872" y="36450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99992" y="3212976"/>
            <a:ext cx="3024336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dirty="0" smtClean="0"/>
          </a:p>
          <a:p>
            <a:r>
              <a:rPr lang="uk-UA" dirty="0" err="1" smtClean="0"/>
              <a:t>-індивідуалізацію</a:t>
            </a:r>
            <a:r>
              <a:rPr lang="uk-UA" dirty="0" smtClean="0"/>
              <a:t> навчання</a:t>
            </a:r>
            <a:r>
              <a:rPr lang="en-US" dirty="0" smtClean="0"/>
              <a:t>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розвиток самостійності учнів</a:t>
            </a:r>
            <a:r>
              <a:rPr lang="en-US" dirty="0" smtClean="0"/>
              <a:t>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зростання ефективності уроку.</a:t>
            </a:r>
          </a:p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4941168"/>
            <a:ext cx="280831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Урок сприяє створенню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16" name="Стрелка вправо 15"/>
          <p:cNvSpPr/>
          <p:nvPr/>
        </p:nvSpPr>
        <p:spPr>
          <a:xfrm>
            <a:off x="3347864" y="5373216"/>
            <a:ext cx="100811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499992" y="5085184"/>
            <a:ext cx="302433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dirty="0" smtClean="0"/>
          </a:p>
          <a:p>
            <a:r>
              <a:rPr lang="uk-UA" dirty="0" err="1" smtClean="0"/>
              <a:t>-атмосфери</a:t>
            </a:r>
            <a:r>
              <a:rPr lang="uk-UA" dirty="0" smtClean="0"/>
              <a:t> емоційної піднесеності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- психологічної комфортності.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Найважливіші навички випускника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uk-UA" dirty="0" smtClean="0"/>
              <a:t>Вирішення комплексних завдань</a:t>
            </a:r>
            <a:r>
              <a:rPr lang="en-US" dirty="0" smtClean="0"/>
              <a:t>;</a:t>
            </a:r>
          </a:p>
          <a:p>
            <a:r>
              <a:rPr lang="uk-UA" dirty="0" smtClean="0"/>
              <a:t>Критичне мислення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en-US" dirty="0" smtClean="0"/>
              <a:t> </a:t>
            </a:r>
            <a:r>
              <a:rPr lang="uk-UA" dirty="0" smtClean="0"/>
              <a:t>Креативність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Управління трудовими ресурсами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Взаємодія з іншими людьми</a:t>
            </a:r>
            <a:r>
              <a:rPr lang="en-US" dirty="0" smtClean="0"/>
              <a:t>; </a:t>
            </a:r>
            <a:endParaRPr lang="uk-UA" dirty="0" smtClean="0"/>
          </a:p>
          <a:p>
            <a:r>
              <a:rPr lang="uk-UA" dirty="0" smtClean="0"/>
              <a:t>Емоційний інтелект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Розсудливість і вміння приймати рішення</a:t>
            </a:r>
            <a:r>
              <a:rPr lang="en-US" dirty="0" smtClean="0"/>
              <a:t>; </a:t>
            </a:r>
            <a:endParaRPr lang="uk-UA" dirty="0" smtClean="0"/>
          </a:p>
          <a:p>
            <a:r>
              <a:rPr lang="uk-UA" dirty="0" smtClean="0"/>
              <a:t>Готовність і вміння допомагати іншим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en-US" dirty="0" smtClean="0"/>
              <a:t> </a:t>
            </a:r>
            <a:r>
              <a:rPr lang="uk-UA" dirty="0" smtClean="0"/>
              <a:t>Ведення переговорів</a:t>
            </a:r>
            <a:r>
              <a:rPr lang="en-US" dirty="0" smtClean="0"/>
              <a:t>; </a:t>
            </a:r>
            <a:endParaRPr lang="uk-UA" dirty="0" smtClean="0"/>
          </a:p>
          <a:p>
            <a:r>
              <a:rPr lang="uk-UA" dirty="0" smtClean="0"/>
              <a:t>Когнітивна гнучкість.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Для </a:t>
            </a:r>
            <a:r>
              <a:rPr lang="ru-RU" sz="1800" dirty="0" err="1" smtClean="0"/>
              <a:t>розв'язання</a:t>
            </a:r>
            <a:r>
              <a:rPr lang="ru-RU" sz="1800" dirty="0" smtClean="0"/>
              <a:t> задач </a:t>
            </a:r>
            <a:r>
              <a:rPr lang="uk-UA" sz="1800" dirty="0" err="1" smtClean="0"/>
              <a:t>компетентнісної</a:t>
            </a:r>
            <a:r>
              <a:rPr lang="uk-UA" sz="1800" dirty="0" smtClean="0"/>
              <a:t> освіти </a:t>
            </a:r>
            <a:r>
              <a:rPr lang="ru-RU" sz="1800" dirty="0" err="1" smtClean="0"/>
              <a:t>вчитель</a:t>
            </a:r>
            <a:r>
              <a:rPr lang="ru-RU" sz="1800" dirty="0" smtClean="0"/>
              <a:t>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керуватися</a:t>
            </a:r>
            <a:r>
              <a:rPr lang="ru-RU" sz="1800" dirty="0" smtClean="0"/>
              <a:t> такими правилами, </a:t>
            </a:r>
            <a:r>
              <a:rPr lang="ru-RU" sz="1800" dirty="0" err="1" smtClean="0"/>
              <a:t>незалежно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стажу </a:t>
            </a:r>
            <a:r>
              <a:rPr lang="ru-RU" sz="1800" dirty="0" err="1" smtClean="0"/>
              <a:t>роботи</a:t>
            </a:r>
            <a:r>
              <a:rPr lang="ru-RU" sz="1800" dirty="0" smtClean="0"/>
              <a:t>, </a:t>
            </a:r>
            <a:r>
              <a:rPr lang="ru-RU" sz="1800" dirty="0" err="1" smtClean="0"/>
              <a:t>категорії</a:t>
            </a:r>
            <a:r>
              <a:rPr lang="ru-RU" sz="1800" dirty="0" smtClean="0"/>
              <a:t>, </a:t>
            </a:r>
            <a:r>
              <a:rPr lang="ru-RU" sz="1800" dirty="0" err="1" smtClean="0"/>
              <a:t>технології</a:t>
            </a:r>
            <a:r>
              <a:rPr lang="ru-RU" sz="1800" dirty="0" smtClean="0"/>
              <a:t>, яку </a:t>
            </a:r>
            <a:r>
              <a:rPr lang="ru-RU" sz="1800" dirty="0" err="1" smtClean="0"/>
              <a:t>він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використовує</a:t>
            </a:r>
            <a:r>
              <a:rPr lang="ru-RU" sz="1800" dirty="0" smtClean="0"/>
              <a:t>: </a:t>
            </a:r>
            <a:br>
              <a:rPr lang="ru-RU" sz="1800" dirty="0" smtClean="0"/>
            </a:br>
            <a:r>
              <a:rPr lang="ru-RU" sz="1800" dirty="0" smtClean="0"/>
              <a:t> 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uk-UA" dirty="0" smtClean="0"/>
              <a:t>Головним є не предмет, якому ви навчаєте, а особистість, яку ви формуєте. Не предмет формує особистість, а вчитель своєю діяльністю, пов'язаною з вивченням предмета.</a:t>
            </a:r>
            <a:endParaRPr lang="ru-RU" dirty="0" smtClean="0"/>
          </a:p>
          <a:p>
            <a:pPr lvl="0"/>
            <a:r>
              <a:rPr lang="uk-UA" dirty="0" smtClean="0"/>
              <a:t> На виховання активності не шкодуйте ні часу, ні зусиль. Сьогоднішній активний учень — завтрашній активний член суспільства.</a:t>
            </a:r>
            <a:endParaRPr lang="ru-RU" dirty="0" smtClean="0"/>
          </a:p>
          <a:p>
            <a:pPr lvl="0"/>
            <a:r>
              <a:rPr lang="uk-UA" dirty="0" smtClean="0"/>
              <a:t> Ставте учнів у ситуації, котрі вимагають виявлення та пояснення розбіжностей між фактами, що спостерігаються, та наявним знанням.</a:t>
            </a:r>
            <a:endParaRPr lang="ru-RU" dirty="0" smtClean="0"/>
          </a:p>
          <a:p>
            <a:pPr lvl="0"/>
            <a:r>
              <a:rPr lang="uk-UA" dirty="0" smtClean="0"/>
              <a:t> Допомагайте учням оволодіти найбільш продуктивними методами навчально-пізнавальної діяльності, навчайте їх вчитися.</a:t>
            </a:r>
            <a:endParaRPr lang="ru-RU" dirty="0" smtClean="0"/>
          </a:p>
          <a:p>
            <a:pPr lvl="0"/>
            <a:r>
              <a:rPr lang="uk-UA" dirty="0" smtClean="0"/>
              <a:t> Слід якомога частіше використовувати питання «чому?», щоб навчити мислити причинно-розуміння причинно-наслідкових зв'язків є обов'язковою умовою розвивального навчання.</a:t>
            </a:r>
            <a:endParaRPr lang="ru-RU" dirty="0" smtClean="0"/>
          </a:p>
          <a:p>
            <a:pPr lvl="0"/>
            <a:r>
              <a:rPr lang="uk-UA" dirty="0" smtClean="0"/>
              <a:t> Пам'ятайте, що насправді знає не той, хто переказує, а той, хто застосовує на практиці. </a:t>
            </a:r>
            <a:endParaRPr lang="ru-RU" dirty="0" smtClean="0"/>
          </a:p>
          <a:p>
            <a:pPr lvl="0"/>
            <a:r>
              <a:rPr lang="uk-UA" dirty="0" smtClean="0"/>
              <a:t>Привчайте учнів думати та діяти самостійно. Поступово відходьте від механічних переказів, дослівного відтворення.</a:t>
            </a:r>
            <a:endParaRPr lang="ru-RU" dirty="0" smtClean="0"/>
          </a:p>
          <a:p>
            <a:pPr lvl="0"/>
            <a:r>
              <a:rPr lang="uk-UA" dirty="0" smtClean="0"/>
              <a:t> Творче мислення розвивайте всебічним аналізом проблем, пізнавальні задачі розв'язуйте кількома способами, частіше практикуйте творчі завдання.</a:t>
            </a:r>
            <a:endParaRPr lang="ru-RU" dirty="0" smtClean="0"/>
          </a:p>
          <a:p>
            <a:pPr lvl="0"/>
            <a:r>
              <a:rPr lang="uk-UA" dirty="0" smtClean="0"/>
              <a:t> Вчителі з будь-якого предмета, не тільки мови і літератури, мають слідкувати за способом та формою висловлення думки учнів.</a:t>
            </a:r>
            <a:endParaRPr lang="ru-RU" dirty="0" smtClean="0"/>
          </a:p>
          <a:p>
            <a:pPr lvl="0"/>
            <a:r>
              <a:rPr lang="uk-UA" dirty="0" smtClean="0"/>
              <a:t> Слід частіше показувати учням перспективи їх навчання.</a:t>
            </a:r>
            <a:endParaRPr lang="ru-RU" dirty="0" smtClean="0"/>
          </a:p>
          <a:p>
            <a:pPr lvl="0"/>
            <a:r>
              <a:rPr lang="uk-UA" dirty="0" smtClean="0"/>
              <a:t> Використовуйте схеми, плани, щоб забезпечити засвоєння системи знань.</a:t>
            </a:r>
            <a:endParaRPr lang="ru-RU" dirty="0" smtClean="0"/>
          </a:p>
          <a:p>
            <a:pPr lvl="0"/>
            <a:r>
              <a:rPr lang="uk-UA" dirty="0" smtClean="0"/>
              <a:t> Оскільки міцність запам'ятовування інформації, що засвоєна у вигляді логічних структур, є більш високою, ніж міцність розрізнених знань, закріплювати слід ті знання, що подані у цілісних логічних структурах.</a:t>
            </a:r>
            <a:endParaRPr lang="ru-RU" dirty="0" smtClean="0"/>
          </a:p>
          <a:p>
            <a:pPr lvl="0"/>
            <a:r>
              <a:rPr lang="uk-UA" dirty="0" smtClean="0"/>
              <a:t> У значних блоках інформації легше встановлюються логічні зв'язки, чіткіше простежується головна думка, котру легше виділити й показати учням.</a:t>
            </a:r>
            <a:endParaRPr lang="ru-RU" dirty="0" smtClean="0"/>
          </a:p>
          <a:p>
            <a:pPr lvl="0"/>
            <a:r>
              <a:rPr lang="uk-UA" dirty="0" smtClean="0"/>
              <a:t> У процесі навчання обов'язково враховуйте індивідуальні особливості кожного учня, об'єднуйте в диференційовані підгрупи учнів з однаковим рівнем. </a:t>
            </a:r>
            <a:endParaRPr lang="ru-RU" dirty="0" smtClean="0"/>
          </a:p>
          <a:p>
            <a:pPr lvl="0"/>
            <a:r>
              <a:rPr lang="uk-UA" dirty="0" smtClean="0"/>
              <a:t>Вивчайте і враховуйте життєвий досвід учнів, їх інтереси, особливості розвитку.</a:t>
            </a:r>
            <a:endParaRPr lang="ru-RU" dirty="0" smtClean="0"/>
          </a:p>
          <a:p>
            <a:pPr lvl="0"/>
            <a:r>
              <a:rPr lang="uk-UA" dirty="0" smtClean="0"/>
              <a:t> Будьте обізнаними з останніми науковими досягненнями із свого предмета. </a:t>
            </a:r>
            <a:endParaRPr lang="ru-RU" dirty="0" smtClean="0"/>
          </a:p>
          <a:p>
            <a:pPr lvl="0"/>
            <a:r>
              <a:rPr lang="uk-UA" dirty="0" smtClean="0"/>
              <a:t>Заохочуйте дослідницьку роботу школярів. Знайдіть можливості ознайомити їх із технікою експериментальної роботи, алгоритмами розв'язання винахідницьких задач, обробкою першоджерел і довідкових матеріалів.</a:t>
            </a:r>
            <a:endParaRPr lang="ru-RU" dirty="0" smtClean="0"/>
          </a:p>
          <a:p>
            <a:pPr lvl="0"/>
            <a:r>
              <a:rPr lang="uk-UA" dirty="0" smtClean="0"/>
              <a:t> Суспільно-історичною практикою доводьте необхідність наукових знань, які вивчаються в школі. Навчайте так, щоб учень розумів, що навчання є для нього життєвою необхідністю.</a:t>
            </a:r>
            <a:endParaRPr lang="ru-RU" dirty="0" smtClean="0"/>
          </a:p>
          <a:p>
            <a:pPr lvl="0"/>
            <a:r>
              <a:rPr lang="uk-UA" dirty="0" smtClean="0"/>
              <a:t>Пояснюйте школярам, що кожна людина знайде своє місце в житті, якщо навчиться всьому, що необхідно для реалізації її життєвих планів.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r>
              <a:rPr lang="uk-UA" sz="4000" dirty="0" smtClean="0">
                <a:solidFill>
                  <a:schemeClr val="tx1"/>
                </a:solidFill>
              </a:rPr>
              <a:t>Дякуємо за вашу увагу!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Основні складові компетентності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знання</a:t>
            </a:r>
            <a:r>
              <a:rPr lang="en-US" dirty="0" smtClean="0"/>
              <a:t>;</a:t>
            </a:r>
          </a:p>
          <a:p>
            <a:r>
              <a:rPr lang="uk-UA" dirty="0" smtClean="0"/>
              <a:t>уміння використовувати свої знання у конкретній ситуації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адекватне оцінювання – себе, світу, свого місця в світі, конкретного знання.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Ключові компетентності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Выноска со стрелкой вправо 6"/>
          <p:cNvSpPr/>
          <p:nvPr/>
        </p:nvSpPr>
        <p:spPr>
          <a:xfrm>
            <a:off x="539552" y="1772816"/>
            <a:ext cx="2880320" cy="4248472"/>
          </a:xfrm>
          <a:prstGeom prst="rightArrow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Ключові освітні компетентності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1700808"/>
            <a:ext cx="3816424" cy="57606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Уміння вчитися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564904"/>
            <a:ext cx="3816424" cy="57606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Здоров</a:t>
            </a:r>
            <a:r>
              <a:rPr lang="en-US" dirty="0" smtClean="0"/>
              <a:t>’</a:t>
            </a:r>
            <a:r>
              <a:rPr lang="uk-UA" dirty="0" err="1" smtClean="0"/>
              <a:t>язбережувальна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3429000"/>
            <a:ext cx="3816424" cy="57606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Загальнокультурна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91880" y="4365104"/>
            <a:ext cx="3816424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Соціально-трудова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91880" y="5301208"/>
            <a:ext cx="3816424" cy="576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Сучасний урок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uk-UA" dirty="0" smtClean="0"/>
              <a:t>Сучасний урок – це урок, на якому присутній демократичний стиль спілкування, де діти вчаться здобувати знання, а не отримувати готові, де навчають не тільки словом, а і організованою справою , де створені умови для розвитку ініціативності, самостійності та набуття ще в шкільному віці досвіду вирішення проблем, реалізації власних можливостей як в освітній, так і в практичній діяльності.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Завдання сучасного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uk-UA" sz="2800" dirty="0" smtClean="0"/>
              <a:t>Підвищення рівня мотивації учнів.</a:t>
            </a:r>
          </a:p>
          <a:p>
            <a:r>
              <a:rPr lang="uk-UA" sz="2800" dirty="0" smtClean="0"/>
              <a:t>Використання досвіду набутого учнями.</a:t>
            </a:r>
          </a:p>
          <a:p>
            <a:r>
              <a:rPr lang="uk-UA" sz="2800" dirty="0" smtClean="0"/>
              <a:t>Застосування на практиці набутих знань та досвіду учнем.</a:t>
            </a:r>
          </a:p>
          <a:p>
            <a:r>
              <a:rPr lang="uk-UA" sz="2800" dirty="0" smtClean="0"/>
              <a:t>Формування в учнів навичок здобуття інформації та її аналіз.</a:t>
            </a:r>
          </a:p>
          <a:p>
            <a:r>
              <a:rPr lang="uk-UA" sz="2800" dirty="0" smtClean="0"/>
              <a:t>Здійснення організаційної чіткості та оптимізації кожного уроку.</a:t>
            </a:r>
          </a:p>
          <a:p>
            <a:r>
              <a:rPr lang="uk-UA" sz="2800" dirty="0" smtClean="0"/>
              <a:t>Підвищення рівня самоосвітньої та творчої діяльності учнів.</a:t>
            </a:r>
          </a:p>
          <a:p>
            <a:r>
              <a:rPr lang="uk-UA" sz="3200" dirty="0" smtClean="0"/>
              <a:t>Створення умов для інтенсифікації навчально-виховного процесу.</a:t>
            </a:r>
          </a:p>
          <a:p>
            <a:r>
              <a:rPr lang="uk-UA" sz="3200" dirty="0" smtClean="0"/>
              <a:t>Наявність контролю, самоконтролю та взаємоконтролю за процесом навчання.</a:t>
            </a:r>
          </a:p>
          <a:p>
            <a:r>
              <a:rPr lang="uk-UA" sz="3200" dirty="0" smtClean="0"/>
              <a:t>Формування моральних цінностей особистості.</a:t>
            </a:r>
          </a:p>
          <a:p>
            <a:r>
              <a:rPr lang="uk-UA" sz="3200" dirty="0" smtClean="0"/>
              <a:t>Розвиток соціальних та комунікативних здібностей учнів, створення ситуації успіху.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Сучасний урок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7200800" cy="47023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1259632" y="2060848"/>
            <a:ext cx="5616624" cy="100811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Сучасний урок</a:t>
            </a:r>
            <a:endParaRPr lang="ru-RU" dirty="0">
              <a:ln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851920" y="3212976"/>
            <a:ext cx="48463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4149080"/>
            <a:ext cx="2160240" cy="6480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Моделювання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43808" y="4149080"/>
            <a:ext cx="2448272" cy="64807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Проектування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08104" y="4149080"/>
            <a:ext cx="2088232" cy="64807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Конструювання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1907704" y="3212976"/>
            <a:ext cx="48463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724128" y="3212976"/>
            <a:ext cx="48463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Конструювання сучасного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16832"/>
            <a:ext cx="36004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Етап актуалізації опорних знань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996952"/>
            <a:ext cx="3456384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Етап засвоєння нових знань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4077072"/>
            <a:ext cx="324036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Етап формування вмінь та навичок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5157192"/>
            <a:ext cx="3312368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Етап </a:t>
            </a:r>
            <a:r>
              <a:rPr lang="uk-UA" dirty="0" err="1" smtClean="0"/>
              <a:t>контрольно</a:t>
            </a:r>
            <a:r>
              <a:rPr lang="uk-UA" dirty="0" smtClean="0"/>
              <a:t> - корегувальний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uk-UA" dirty="0" smtClean="0"/>
              <a:t>Сучасний урок передбачає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7239000" cy="425087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uk-UA" dirty="0" smtClean="0"/>
              <a:t>Врахування віку дітей.</a:t>
            </a:r>
          </a:p>
          <a:p>
            <a:r>
              <a:rPr lang="uk-UA" dirty="0" smtClean="0"/>
              <a:t>Зв’язок змісту уроку з життям та практикою.</a:t>
            </a:r>
          </a:p>
          <a:p>
            <a:r>
              <a:rPr lang="uk-UA" dirty="0" smtClean="0"/>
              <a:t>Орієнтація на навчання всіх учнів.</a:t>
            </a:r>
          </a:p>
          <a:p>
            <a:r>
              <a:rPr lang="uk-UA" dirty="0" smtClean="0"/>
              <a:t>Науковий рівень викладання предмету.</a:t>
            </a:r>
          </a:p>
          <a:p>
            <a:r>
              <a:rPr lang="uk-UA" dirty="0" smtClean="0"/>
              <a:t>Культуру вчителя.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Вихідні позиції сучасного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2132856"/>
            <a:ext cx="5904656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dirty="0" smtClean="0"/>
              <a:t>Це </a:t>
            </a:r>
            <a:r>
              <a:rPr lang="uk-UA" dirty="0" err="1" smtClean="0"/>
              <a:t>–система</a:t>
            </a:r>
            <a:r>
              <a:rPr lang="uk-UA" dirty="0" smtClean="0"/>
              <a:t> </a:t>
            </a:r>
            <a:r>
              <a:rPr lang="uk-UA" dirty="0" err="1" smtClean="0"/>
              <a:t>взаємопов</a:t>
            </a:r>
            <a:r>
              <a:rPr lang="en-US" dirty="0" smtClean="0"/>
              <a:t>’</a:t>
            </a:r>
            <a:r>
              <a:rPr lang="uk-UA" dirty="0" err="1" smtClean="0"/>
              <a:t>язаних</a:t>
            </a:r>
            <a:r>
              <a:rPr lang="uk-UA" dirty="0" smtClean="0"/>
              <a:t> , взаємодіючих частин, які забезпечують інтерактивний результат.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9592" y="3212976"/>
            <a:ext cx="5904656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– логічно закінчений цілісний, обмежений визначеними рамками, цілями, змістом відрізок </a:t>
            </a:r>
            <a:r>
              <a:rPr lang="uk-UA" dirty="0" err="1" smtClean="0"/>
              <a:t>навчально</a:t>
            </a:r>
            <a:r>
              <a:rPr lang="uk-UA" dirty="0" smtClean="0"/>
              <a:t> – виховного процесу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9592" y="4365104"/>
            <a:ext cx="590465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– дзеркало загальної педагогічної культури вчителя, мірило його інтелектуального скарбу, показник його кругозору, ерудиції.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5517232"/>
            <a:ext cx="5904656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Це інструмент виховання та розвитку особистості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806</TotalTime>
  <Words>534</Words>
  <Application>Microsoft Office PowerPoint</Application>
  <PresentationFormat>Екран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Изящная</vt:lpstr>
      <vt:lpstr>Особливості сучасного уроку як форми організації компетентнісного навчання</vt:lpstr>
      <vt:lpstr>Основні складові компетентності</vt:lpstr>
      <vt:lpstr>Ключові компетентності</vt:lpstr>
      <vt:lpstr>Сучасний урок</vt:lpstr>
      <vt:lpstr>Завдання сучасного уроку</vt:lpstr>
      <vt:lpstr>Сучасний урок</vt:lpstr>
      <vt:lpstr>Конструювання сучасного уроку</vt:lpstr>
      <vt:lpstr>Сучасний урок передбачає</vt:lpstr>
      <vt:lpstr>Вихідні позиції сучасного уроку</vt:lpstr>
      <vt:lpstr>Основні критерії ефективності сучасного уроку</vt:lpstr>
      <vt:lpstr>Ознаки сучасного уроку</vt:lpstr>
      <vt:lpstr>Найважливіші навички випускника </vt:lpstr>
      <vt:lpstr>   Для розв'язання задач компетентнісної освіти вчитель має керуватися такими правилами, незалежно від стажу роботи, категорії, технології, яку він використовує:   </vt:lpstr>
      <vt:lpstr>Презентація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сучасного уроку як форми організації компетентнісного навчання</dc:title>
  <dc:creator>Администратор</dc:creator>
  <cp:lastModifiedBy>Користувач Windows</cp:lastModifiedBy>
  <cp:revision>91</cp:revision>
  <dcterms:created xsi:type="dcterms:W3CDTF">2021-01-06T07:50:28Z</dcterms:created>
  <dcterms:modified xsi:type="dcterms:W3CDTF">2021-01-12T12:54:47Z</dcterms:modified>
</cp:coreProperties>
</file>