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17" name="Нижний колонтитул 16"/>
          <p:cNvSpPr>
            <a:spLocks noGrp="1"/>
          </p:cNvSpPr>
          <p:nvPr>
            <p:ph type="ftr" sz="quarter" idx="11"/>
          </p:nvPr>
        </p:nvSpPr>
        <p:spPr/>
        <p:txBody>
          <a:bodyPr/>
          <a:lstStyle/>
          <a:p>
            <a:endParaRPr lang="uk-UA"/>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C55949E-E153-4219-ACB2-1E531026E0E5}" type="slidenum">
              <a:rPr lang="uk-UA" smtClean="0"/>
              <a:pPr/>
              <a:t>‹#›</a:t>
            </a:fld>
            <a:endParaRPr lang="uk-UA"/>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C55949E-E153-4219-ACB2-1E531026E0E5}" type="slidenum">
              <a:rPr lang="uk-UA" smtClean="0"/>
              <a:pPr/>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DC55949E-E153-4219-ACB2-1E531026E0E5}" type="slidenum">
              <a:rPr lang="uk-UA" smtClean="0"/>
              <a:pPr/>
              <a:t>‹#›</a:t>
            </a:fld>
            <a:endParaRPr lang="uk-UA"/>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a:xfrm>
            <a:off x="4361688" y="1026372"/>
            <a:ext cx="457200" cy="441325"/>
          </a:xfrm>
        </p:spPr>
        <p:txBody>
          <a:bodyPr/>
          <a:lstStyle/>
          <a:p>
            <a:fld id="{DC55949E-E153-4219-ACB2-1E531026E0E5}" type="slidenum">
              <a:rPr lang="uk-UA" smtClean="0"/>
              <a:pPr/>
              <a:t>‹#›</a:t>
            </a:fld>
            <a:endParaRPr lang="uk-UA"/>
          </a:p>
        </p:txBody>
      </p:sp>
      <p:sp>
        <p:nvSpPr>
          <p:cNvPr id="8" name="Объект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uk-UA"/>
          </a:p>
        </p:txBody>
      </p:sp>
      <p:sp>
        <p:nvSpPr>
          <p:cNvPr id="4" name="Дата 3"/>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C55949E-E153-4219-ACB2-1E531026E0E5}" type="slidenum">
              <a:rPr lang="uk-UA" smtClean="0"/>
              <a:pPr/>
              <a:t>‹#›</a:t>
            </a:fld>
            <a:endParaRPr lang="uk-UA"/>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7538DB34-0779-4783-A56B-3DFBE978C460}" type="datetimeFigureOut">
              <a:rPr lang="uk-UA" smtClean="0"/>
              <a:pPr/>
              <a:t>11.01.2021</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C55949E-E153-4219-ACB2-1E531026E0E5}" type="slidenum">
              <a:rPr lang="uk-UA" smtClean="0"/>
              <a:pPr/>
              <a:t>‹#›</a:t>
            </a:fld>
            <a:endParaRPr lang="uk-UA"/>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бъект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Объект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8" name="Нижний колонтитул 7"/>
          <p:cNvSpPr>
            <a:spLocks noGrp="1"/>
          </p:cNvSpPr>
          <p:nvPr>
            <p:ph type="ftr" sz="quarter" idx="11"/>
          </p:nvPr>
        </p:nvSpPr>
        <p:spPr>
          <a:xfrm>
            <a:off x="304800" y="6409944"/>
            <a:ext cx="3581400" cy="365760"/>
          </a:xfrm>
        </p:spPr>
        <p:txBody>
          <a:bodyPr/>
          <a:lstStyle/>
          <a:p>
            <a:endParaRPr lang="uk-UA"/>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Объект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Объект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DC55949E-E153-4219-ACB2-1E531026E0E5}" type="slidenum">
              <a:rPr lang="uk-UA" smtClean="0"/>
              <a:pPr/>
              <a:t>‹#›</a:t>
            </a:fld>
            <a:endParaRPr lang="uk-UA"/>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a:xfrm>
            <a:off x="4343400" y="1036020"/>
            <a:ext cx="457200" cy="441325"/>
          </a:xfrm>
        </p:spPr>
        <p:txBody>
          <a:bodyPr/>
          <a:lstStyle/>
          <a:p>
            <a:fld id="{DC55949E-E153-4219-ACB2-1E531026E0E5}"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C55949E-E153-4219-ACB2-1E531026E0E5}"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Объект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C55949E-E153-4219-ACB2-1E531026E0E5}" type="slidenum">
              <a:rPr lang="uk-UA" smtClean="0"/>
              <a:pPr/>
              <a:t>‹#›</a:t>
            </a:fld>
            <a:endParaRPr lang="uk-UA"/>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7538DB34-0779-4783-A56B-3DFBE978C460}" type="datetimeFigureOut">
              <a:rPr lang="uk-UA" smtClean="0"/>
              <a:pPr/>
              <a:t>11.01.2021</a:t>
            </a:fld>
            <a:endParaRPr lang="uk-UA"/>
          </a:p>
        </p:txBody>
      </p:sp>
      <p:sp>
        <p:nvSpPr>
          <p:cNvPr id="6" name="Нижний колонтитул 5"/>
          <p:cNvSpPr>
            <a:spLocks noGrp="1"/>
          </p:cNvSpPr>
          <p:nvPr>
            <p:ph type="ftr" sz="quarter" idx="11"/>
          </p:nvPr>
        </p:nvSpPr>
        <p:spPr>
          <a:xfrm>
            <a:off x="301752" y="6410848"/>
            <a:ext cx="3383280" cy="365760"/>
          </a:xfrm>
        </p:spPr>
        <p:txBody>
          <a:bodyPr/>
          <a:lstStyle/>
          <a:p>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DC55949E-E153-4219-ACB2-1E531026E0E5}" type="slidenum">
              <a:rPr lang="uk-UA" smtClean="0"/>
              <a:pPr/>
              <a:t>‹#›</a:t>
            </a:fld>
            <a:endParaRPr lang="uk-UA"/>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7538DB34-0779-4783-A56B-3DFBE978C460}" type="datetimeFigureOut">
              <a:rPr lang="uk-UA" smtClean="0"/>
              <a:pPr/>
              <a:t>11.01.2021</a:t>
            </a:fld>
            <a:endParaRPr lang="uk-UA"/>
          </a:p>
        </p:txBody>
      </p:sp>
      <p:sp>
        <p:nvSpPr>
          <p:cNvPr id="6" name="Нижний колонтитул 5"/>
          <p:cNvSpPr>
            <a:spLocks noGrp="1"/>
          </p:cNvSpPr>
          <p:nvPr>
            <p:ph type="ftr" sz="quarter" idx="11"/>
          </p:nvPr>
        </p:nvSpPr>
        <p:spPr>
          <a:xfrm>
            <a:off x="301752" y="6410848"/>
            <a:ext cx="3584448" cy="365760"/>
          </a:xfrm>
        </p:spPr>
        <p:txBody>
          <a:bodyPr/>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538DB34-0779-4783-A56B-3DFBE978C460}" type="datetimeFigureOut">
              <a:rPr lang="uk-UA" smtClean="0"/>
              <a:pPr/>
              <a:t>11.01.2021</a:t>
            </a:fld>
            <a:endParaRPr lang="uk-UA"/>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uk-UA"/>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C55949E-E153-4219-ACB2-1E531026E0E5}" type="slidenum">
              <a:rPr lang="uk-UA" smtClean="0"/>
              <a:pPr/>
              <a:t>‹#›</a:t>
            </a:fld>
            <a:endParaRPr lang="uk-UA"/>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55776" y="4581128"/>
            <a:ext cx="6400800" cy="1752600"/>
          </a:xfrm>
        </p:spPr>
        <p:txBody>
          <a:bodyPr/>
          <a:lstStyle/>
          <a:p>
            <a:pPr lvl="0" algn="just">
              <a:spcBef>
                <a:spcPts val="0"/>
              </a:spcBef>
              <a:buClrTx/>
              <a:buSzTx/>
            </a:pPr>
            <a:r>
              <a:rPr lang="uk-UA" sz="1800" i="1" cap="none" spc="0" dirty="0" smtClean="0">
                <a:solidFill>
                  <a:schemeClr val="accent1">
                    <a:lumMod val="50000"/>
                  </a:schemeClr>
                </a:solidFill>
                <a:latin typeface="Arial" pitchFamily="34" charset="0"/>
                <a:cs typeface="Arial" pitchFamily="34" charset="0"/>
              </a:rPr>
              <a:t>Полховська Любов Петрівна,</a:t>
            </a:r>
            <a:r>
              <a:rPr lang="uk-UA" sz="1800" cap="none" spc="0" dirty="0" smtClean="0">
                <a:solidFill>
                  <a:schemeClr val="accent1">
                    <a:lumMod val="50000"/>
                  </a:schemeClr>
                </a:solidFill>
                <a:latin typeface="Arial" pitchFamily="34" charset="0"/>
                <a:cs typeface="Arial" pitchFamily="34" charset="0"/>
              </a:rPr>
              <a:t> </a:t>
            </a:r>
            <a:r>
              <a:rPr lang="uk-UA" sz="1800" b="0" i="1" cap="none" spc="0" dirty="0">
                <a:solidFill>
                  <a:schemeClr val="accent1">
                    <a:lumMod val="50000"/>
                  </a:schemeClr>
                </a:solidFill>
                <a:latin typeface="Arial" pitchFamily="34" charset="0"/>
                <a:cs typeface="Arial" pitchFamily="34" charset="0"/>
              </a:rPr>
              <a:t>консультант комунальної установи «Зарічненський центр професійного розвитку педагогічних працівників» Зарічненської селищної ради Вараського району Рівненської області</a:t>
            </a:r>
            <a:endParaRPr lang="uk-UA" sz="1800" b="0" cap="none" spc="0" dirty="0">
              <a:solidFill>
                <a:schemeClr val="accent1">
                  <a:lumMod val="50000"/>
                </a:schemeClr>
              </a:solidFill>
              <a:latin typeface="Arial" pitchFamily="34" charset="0"/>
              <a:cs typeface="Arial" pitchFamily="34" charset="0"/>
            </a:endParaRPr>
          </a:p>
          <a:p>
            <a:endParaRPr lang="uk-UA" dirty="0"/>
          </a:p>
        </p:txBody>
      </p:sp>
      <p:sp>
        <p:nvSpPr>
          <p:cNvPr id="2" name="Заголовок 1"/>
          <p:cNvSpPr>
            <a:spLocks noGrp="1"/>
          </p:cNvSpPr>
          <p:nvPr>
            <p:ph type="ctrTitle"/>
          </p:nvPr>
        </p:nvSpPr>
        <p:spPr/>
        <p:txBody>
          <a:bodyPr>
            <a:normAutofit fontScale="90000"/>
          </a:bodyPr>
          <a:lstStyle/>
          <a:p>
            <a:r>
              <a:rPr lang="uk-UA" dirty="0" smtClean="0"/>
              <a:t>Професійна компетентність вчителя природничих дисциплін</a:t>
            </a:r>
            <a:endParaRPr lang="uk-UA" dirty="0"/>
          </a:p>
        </p:txBody>
      </p:sp>
    </p:spTree>
    <p:extLst>
      <p:ext uri="{BB962C8B-B14F-4D97-AF65-F5344CB8AC3E}">
        <p14:creationId xmlns:p14="http://schemas.microsoft.com/office/powerpoint/2010/main" val="774116264"/>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uk-UA" dirty="0"/>
              <a:t>основні життєві компетентності учнів : </a:t>
            </a:r>
          </a:p>
        </p:txBody>
      </p:sp>
      <p:sp>
        <p:nvSpPr>
          <p:cNvPr id="5" name="Объект 4"/>
          <p:cNvSpPr>
            <a:spLocks noGrp="1"/>
          </p:cNvSpPr>
          <p:nvPr>
            <p:ph sz="half" idx="1"/>
          </p:nvPr>
        </p:nvSpPr>
        <p:spPr/>
        <p:txBody>
          <a:bodyPr>
            <a:normAutofit fontScale="40000" lnSpcReduction="20000"/>
          </a:bodyPr>
          <a:lstStyle/>
          <a:p>
            <a:r>
              <a:rPr lang="uk-UA" sz="5000" b="1" dirty="0"/>
              <a:t>Соціальна </a:t>
            </a:r>
            <a:r>
              <a:rPr lang="uk-UA" sz="5000" b="1" dirty="0" smtClean="0"/>
              <a:t>компетентність</a:t>
            </a:r>
            <a:r>
              <a:rPr lang="en-US" sz="5000" b="1" dirty="0" smtClean="0"/>
              <a:t>:</a:t>
            </a:r>
          </a:p>
          <a:p>
            <a:pPr marL="0" indent="0">
              <a:buNone/>
            </a:pPr>
            <a:r>
              <a:rPr lang="ru-RU" sz="4000" dirty="0"/>
              <a:t> 1. </a:t>
            </a:r>
            <a:r>
              <a:rPr lang="ru-RU" sz="4000" dirty="0" err="1"/>
              <a:t>Сприяння</a:t>
            </a:r>
            <a:r>
              <a:rPr lang="ru-RU" sz="4000" dirty="0"/>
              <a:t> </a:t>
            </a:r>
            <a:r>
              <a:rPr lang="ru-RU" sz="4000" dirty="0" err="1"/>
              <a:t>формуванню</a:t>
            </a:r>
            <a:r>
              <a:rPr lang="ru-RU" sz="4000" dirty="0"/>
              <a:t> </a:t>
            </a:r>
            <a:r>
              <a:rPr lang="ru-RU" sz="4000" dirty="0" err="1"/>
              <a:t>свідомого</a:t>
            </a:r>
            <a:r>
              <a:rPr lang="ru-RU" sz="4000" dirty="0"/>
              <a:t> </a:t>
            </a:r>
            <a:r>
              <a:rPr lang="ru-RU" sz="4000" dirty="0" err="1"/>
              <a:t>ставлення</a:t>
            </a:r>
            <a:r>
              <a:rPr lang="ru-RU" sz="4000" dirty="0"/>
              <a:t> </a:t>
            </a:r>
            <a:r>
              <a:rPr lang="ru-RU" sz="4000" dirty="0" err="1"/>
              <a:t>учнів</a:t>
            </a:r>
            <a:r>
              <a:rPr lang="ru-RU" sz="4000" dirty="0"/>
              <a:t> до </a:t>
            </a:r>
            <a:r>
              <a:rPr lang="ru-RU" sz="4000" dirty="0" err="1"/>
              <a:t>власного</a:t>
            </a:r>
            <a:r>
              <a:rPr lang="ru-RU" sz="4000" dirty="0"/>
              <a:t> </a:t>
            </a:r>
            <a:r>
              <a:rPr lang="ru-RU" sz="4000" dirty="0" err="1"/>
              <a:t>здоров'я</a:t>
            </a:r>
            <a:r>
              <a:rPr lang="ru-RU" sz="4000" dirty="0"/>
              <a:t>.</a:t>
            </a:r>
          </a:p>
          <a:p>
            <a:pPr marL="0" indent="0">
              <a:buNone/>
            </a:pPr>
            <a:r>
              <a:rPr lang="ru-RU" sz="4000" dirty="0"/>
              <a:t>2. </a:t>
            </a:r>
            <a:r>
              <a:rPr lang="ru-RU" sz="4000" dirty="0" err="1"/>
              <a:t>Сприяння</a:t>
            </a:r>
            <a:r>
              <a:rPr lang="ru-RU" sz="4000" dirty="0"/>
              <a:t> </a:t>
            </a:r>
            <a:r>
              <a:rPr lang="ru-RU" sz="4000" dirty="0" err="1"/>
              <a:t>формуванню</a:t>
            </a:r>
            <a:r>
              <a:rPr lang="ru-RU" sz="4000" dirty="0"/>
              <a:t> </a:t>
            </a:r>
            <a:r>
              <a:rPr lang="ru-RU" sz="4000" dirty="0" err="1"/>
              <a:t>свідомого</a:t>
            </a:r>
            <a:r>
              <a:rPr lang="ru-RU" sz="4000" dirty="0"/>
              <a:t> </a:t>
            </a:r>
            <a:r>
              <a:rPr lang="ru-RU" sz="4000" dirty="0" err="1"/>
              <a:t>ставлення</a:t>
            </a:r>
            <a:r>
              <a:rPr lang="ru-RU" sz="4000" dirty="0"/>
              <a:t> </a:t>
            </a:r>
            <a:r>
              <a:rPr lang="ru-RU" sz="4000" dirty="0" err="1"/>
              <a:t>учнів</a:t>
            </a:r>
            <a:r>
              <a:rPr lang="ru-RU" sz="4000" dirty="0"/>
              <a:t> до </a:t>
            </a:r>
            <a:r>
              <a:rPr lang="ru-RU" sz="4000" dirty="0" err="1"/>
              <a:t>природи</a:t>
            </a:r>
            <a:r>
              <a:rPr lang="ru-RU" sz="4000" dirty="0"/>
              <a:t>, </a:t>
            </a:r>
            <a:r>
              <a:rPr lang="ru-RU" sz="4000" dirty="0" err="1"/>
              <a:t>її</a:t>
            </a:r>
            <a:r>
              <a:rPr lang="ru-RU" sz="4000" dirty="0"/>
              <a:t> </a:t>
            </a:r>
            <a:r>
              <a:rPr lang="ru-RU" sz="4000" dirty="0" err="1"/>
              <a:t>багатств</a:t>
            </a:r>
            <a:r>
              <a:rPr lang="ru-RU" sz="4000" dirty="0"/>
              <a:t> та </a:t>
            </a:r>
            <a:r>
              <a:rPr lang="ru-RU" sz="4000" dirty="0" err="1"/>
              <a:t>її</a:t>
            </a:r>
            <a:r>
              <a:rPr lang="ru-RU" sz="4000" dirty="0"/>
              <a:t> </a:t>
            </a:r>
            <a:r>
              <a:rPr lang="ru-RU" sz="4000" dirty="0" err="1"/>
              <a:t>захисту</a:t>
            </a:r>
            <a:r>
              <a:rPr lang="ru-RU" sz="4000" dirty="0"/>
              <a:t>.</a:t>
            </a:r>
          </a:p>
          <a:p>
            <a:pPr marL="0" indent="0">
              <a:buNone/>
            </a:pPr>
            <a:r>
              <a:rPr lang="ru-RU" sz="4000" dirty="0"/>
              <a:t>3. </a:t>
            </a:r>
            <a:r>
              <a:rPr lang="ru-RU" sz="4000" dirty="0" err="1"/>
              <a:t>Залучення</a:t>
            </a:r>
            <a:r>
              <a:rPr lang="ru-RU" sz="4000" dirty="0"/>
              <a:t> </a:t>
            </a:r>
            <a:r>
              <a:rPr lang="ru-RU" sz="4000" dirty="0" err="1"/>
              <a:t>учнів</a:t>
            </a:r>
            <a:r>
              <a:rPr lang="ru-RU" sz="4000" dirty="0"/>
              <a:t> до </a:t>
            </a:r>
            <a:r>
              <a:rPr lang="ru-RU" sz="4000" dirty="0" err="1"/>
              <a:t>природоохоронних</a:t>
            </a:r>
            <a:r>
              <a:rPr lang="ru-RU" sz="4000" dirty="0"/>
              <a:t> </a:t>
            </a:r>
            <a:r>
              <a:rPr lang="ru-RU" sz="4000" dirty="0" err="1"/>
              <a:t>заходів</a:t>
            </a:r>
            <a:r>
              <a:rPr lang="ru-RU" sz="4000" dirty="0"/>
              <a:t> («</a:t>
            </a:r>
            <a:r>
              <a:rPr lang="ru-RU" sz="4000" dirty="0" err="1"/>
              <a:t>Первоцвіт</a:t>
            </a:r>
            <a:r>
              <a:rPr lang="ru-RU" sz="4000" dirty="0"/>
              <a:t>», «День </a:t>
            </a:r>
            <a:r>
              <a:rPr lang="ru-RU" sz="4000" dirty="0" err="1"/>
              <a:t>Довкілля</a:t>
            </a:r>
            <a:r>
              <a:rPr lang="ru-RU" sz="4000" dirty="0"/>
              <a:t>», «День </a:t>
            </a:r>
            <a:r>
              <a:rPr lang="ru-RU" sz="4000" dirty="0" err="1"/>
              <a:t>Землі</a:t>
            </a:r>
            <a:r>
              <a:rPr lang="ru-RU" sz="4000" dirty="0"/>
              <a:t>» </a:t>
            </a:r>
            <a:r>
              <a:rPr lang="ru-RU" sz="4000" dirty="0" err="1"/>
              <a:t>тощо</a:t>
            </a:r>
            <a:r>
              <a:rPr lang="ru-RU" sz="4000" dirty="0" smtClean="0"/>
              <a:t>).</a:t>
            </a:r>
            <a:endParaRPr lang="ru-RU" sz="4000" dirty="0"/>
          </a:p>
          <a:p>
            <a:pPr marL="0" indent="0">
              <a:buNone/>
            </a:pPr>
            <a:r>
              <a:rPr lang="ru-RU" sz="4000" dirty="0"/>
              <a:t> 4. </a:t>
            </a:r>
            <a:r>
              <a:rPr lang="ru-RU" sz="4000" dirty="0" err="1"/>
              <a:t>Використання</a:t>
            </a:r>
            <a:r>
              <a:rPr lang="ru-RU" sz="4000" dirty="0"/>
              <a:t> </a:t>
            </a:r>
            <a:r>
              <a:rPr lang="ru-RU" sz="4000" dirty="0" err="1"/>
              <a:t>групових</a:t>
            </a:r>
            <a:r>
              <a:rPr lang="ru-RU" sz="4000" dirty="0"/>
              <a:t> форм </a:t>
            </a:r>
            <a:r>
              <a:rPr lang="ru-RU" sz="4000" dirty="0" err="1"/>
              <a:t>навчання</a:t>
            </a:r>
            <a:r>
              <a:rPr lang="ru-RU" sz="4000" dirty="0" smtClean="0"/>
              <a:t>.</a:t>
            </a:r>
            <a:endParaRPr lang="en-US" sz="4000" dirty="0" smtClean="0"/>
          </a:p>
          <a:p>
            <a:pPr marL="0" indent="0">
              <a:buNone/>
            </a:pPr>
            <a:r>
              <a:rPr lang="ru-RU" sz="4000" dirty="0" smtClean="0"/>
              <a:t>5</a:t>
            </a:r>
            <a:r>
              <a:rPr lang="ru-RU" sz="4000" dirty="0"/>
              <a:t>. </a:t>
            </a:r>
            <a:r>
              <a:rPr lang="ru-RU" sz="4000" dirty="0" err="1"/>
              <a:t>Проведення</a:t>
            </a:r>
            <a:r>
              <a:rPr lang="ru-RU" sz="4000" dirty="0"/>
              <a:t> </a:t>
            </a:r>
            <a:r>
              <a:rPr lang="ru-RU" sz="4000" dirty="0" err="1"/>
              <a:t>нестандартних</a:t>
            </a:r>
            <a:r>
              <a:rPr lang="ru-RU" sz="4000" dirty="0"/>
              <a:t> </a:t>
            </a:r>
            <a:r>
              <a:rPr lang="ru-RU" sz="4000" dirty="0" err="1"/>
              <a:t>уроків</a:t>
            </a:r>
            <a:r>
              <a:rPr lang="ru-RU" sz="4000" dirty="0"/>
              <a:t>, </a:t>
            </a:r>
            <a:r>
              <a:rPr lang="ru-RU" sz="4000" dirty="0" err="1"/>
              <a:t>які</a:t>
            </a:r>
            <a:r>
              <a:rPr lang="ru-RU" sz="4000" dirty="0"/>
              <a:t> </a:t>
            </a:r>
            <a:r>
              <a:rPr lang="ru-RU" sz="4000" dirty="0" err="1"/>
              <a:t>передбачають</a:t>
            </a:r>
            <a:r>
              <a:rPr lang="ru-RU" sz="4000" dirty="0"/>
              <a:t> </a:t>
            </a:r>
            <a:r>
              <a:rPr lang="ru-RU" sz="4000" dirty="0" err="1"/>
              <a:t>формування</a:t>
            </a:r>
            <a:r>
              <a:rPr lang="ru-RU" sz="4000" dirty="0"/>
              <a:t> </a:t>
            </a:r>
            <a:r>
              <a:rPr lang="ru-RU" sz="4000" dirty="0" err="1"/>
              <a:t>власної</a:t>
            </a:r>
            <a:r>
              <a:rPr lang="ru-RU" sz="4000" dirty="0"/>
              <a:t> </a:t>
            </a:r>
            <a:r>
              <a:rPr lang="ru-RU" sz="4000" dirty="0" err="1"/>
              <a:t>позиції</a:t>
            </a:r>
            <a:r>
              <a:rPr lang="ru-RU" sz="4000" dirty="0"/>
              <a:t>, </a:t>
            </a:r>
            <a:r>
              <a:rPr lang="ru-RU" sz="4000" dirty="0" err="1"/>
              <a:t>конкретні</a:t>
            </a:r>
            <a:r>
              <a:rPr lang="ru-RU" sz="4000" dirty="0"/>
              <a:t> прояви </a:t>
            </a:r>
            <a:r>
              <a:rPr lang="ru-RU" sz="4000" dirty="0" err="1"/>
              <a:t>особистісної</a:t>
            </a:r>
            <a:r>
              <a:rPr lang="ru-RU" sz="4000" dirty="0"/>
              <a:t> </a:t>
            </a:r>
            <a:r>
              <a:rPr lang="ru-RU" sz="4000" dirty="0" err="1"/>
              <a:t>активності</a:t>
            </a:r>
            <a:r>
              <a:rPr lang="ru-RU" sz="4000" dirty="0"/>
              <a:t> </a:t>
            </a:r>
            <a:r>
              <a:rPr lang="ru-RU" sz="4000" dirty="0" err="1"/>
              <a:t>учнів</a:t>
            </a:r>
            <a:r>
              <a:rPr lang="ru-RU" sz="4000" dirty="0"/>
              <a:t>. </a:t>
            </a:r>
            <a:r>
              <a:rPr lang="ru-RU" sz="4000" dirty="0" err="1"/>
              <a:t>Надання</a:t>
            </a:r>
            <a:r>
              <a:rPr lang="ru-RU" sz="4000" dirty="0"/>
              <a:t> </a:t>
            </a:r>
            <a:r>
              <a:rPr lang="ru-RU" sz="4000" dirty="0" err="1"/>
              <a:t>учням</a:t>
            </a:r>
            <a:r>
              <a:rPr lang="ru-RU" sz="4000" dirty="0"/>
              <a:t> </a:t>
            </a:r>
            <a:r>
              <a:rPr lang="ru-RU" sz="4000" dirty="0" err="1"/>
              <a:t>можливості</a:t>
            </a:r>
            <a:r>
              <a:rPr lang="ru-RU" sz="4000" dirty="0"/>
              <a:t> </a:t>
            </a:r>
            <a:r>
              <a:rPr lang="ru-RU" sz="4000" dirty="0" err="1"/>
              <a:t>вибору</a:t>
            </a:r>
            <a:r>
              <a:rPr lang="ru-RU" sz="4000" dirty="0"/>
              <a:t> </a:t>
            </a:r>
            <a:r>
              <a:rPr lang="ru-RU" sz="4000" dirty="0" err="1"/>
              <a:t>форми</a:t>
            </a:r>
            <a:r>
              <a:rPr lang="ru-RU" sz="4000" dirty="0"/>
              <a:t> </a:t>
            </a:r>
            <a:r>
              <a:rPr lang="ru-RU" sz="4000" dirty="0" err="1"/>
              <a:t>тематичного</a:t>
            </a:r>
            <a:r>
              <a:rPr lang="ru-RU" sz="4000" dirty="0"/>
              <a:t> </a:t>
            </a:r>
            <a:r>
              <a:rPr lang="ru-RU" sz="4000" dirty="0" err="1"/>
              <a:t>оцінювання</a:t>
            </a:r>
            <a:r>
              <a:rPr lang="ru-RU" sz="4000" dirty="0"/>
              <a:t>, </a:t>
            </a:r>
            <a:r>
              <a:rPr lang="ru-RU" sz="4000" dirty="0" err="1"/>
              <a:t>рівня</a:t>
            </a:r>
            <a:r>
              <a:rPr lang="ru-RU" sz="4000" dirty="0"/>
              <a:t> </a:t>
            </a:r>
            <a:r>
              <a:rPr lang="ru-RU" sz="4000" dirty="0" err="1"/>
              <a:t>завдань</a:t>
            </a:r>
            <a:r>
              <a:rPr lang="ru-RU" sz="4000" dirty="0"/>
              <a:t>, </a:t>
            </a:r>
            <a:r>
              <a:rPr lang="ru-RU" sz="4000" dirty="0" err="1"/>
              <a:t>групи</a:t>
            </a:r>
            <a:r>
              <a:rPr lang="ru-RU" sz="4000" dirty="0"/>
              <a:t> для </a:t>
            </a:r>
            <a:r>
              <a:rPr lang="ru-RU" sz="4000" dirty="0" err="1"/>
              <a:t>використання</a:t>
            </a:r>
            <a:r>
              <a:rPr lang="ru-RU" sz="4000" dirty="0"/>
              <a:t> </a:t>
            </a:r>
            <a:r>
              <a:rPr lang="ru-RU" sz="4000" dirty="0" err="1"/>
              <a:t>лабораторних</a:t>
            </a:r>
            <a:r>
              <a:rPr lang="ru-RU" sz="4000" dirty="0"/>
              <a:t> та </a:t>
            </a:r>
            <a:r>
              <a:rPr lang="ru-RU" sz="4000" dirty="0" err="1"/>
              <a:t>практичних</a:t>
            </a:r>
            <a:r>
              <a:rPr lang="ru-RU" sz="4000" dirty="0"/>
              <a:t> </a:t>
            </a:r>
            <a:r>
              <a:rPr lang="ru-RU" sz="4000" dirty="0" err="1"/>
              <a:t>робіт</a:t>
            </a:r>
            <a:r>
              <a:rPr lang="ru-RU" sz="4000" dirty="0"/>
              <a:t>. </a:t>
            </a:r>
            <a:endParaRPr lang="uk-UA" sz="4000" dirty="0"/>
          </a:p>
        </p:txBody>
      </p:sp>
      <p:sp>
        <p:nvSpPr>
          <p:cNvPr id="7" name="Объект 6"/>
          <p:cNvSpPr>
            <a:spLocks noGrp="1"/>
          </p:cNvSpPr>
          <p:nvPr>
            <p:ph sz="half" idx="2"/>
          </p:nvPr>
        </p:nvSpPr>
        <p:spPr/>
        <p:txBody>
          <a:bodyPr/>
          <a:lstStyle/>
          <a:p>
            <a:r>
              <a:rPr lang="uk-UA" b="1" dirty="0"/>
              <a:t>Полікультурна </a:t>
            </a:r>
            <a:r>
              <a:rPr lang="uk-UA" b="1" dirty="0" smtClean="0"/>
              <a:t>компетентність</a:t>
            </a:r>
            <a:r>
              <a:rPr lang="en-US" b="1" dirty="0" smtClean="0"/>
              <a:t>:</a:t>
            </a:r>
          </a:p>
          <a:p>
            <a:pPr marL="0" indent="0">
              <a:buNone/>
            </a:pPr>
            <a:r>
              <a:rPr lang="en-US" sz="1600" dirty="0" smtClean="0"/>
              <a:t>1.</a:t>
            </a:r>
            <a:r>
              <a:rPr lang="ru-RU" sz="1600" dirty="0" err="1" smtClean="0"/>
              <a:t>Знайомство</a:t>
            </a:r>
            <a:r>
              <a:rPr lang="ru-RU" sz="1600" dirty="0" smtClean="0"/>
              <a:t> </a:t>
            </a:r>
            <a:r>
              <a:rPr lang="ru-RU" sz="1600" dirty="0" err="1"/>
              <a:t>учнів</a:t>
            </a:r>
            <a:r>
              <a:rPr lang="ru-RU" sz="1600" dirty="0"/>
              <a:t> з </a:t>
            </a:r>
            <a:r>
              <a:rPr lang="ru-RU" sz="1600" dirty="0" err="1"/>
              <a:t>діяльністю</a:t>
            </a:r>
            <a:r>
              <a:rPr lang="ru-RU" sz="1600" dirty="0"/>
              <a:t> </a:t>
            </a:r>
            <a:r>
              <a:rPr lang="ru-RU" sz="1600" dirty="0" err="1"/>
              <a:t>вчених</a:t>
            </a:r>
            <a:r>
              <a:rPr lang="ru-RU" sz="1600" dirty="0"/>
              <a:t> </a:t>
            </a:r>
            <a:r>
              <a:rPr lang="ru-RU" sz="1600" dirty="0" err="1"/>
              <a:t>різних</a:t>
            </a:r>
            <a:r>
              <a:rPr lang="ru-RU" sz="1600" dirty="0"/>
              <a:t> </a:t>
            </a:r>
            <a:r>
              <a:rPr lang="ru-RU" sz="1600" dirty="0" smtClean="0"/>
              <a:t>держав</a:t>
            </a:r>
            <a:r>
              <a:rPr lang="en-US" sz="1600" dirty="0" smtClean="0"/>
              <a:t> </a:t>
            </a:r>
            <a:r>
              <a:rPr lang="uk-UA" sz="1600" dirty="0" smtClean="0"/>
              <a:t>та </a:t>
            </a:r>
            <a:r>
              <a:rPr lang="ru-RU" sz="1600" dirty="0" err="1" smtClean="0"/>
              <a:t>національностей</a:t>
            </a:r>
            <a:endParaRPr lang="ru-RU" sz="1600" dirty="0" smtClean="0"/>
          </a:p>
          <a:p>
            <a:pPr marL="0" indent="0">
              <a:buNone/>
            </a:pPr>
            <a:r>
              <a:rPr lang="ru-RU" sz="1800" dirty="0"/>
              <a:t>2. </a:t>
            </a:r>
            <a:r>
              <a:rPr lang="ru-RU" sz="1800" dirty="0" err="1" smtClean="0"/>
              <a:t>елементи</a:t>
            </a:r>
            <a:r>
              <a:rPr lang="ru-RU" sz="1800" dirty="0" smtClean="0"/>
              <a:t> </a:t>
            </a:r>
            <a:r>
              <a:rPr lang="ru-RU" sz="1800" dirty="0" err="1" smtClean="0"/>
              <a:t>народознавства</a:t>
            </a:r>
            <a:endParaRPr lang="ru-RU" sz="1800" dirty="0" smtClean="0"/>
          </a:p>
          <a:p>
            <a:pPr marL="0" indent="0">
              <a:buNone/>
            </a:pPr>
            <a:r>
              <a:rPr lang="ru-RU" sz="1800" dirty="0"/>
              <a:t>3. </a:t>
            </a:r>
            <a:r>
              <a:rPr lang="ru-RU" sz="1800" dirty="0" err="1"/>
              <a:t>Виховання</a:t>
            </a:r>
            <a:r>
              <a:rPr lang="ru-RU" sz="1800" dirty="0"/>
              <a:t> </a:t>
            </a:r>
            <a:r>
              <a:rPr lang="ru-RU" sz="1800" dirty="0" err="1"/>
              <a:t>взаємоповаги</a:t>
            </a:r>
            <a:r>
              <a:rPr lang="ru-RU" sz="1800" dirty="0"/>
              <a:t> </a:t>
            </a:r>
            <a:r>
              <a:rPr lang="ru-RU" sz="1800" dirty="0" err="1"/>
              <a:t>учнів</a:t>
            </a:r>
            <a:r>
              <a:rPr lang="ru-RU" sz="1800" dirty="0"/>
              <a:t> один до одного, </a:t>
            </a:r>
            <a:r>
              <a:rPr lang="ru-RU" sz="1800" dirty="0" err="1"/>
              <a:t>емоційної</a:t>
            </a:r>
            <a:r>
              <a:rPr lang="ru-RU" sz="1800" dirty="0"/>
              <a:t> </a:t>
            </a:r>
            <a:r>
              <a:rPr lang="ru-RU" sz="1800" dirty="0" err="1"/>
              <a:t>врівноваженості</a:t>
            </a:r>
            <a:r>
              <a:rPr lang="ru-RU" sz="1800" dirty="0"/>
              <a:t>, характеристика </a:t>
            </a:r>
            <a:r>
              <a:rPr lang="ru-RU" sz="1800" dirty="0" err="1" smtClean="0"/>
              <a:t>типів</a:t>
            </a:r>
            <a:r>
              <a:rPr lang="ru-RU" sz="1800" dirty="0" smtClean="0"/>
              <a:t> </a:t>
            </a:r>
            <a:r>
              <a:rPr lang="ru-RU" sz="1800" dirty="0"/>
              <a:t>темпераменту та </a:t>
            </a:r>
            <a:r>
              <a:rPr lang="ru-RU" sz="1800" dirty="0" err="1"/>
              <a:t>рекомендації</a:t>
            </a:r>
            <a:r>
              <a:rPr lang="ru-RU" sz="1800" dirty="0"/>
              <a:t> </a:t>
            </a:r>
            <a:r>
              <a:rPr lang="ru-RU" sz="1800" dirty="0" err="1"/>
              <a:t>щодо</a:t>
            </a:r>
            <a:r>
              <a:rPr lang="ru-RU" sz="1800" dirty="0"/>
              <a:t> </a:t>
            </a:r>
            <a:r>
              <a:rPr lang="ru-RU" sz="1800" dirty="0" err="1"/>
              <a:t>адаптації</a:t>
            </a:r>
            <a:r>
              <a:rPr lang="ru-RU" sz="1800" dirty="0"/>
              <a:t> темпераменту до </a:t>
            </a:r>
            <a:r>
              <a:rPr lang="ru-RU" sz="1800" dirty="0" err="1"/>
              <a:t>загальних</a:t>
            </a:r>
            <a:r>
              <a:rPr lang="ru-RU" sz="1800" dirty="0"/>
              <a:t> </a:t>
            </a:r>
            <a:r>
              <a:rPr lang="ru-RU" sz="1800" dirty="0" err="1"/>
              <a:t>вимог</a:t>
            </a:r>
            <a:r>
              <a:rPr lang="ru-RU" sz="1800" dirty="0"/>
              <a:t> </a:t>
            </a:r>
            <a:r>
              <a:rPr lang="ru-RU" sz="1800" dirty="0" err="1"/>
              <a:t>емоційної</a:t>
            </a:r>
            <a:r>
              <a:rPr lang="ru-RU" sz="1800" dirty="0"/>
              <a:t> </a:t>
            </a:r>
            <a:r>
              <a:rPr lang="ru-RU" sz="1800" dirty="0" err="1"/>
              <a:t>культури</a:t>
            </a:r>
            <a:r>
              <a:rPr lang="ru-RU" sz="1800" dirty="0" smtClean="0"/>
              <a:t>.</a:t>
            </a:r>
          </a:p>
          <a:p>
            <a:pPr marL="0" indent="0">
              <a:buNone/>
            </a:pPr>
            <a:r>
              <a:rPr lang="ru-RU" sz="1800" dirty="0"/>
              <a:t>4. </a:t>
            </a:r>
            <a:r>
              <a:rPr lang="ru-RU" sz="1800" dirty="0" err="1"/>
              <a:t>Комунікативна</a:t>
            </a:r>
            <a:r>
              <a:rPr lang="ru-RU" sz="1800" dirty="0"/>
              <a:t> </a:t>
            </a:r>
            <a:r>
              <a:rPr lang="ru-RU" sz="1800" dirty="0" err="1"/>
              <a:t>компетентність</a:t>
            </a:r>
            <a:r>
              <a:rPr lang="ru-RU" sz="1800" dirty="0"/>
              <a:t>.</a:t>
            </a:r>
            <a:endParaRPr lang="uk-UA" sz="1800" dirty="0"/>
          </a:p>
        </p:txBody>
      </p:sp>
    </p:spTree>
    <p:extLst>
      <p:ext uri="{BB962C8B-B14F-4D97-AF65-F5344CB8AC3E}">
        <p14:creationId xmlns:p14="http://schemas.microsoft.com/office/powerpoint/2010/main" val="392384917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основні життєві компетентності учнів : </a:t>
            </a:r>
          </a:p>
        </p:txBody>
      </p:sp>
      <p:sp>
        <p:nvSpPr>
          <p:cNvPr id="3" name="Объект 2"/>
          <p:cNvSpPr>
            <a:spLocks noGrp="1"/>
          </p:cNvSpPr>
          <p:nvPr>
            <p:ph sz="half" idx="1"/>
          </p:nvPr>
        </p:nvSpPr>
        <p:spPr>
          <a:xfrm>
            <a:off x="323528" y="1412776"/>
            <a:ext cx="4038600" cy="4681728"/>
          </a:xfrm>
        </p:spPr>
        <p:txBody>
          <a:bodyPr>
            <a:normAutofit fontScale="62500" lnSpcReduction="20000"/>
          </a:bodyPr>
          <a:lstStyle/>
          <a:p>
            <a:r>
              <a:rPr lang="uk-UA" b="1" dirty="0"/>
              <a:t>Інформаційна </a:t>
            </a:r>
            <a:r>
              <a:rPr lang="uk-UA" b="1" dirty="0" smtClean="0"/>
              <a:t>компетентність</a:t>
            </a:r>
            <a:r>
              <a:rPr lang="en-US" b="1" dirty="0" smtClean="0"/>
              <a:t>:</a:t>
            </a:r>
          </a:p>
          <a:p>
            <a:pPr marL="0" indent="0">
              <a:buNone/>
            </a:pPr>
            <a:r>
              <a:rPr lang="en-US" sz="2600" dirty="0" smtClean="0"/>
              <a:t>1.</a:t>
            </a:r>
            <a:r>
              <a:rPr lang="ru-RU" sz="2600" dirty="0" err="1" smtClean="0"/>
              <a:t>Розвиток</a:t>
            </a:r>
            <a:r>
              <a:rPr lang="ru-RU" sz="2600" dirty="0" smtClean="0"/>
              <a:t> </a:t>
            </a:r>
            <a:r>
              <a:rPr lang="ru-RU" sz="2600" dirty="0" err="1"/>
              <a:t>умінь</a:t>
            </a:r>
            <a:r>
              <a:rPr lang="ru-RU" sz="2600" dirty="0"/>
              <a:t> </a:t>
            </a:r>
            <a:r>
              <a:rPr lang="ru-RU" sz="2600" dirty="0" err="1"/>
              <a:t>учнів</a:t>
            </a:r>
            <a:r>
              <a:rPr lang="ru-RU" sz="2600" dirty="0"/>
              <a:t> </a:t>
            </a:r>
            <a:r>
              <a:rPr lang="ru-RU" sz="2600" dirty="0" err="1"/>
              <a:t>працювати</a:t>
            </a:r>
            <a:r>
              <a:rPr lang="ru-RU" sz="2600" dirty="0"/>
              <a:t> з </a:t>
            </a:r>
            <a:r>
              <a:rPr lang="ru-RU" sz="2600" dirty="0" err="1" smtClean="0"/>
              <a:t>підручником</a:t>
            </a:r>
            <a:r>
              <a:rPr lang="ru-RU" sz="2600" dirty="0"/>
              <a:t>, з текстом, </a:t>
            </a:r>
            <a:r>
              <a:rPr lang="ru-RU" sz="2600" dirty="0" err="1"/>
              <a:t>виділяти</a:t>
            </a:r>
            <a:r>
              <a:rPr lang="ru-RU" sz="2600" dirty="0"/>
              <a:t> </a:t>
            </a:r>
            <a:r>
              <a:rPr lang="ru-RU" sz="2600" dirty="0" err="1"/>
              <a:t>головну</a:t>
            </a:r>
            <a:r>
              <a:rPr lang="ru-RU" sz="2600" dirty="0"/>
              <a:t> думку, </a:t>
            </a:r>
            <a:r>
              <a:rPr lang="ru-RU" sz="2600" dirty="0" err="1"/>
              <a:t>робити</a:t>
            </a:r>
            <a:r>
              <a:rPr lang="ru-RU" sz="2600" dirty="0"/>
              <a:t> </a:t>
            </a:r>
            <a:r>
              <a:rPr lang="ru-RU" sz="2600" dirty="0" err="1" smtClean="0"/>
              <a:t>висновки</a:t>
            </a:r>
            <a:r>
              <a:rPr lang="en-US" sz="2600" dirty="0"/>
              <a:t>,</a:t>
            </a:r>
            <a:r>
              <a:rPr lang="ru-RU" sz="2600" dirty="0" smtClean="0"/>
              <a:t> </a:t>
            </a:r>
            <a:r>
              <a:rPr lang="ru-RU" sz="2600" dirty="0" err="1"/>
              <a:t>використання</a:t>
            </a:r>
            <a:r>
              <a:rPr lang="ru-RU" sz="2600" dirty="0"/>
              <a:t> </a:t>
            </a:r>
            <a:r>
              <a:rPr lang="ru-RU" sz="2600" dirty="0" err="1"/>
              <a:t>додаткової</a:t>
            </a:r>
            <a:r>
              <a:rPr lang="ru-RU" sz="2600" dirty="0"/>
              <a:t> </a:t>
            </a:r>
            <a:r>
              <a:rPr lang="ru-RU" sz="2600" dirty="0" err="1"/>
              <a:t>літератури</a:t>
            </a:r>
            <a:r>
              <a:rPr lang="ru-RU" sz="2600" dirty="0" smtClean="0"/>
              <a:t>.</a:t>
            </a:r>
            <a:endParaRPr lang="en-US" sz="2600" dirty="0" smtClean="0"/>
          </a:p>
          <a:p>
            <a:pPr marL="0" indent="0">
              <a:buNone/>
            </a:pPr>
            <a:endParaRPr lang="en-US" sz="2600" dirty="0" smtClean="0"/>
          </a:p>
          <a:p>
            <a:pPr marL="0" indent="0">
              <a:buNone/>
            </a:pPr>
            <a:r>
              <a:rPr lang="en-US" sz="2600" dirty="0" smtClean="0"/>
              <a:t>2.</a:t>
            </a:r>
            <a:r>
              <a:rPr lang="ru-RU" sz="2600" dirty="0" smtClean="0"/>
              <a:t> </a:t>
            </a:r>
            <a:r>
              <a:rPr lang="ru-RU" sz="2600" dirty="0" err="1"/>
              <a:t>Використання</a:t>
            </a:r>
            <a:r>
              <a:rPr lang="ru-RU" sz="2600" dirty="0"/>
              <a:t> </a:t>
            </a:r>
            <a:r>
              <a:rPr lang="ru-RU" sz="2600" dirty="0" err="1"/>
              <a:t>комп'ютерних</a:t>
            </a:r>
            <a:r>
              <a:rPr lang="ru-RU" sz="2600" dirty="0"/>
              <a:t> </a:t>
            </a:r>
            <a:r>
              <a:rPr lang="ru-RU" sz="2600" dirty="0" err="1" smtClean="0"/>
              <a:t>програм</a:t>
            </a:r>
            <a:endParaRPr lang="en-US" sz="2600" dirty="0" smtClean="0"/>
          </a:p>
          <a:p>
            <a:pPr marL="0" indent="0">
              <a:buNone/>
            </a:pPr>
            <a:endParaRPr lang="en-US" sz="2600" dirty="0" smtClean="0"/>
          </a:p>
          <a:p>
            <a:pPr marL="0" indent="0">
              <a:buNone/>
            </a:pPr>
            <a:r>
              <a:rPr lang="en-US" sz="2600" dirty="0" smtClean="0"/>
              <a:t>3.</a:t>
            </a:r>
            <a:r>
              <a:rPr lang="ru-RU" sz="2600" dirty="0" err="1" smtClean="0"/>
              <a:t>Проведення</a:t>
            </a:r>
            <a:r>
              <a:rPr lang="ru-RU" sz="2600" dirty="0" smtClean="0"/>
              <a:t> </a:t>
            </a:r>
            <a:r>
              <a:rPr lang="ru-RU" sz="2600" dirty="0" err="1"/>
              <a:t>зустрічей</a:t>
            </a:r>
            <a:r>
              <a:rPr lang="ru-RU" sz="2600" dirty="0"/>
              <a:t> з медиками, </a:t>
            </a:r>
            <a:r>
              <a:rPr lang="ru-RU" sz="2600" dirty="0" err="1"/>
              <a:t>науковцями</a:t>
            </a:r>
            <a:r>
              <a:rPr lang="ru-RU" sz="2600" dirty="0"/>
              <a:t>, </a:t>
            </a:r>
            <a:r>
              <a:rPr lang="ru-RU" sz="2600" dirty="0" err="1"/>
              <a:t>працівниками</a:t>
            </a:r>
            <a:r>
              <a:rPr lang="ru-RU" sz="2600" dirty="0"/>
              <a:t> </a:t>
            </a:r>
            <a:r>
              <a:rPr lang="ru-RU" sz="2600" dirty="0" err="1"/>
              <a:t>сільського</a:t>
            </a:r>
            <a:r>
              <a:rPr lang="ru-RU" sz="2600" dirty="0"/>
              <a:t> </a:t>
            </a:r>
            <a:r>
              <a:rPr lang="ru-RU" sz="2600" dirty="0" err="1"/>
              <a:t>господарства</a:t>
            </a:r>
            <a:r>
              <a:rPr lang="ru-RU" sz="2600" dirty="0"/>
              <a:t> з метою </a:t>
            </a:r>
            <a:r>
              <a:rPr lang="ru-RU" sz="2600" dirty="0" err="1"/>
              <a:t>надання</a:t>
            </a:r>
            <a:r>
              <a:rPr lang="ru-RU" sz="2600" dirty="0"/>
              <a:t> </a:t>
            </a:r>
            <a:r>
              <a:rPr lang="ru-RU" sz="2600" dirty="0" err="1"/>
              <a:t>учням</a:t>
            </a:r>
            <a:r>
              <a:rPr lang="ru-RU" sz="2600" dirty="0"/>
              <a:t> </a:t>
            </a:r>
            <a:r>
              <a:rPr lang="ru-RU" sz="2600" dirty="0" err="1"/>
              <a:t>актуальної</a:t>
            </a:r>
            <a:r>
              <a:rPr lang="ru-RU" sz="2600" dirty="0"/>
              <a:t> </a:t>
            </a:r>
            <a:r>
              <a:rPr lang="ru-RU" sz="2600" dirty="0" err="1"/>
              <a:t>інформації</a:t>
            </a:r>
            <a:r>
              <a:rPr lang="ru-RU" sz="2600" dirty="0"/>
              <a:t> шляхом </a:t>
            </a:r>
            <a:r>
              <a:rPr lang="ru-RU" sz="2600" dirty="0" err="1"/>
              <a:t>безпосереднього</a:t>
            </a:r>
            <a:r>
              <a:rPr lang="ru-RU" sz="2600" dirty="0"/>
              <a:t> </a:t>
            </a:r>
            <a:r>
              <a:rPr lang="ru-RU" sz="2600" dirty="0" err="1"/>
              <a:t>спілкування</a:t>
            </a:r>
            <a:r>
              <a:rPr lang="ru-RU" sz="1600" dirty="0"/>
              <a:t>.</a:t>
            </a:r>
            <a:endParaRPr lang="uk-UA" sz="1600" dirty="0"/>
          </a:p>
        </p:txBody>
      </p:sp>
      <p:sp>
        <p:nvSpPr>
          <p:cNvPr id="4" name="Объект 3"/>
          <p:cNvSpPr>
            <a:spLocks noGrp="1"/>
          </p:cNvSpPr>
          <p:nvPr>
            <p:ph sz="half" idx="2"/>
          </p:nvPr>
        </p:nvSpPr>
        <p:spPr/>
        <p:txBody>
          <a:bodyPr>
            <a:normAutofit fontScale="62500" lnSpcReduction="20000"/>
          </a:bodyPr>
          <a:lstStyle/>
          <a:p>
            <a:r>
              <a:rPr lang="uk-UA" b="1" dirty="0"/>
              <a:t>Компетентність самоосвіти та </a:t>
            </a:r>
            <a:r>
              <a:rPr lang="uk-UA" b="1" dirty="0" smtClean="0"/>
              <a:t>саморозвитку</a:t>
            </a:r>
            <a:r>
              <a:rPr lang="en-US" b="1" dirty="0" smtClean="0"/>
              <a:t>:</a:t>
            </a:r>
          </a:p>
          <a:p>
            <a:pPr marL="0" indent="0">
              <a:buNone/>
            </a:pPr>
            <a:r>
              <a:rPr lang="uk-UA" dirty="0"/>
              <a:t> 1. Формування та розвиток </a:t>
            </a:r>
            <a:r>
              <a:rPr lang="uk-UA" dirty="0" err="1"/>
              <a:t>загальнонавчальних</a:t>
            </a:r>
            <a:r>
              <a:rPr lang="uk-UA" dirty="0"/>
              <a:t> умінь учнів.</a:t>
            </a:r>
          </a:p>
          <a:p>
            <a:pPr marL="0" indent="0">
              <a:buNone/>
            </a:pPr>
            <a:r>
              <a:rPr lang="uk-UA" dirty="0"/>
              <a:t>2. Підготовка пам'яток «Як виконувати домашнє завдання», «Як опрацьовувати текст підручника», «Як готуватись до тематичного оцінювання» тощо.</a:t>
            </a:r>
          </a:p>
          <a:p>
            <a:pPr marL="0" indent="0">
              <a:buNone/>
            </a:pPr>
            <a:r>
              <a:rPr lang="uk-UA" dirty="0"/>
              <a:t>3. Використання випереджальних завдань.</a:t>
            </a:r>
          </a:p>
          <a:p>
            <a:pPr marL="0" indent="0">
              <a:buNone/>
            </a:pPr>
            <a:r>
              <a:rPr lang="uk-UA" dirty="0"/>
              <a:t>4. Створення індивідуальних програм (планів самоосвіти, програм самореалізації) для обдарованих учнів.</a:t>
            </a:r>
          </a:p>
          <a:p>
            <a:pPr marL="0" indent="0">
              <a:buNone/>
            </a:pPr>
            <a:r>
              <a:rPr lang="uk-UA" dirty="0"/>
              <a:t>5. Створення атмосфери, сприятливої для самоосвітньої діяльності, мотивація учнів на постійне навчання протягом усього життя. </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202" y="4941168"/>
            <a:ext cx="2592288" cy="14858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2666477"/>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uk-UA" dirty="0"/>
              <a:t>основні життєві компетентності учнів : </a:t>
            </a:r>
          </a:p>
        </p:txBody>
      </p:sp>
      <p:sp>
        <p:nvSpPr>
          <p:cNvPr id="6" name="Объект 5"/>
          <p:cNvSpPr>
            <a:spLocks noGrp="1"/>
          </p:cNvSpPr>
          <p:nvPr>
            <p:ph sz="quarter" idx="1"/>
          </p:nvPr>
        </p:nvSpPr>
        <p:spPr/>
        <p:txBody>
          <a:bodyPr>
            <a:normAutofit fontScale="92500" lnSpcReduction="20000"/>
          </a:bodyPr>
          <a:lstStyle/>
          <a:p>
            <a:r>
              <a:rPr lang="uk-UA" b="1" dirty="0" smtClean="0"/>
              <a:t>Компетентність </a:t>
            </a:r>
            <a:r>
              <a:rPr lang="uk-UA" b="1" dirty="0"/>
              <a:t>продуктивної творчої </a:t>
            </a:r>
            <a:r>
              <a:rPr lang="uk-UA" b="1" dirty="0" smtClean="0"/>
              <a:t>діяльності</a:t>
            </a:r>
            <a:r>
              <a:rPr lang="en-US" b="1" dirty="0" smtClean="0"/>
              <a:t>:</a:t>
            </a:r>
          </a:p>
          <a:p>
            <a:pPr marL="0" indent="0">
              <a:buNone/>
            </a:pPr>
            <a:r>
              <a:rPr lang="uk-UA" dirty="0"/>
              <a:t> 1. Залучення учнів для підготовки повідомлень та рефератів.</a:t>
            </a:r>
          </a:p>
          <a:p>
            <a:pPr marL="0" indent="0">
              <a:buNone/>
            </a:pPr>
            <a:r>
              <a:rPr lang="uk-UA" dirty="0"/>
              <a:t>2. Використання відповідних різнопланових завдань творчого рівня.</a:t>
            </a:r>
          </a:p>
          <a:p>
            <a:pPr marL="0" indent="0">
              <a:buNone/>
            </a:pPr>
            <a:r>
              <a:rPr lang="uk-UA" dirty="0"/>
              <a:t>3. Залучення учнів до складання підсумкових питань з теми, задач, опорних конспектів .</a:t>
            </a:r>
          </a:p>
          <a:p>
            <a:pPr marL="0" indent="0">
              <a:buNone/>
            </a:pPr>
            <a:r>
              <a:rPr lang="uk-UA" dirty="0"/>
              <a:t>4. Залучення учнів до виконання творчих завдань: написання казок, незавершених оповідань, складання кросвордів, біологічних загадок.</a:t>
            </a:r>
          </a:p>
          <a:p>
            <a:pPr marL="0" indent="0">
              <a:buNone/>
            </a:pPr>
            <a:r>
              <a:rPr lang="uk-UA" dirty="0"/>
              <a:t>5. Залучення учнів до підготовки та проведення ігор, вікторин, заходів предметних тижнів. </a:t>
            </a:r>
          </a:p>
        </p:txBody>
      </p:sp>
    </p:spTree>
    <p:extLst>
      <p:ext uri="{BB962C8B-B14F-4D97-AF65-F5344CB8AC3E}">
        <p14:creationId xmlns:p14="http://schemas.microsoft.com/office/powerpoint/2010/main" val="4270826879"/>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smtClean="0"/>
              <a:t>здоров'язбережувальн</a:t>
            </a:r>
            <a:r>
              <a:rPr lang="ru-RU" dirty="0"/>
              <a:t>а</a:t>
            </a:r>
            <a:r>
              <a:rPr lang="uk-UA" dirty="0" smtClean="0"/>
              <a:t> компетентність</a:t>
            </a:r>
            <a:r>
              <a:rPr lang="en-US" dirty="0" smtClean="0"/>
              <a:t>:</a:t>
            </a:r>
            <a:endParaRPr lang="uk-UA" dirty="0"/>
          </a:p>
        </p:txBody>
      </p:sp>
      <p:sp>
        <p:nvSpPr>
          <p:cNvPr id="3" name="Объект 2"/>
          <p:cNvSpPr>
            <a:spLocks noGrp="1"/>
          </p:cNvSpPr>
          <p:nvPr>
            <p:ph sz="quarter" idx="1"/>
          </p:nvPr>
        </p:nvSpPr>
        <p:spPr/>
        <p:txBody>
          <a:bodyPr>
            <a:normAutofit fontScale="77500" lnSpcReduction="20000"/>
          </a:bodyPr>
          <a:lstStyle/>
          <a:p>
            <a:pPr marL="0" indent="0">
              <a:buNone/>
            </a:pPr>
            <a:r>
              <a:rPr lang="uk-UA" dirty="0"/>
              <a:t>Формуючи різні життєві компетентності учнів, вчителеві не слід забувати про важливість фізичного стану дітей. Тому треба виділити окремо </a:t>
            </a:r>
            <a:r>
              <a:rPr lang="uk-UA" b="1" dirty="0" err="1"/>
              <a:t>здоров'язбережувальну</a:t>
            </a:r>
            <a:r>
              <a:rPr lang="uk-UA" b="1" dirty="0"/>
              <a:t> компетентність</a:t>
            </a:r>
            <a:r>
              <a:rPr lang="uk-UA" dirty="0"/>
              <a:t>, як характеристику і необхідну умову збереження фізичного, соціального і духовного здоров'я школярів. Адже людина може бути успішною та компетентною в усіх сферах життя лише за умови міцного здоров'я. </a:t>
            </a:r>
            <a:r>
              <a:rPr lang="uk-UA" sz="2600" b="1" dirty="0"/>
              <a:t>Тому найважливішою складовою навчання є формування мотивації до збереження здоров'я. </a:t>
            </a:r>
            <a:r>
              <a:rPr lang="uk-UA" dirty="0"/>
              <a:t>Звідси і випливає основне завдання педагогів </a:t>
            </a:r>
            <a:r>
              <a:rPr lang="uk-UA" dirty="0" smtClean="0"/>
              <a:t>школи</a:t>
            </a:r>
          </a:p>
          <a:p>
            <a:pPr marL="0" indent="0">
              <a:buNone/>
            </a:pPr>
            <a:r>
              <a:rPr lang="uk-UA" dirty="0" smtClean="0"/>
              <a:t> </a:t>
            </a:r>
            <a:r>
              <a:rPr lang="uk-UA" sz="2600" b="1" dirty="0"/>
              <a:t>- </a:t>
            </a:r>
            <a:r>
              <a:rPr lang="uk-UA" sz="2100" b="1" dirty="0"/>
              <a:t>дати учням міцні теоретичні знання про те, що таке здоров'я, як воно закладається, зберігається і руйнується, сформувати </a:t>
            </a:r>
            <a:r>
              <a:rPr lang="uk-UA" sz="2100" b="1" dirty="0" err="1"/>
              <a:t>здоров'язбережувальні</a:t>
            </a:r>
            <a:r>
              <a:rPr lang="uk-UA" sz="2100" b="1" dirty="0"/>
              <a:t> компетентності під час </a:t>
            </a:r>
            <a:r>
              <a:rPr lang="uk-UA" sz="2100" b="1" dirty="0" smtClean="0"/>
              <a:t>вивчення</a:t>
            </a:r>
            <a:r>
              <a:rPr lang="en-US" sz="2100" b="1" dirty="0" smtClean="0"/>
              <a:t> </a:t>
            </a:r>
            <a:r>
              <a:rPr lang="uk-UA" sz="2100" b="1" dirty="0" smtClean="0"/>
              <a:t>природничих наук  </a:t>
            </a:r>
            <a:r>
              <a:rPr lang="uk-UA" sz="2600" b="1" dirty="0" smtClean="0"/>
              <a:t>.</a:t>
            </a:r>
            <a:r>
              <a:rPr lang="uk-UA" dirty="0" smtClean="0"/>
              <a:t> </a:t>
            </a:r>
          </a:p>
          <a:p>
            <a:pPr marL="0" indent="0">
              <a:buNone/>
            </a:pPr>
            <a:r>
              <a:rPr lang="uk-UA" dirty="0" smtClean="0"/>
              <a:t>Для впровадження </a:t>
            </a:r>
            <a:r>
              <a:rPr lang="uk-UA" dirty="0" err="1" smtClean="0"/>
              <a:t>компетнтнісного</a:t>
            </a:r>
            <a:r>
              <a:rPr lang="uk-UA" dirty="0" smtClean="0"/>
              <a:t> підходу до навчання на основі </a:t>
            </a:r>
            <a:r>
              <a:rPr lang="uk-UA" dirty="0" err="1" smtClean="0"/>
              <a:t>здоров'язбережувальних</a:t>
            </a:r>
            <a:r>
              <a:rPr lang="uk-UA" dirty="0" smtClean="0"/>
              <a:t> </a:t>
            </a:r>
            <a:r>
              <a:rPr lang="uk-UA" dirty="0" err="1" smtClean="0"/>
              <a:t>компетентностей</a:t>
            </a:r>
            <a:r>
              <a:rPr lang="uk-UA" dirty="0" smtClean="0"/>
              <a:t> учителеві треба вирішити такі завдання:</a:t>
            </a:r>
            <a:endParaRPr lang="uk-UA" dirty="0"/>
          </a:p>
        </p:txBody>
      </p:sp>
    </p:spTree>
    <p:extLst>
      <p:ext uri="{BB962C8B-B14F-4D97-AF65-F5344CB8AC3E}">
        <p14:creationId xmlns:p14="http://schemas.microsoft.com/office/powerpoint/2010/main" val="1904129432"/>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568952" cy="1152128"/>
          </a:xfrm>
        </p:spPr>
        <p:txBody>
          <a:bodyPr>
            <a:normAutofit fontScale="90000"/>
          </a:bodyPr>
          <a:lstStyle/>
          <a:p>
            <a:r>
              <a:rPr lang="ru-RU" sz="1600" b="1" dirty="0"/>
              <a:t>Для </a:t>
            </a:r>
            <a:r>
              <a:rPr lang="ru-RU" sz="1600" b="1" dirty="0" err="1"/>
              <a:t>впровадження</a:t>
            </a:r>
            <a:r>
              <a:rPr lang="ru-RU" sz="1600" b="1" dirty="0"/>
              <a:t> </a:t>
            </a:r>
            <a:r>
              <a:rPr lang="ru-RU" sz="1600" b="1" dirty="0" err="1"/>
              <a:t>компетнтнісного</a:t>
            </a:r>
            <a:r>
              <a:rPr lang="ru-RU" sz="1600" b="1" dirty="0"/>
              <a:t> </a:t>
            </a:r>
            <a:r>
              <a:rPr lang="ru-RU" sz="1600" b="1" dirty="0" err="1"/>
              <a:t>підходу</a:t>
            </a:r>
            <a:r>
              <a:rPr lang="ru-RU" sz="1600" b="1" dirty="0"/>
              <a:t> до </a:t>
            </a:r>
            <a:r>
              <a:rPr lang="ru-RU" sz="1600" b="1" dirty="0" err="1"/>
              <a:t>навчання</a:t>
            </a:r>
            <a:r>
              <a:rPr lang="ru-RU" sz="1600" b="1" dirty="0"/>
              <a:t> на </a:t>
            </a:r>
            <a:r>
              <a:rPr lang="ru-RU" sz="1600" b="1" dirty="0" err="1"/>
              <a:t>основі</a:t>
            </a:r>
            <a:r>
              <a:rPr lang="ru-RU" sz="1600" b="1" dirty="0"/>
              <a:t> </a:t>
            </a:r>
            <a:r>
              <a:rPr lang="ru-RU" sz="1600" b="1" dirty="0" err="1"/>
              <a:t>здоров'язбережувальних</a:t>
            </a:r>
            <a:r>
              <a:rPr lang="ru-RU" sz="1600" b="1" dirty="0"/>
              <a:t> компетентностей </a:t>
            </a:r>
            <a:r>
              <a:rPr lang="ru-RU" sz="1600" b="1" dirty="0" err="1"/>
              <a:t>учителеві</a:t>
            </a:r>
            <a:r>
              <a:rPr lang="ru-RU" sz="1600" b="1" dirty="0"/>
              <a:t> треба </a:t>
            </a:r>
            <a:r>
              <a:rPr lang="ru-RU" sz="1600" b="1" dirty="0" err="1"/>
              <a:t>вирішити</a:t>
            </a:r>
            <a:r>
              <a:rPr lang="ru-RU" sz="1600" b="1" dirty="0"/>
              <a:t> </a:t>
            </a:r>
            <a:r>
              <a:rPr lang="ru-RU" sz="1600" b="1" dirty="0" err="1"/>
              <a:t>такі</a:t>
            </a:r>
            <a:r>
              <a:rPr lang="ru-RU" sz="1600" b="1" dirty="0"/>
              <a:t> </a:t>
            </a:r>
            <a:r>
              <a:rPr lang="ru-RU" sz="1600" b="1" dirty="0" err="1"/>
              <a:t>завдання</a:t>
            </a:r>
            <a:r>
              <a:rPr lang="ru-RU" sz="1600" b="1" dirty="0"/>
              <a:t>:</a:t>
            </a:r>
            <a:r>
              <a:rPr lang="ru-RU" dirty="0"/>
              <a:t/>
            </a:r>
            <a:br>
              <a:rPr lang="ru-RU" dirty="0"/>
            </a:br>
            <a:endParaRPr lang="uk-UA" dirty="0"/>
          </a:p>
        </p:txBody>
      </p:sp>
      <p:sp>
        <p:nvSpPr>
          <p:cNvPr id="3" name="Объект 2"/>
          <p:cNvSpPr>
            <a:spLocks noGrp="1"/>
          </p:cNvSpPr>
          <p:nvPr>
            <p:ph sz="quarter" idx="1"/>
          </p:nvPr>
        </p:nvSpPr>
        <p:spPr/>
        <p:txBody>
          <a:bodyPr>
            <a:normAutofit fontScale="77500" lnSpcReduction="20000"/>
          </a:bodyPr>
          <a:lstStyle/>
          <a:p>
            <a:r>
              <a:rPr lang="uk-UA" dirty="0"/>
              <a:t>зняття навчального перевантаження школярів, що призводить їх до перевтоми, шляхом впровадження активних форм і методів навчання;</a:t>
            </a:r>
          </a:p>
          <a:p>
            <a:r>
              <a:rPr lang="uk-UA" dirty="0" smtClean="0"/>
              <a:t>організація </a:t>
            </a:r>
            <a:r>
              <a:rPr lang="uk-UA" dirty="0"/>
              <a:t>фізичної активності учнів, профілактика гіподинамії (</a:t>
            </a:r>
            <a:r>
              <a:rPr lang="uk-UA" dirty="0" err="1"/>
              <a:t>фізпаузи</a:t>
            </a:r>
            <a:r>
              <a:rPr lang="uk-UA" dirty="0"/>
              <a:t>); </a:t>
            </a:r>
            <a:endParaRPr lang="uk-UA" dirty="0" smtClean="0"/>
          </a:p>
          <a:p>
            <a:r>
              <a:rPr lang="uk-UA" dirty="0" smtClean="0"/>
              <a:t>формування </a:t>
            </a:r>
            <a:r>
              <a:rPr lang="uk-UA" dirty="0"/>
              <a:t>правильних оглядів на здорове харчування;</a:t>
            </a:r>
          </a:p>
          <a:p>
            <a:r>
              <a:rPr lang="uk-UA" dirty="0" smtClean="0"/>
              <a:t>запобігання </a:t>
            </a:r>
            <a:r>
              <a:rPr lang="uk-UA" dirty="0"/>
              <a:t>шкідливому впливу на здоров'я чинників,що безпосередньо пов'язані з навчальним процесом(профілактика шкільних хвороб);</a:t>
            </a:r>
          </a:p>
          <a:p>
            <a:r>
              <a:rPr lang="uk-UA" dirty="0" smtClean="0"/>
              <a:t>охорона </a:t>
            </a:r>
            <a:r>
              <a:rPr lang="uk-UA" dirty="0"/>
              <a:t>і зміцнення психічного здоров'я (запобігання шкільним стресам, поширення серед учнів шкідливих звичок);</a:t>
            </a:r>
          </a:p>
          <a:p>
            <a:r>
              <a:rPr lang="uk-UA" dirty="0" smtClean="0"/>
              <a:t>формування </a:t>
            </a:r>
            <a:r>
              <a:rPr lang="uk-UA" dirty="0"/>
              <a:t>культури здоров'я учнів і компетентності педагогів з питань основ здоров'я і </a:t>
            </a:r>
            <a:r>
              <a:rPr lang="uk-UA" dirty="0" err="1"/>
              <a:t>здоров'язберігаючих</a:t>
            </a:r>
            <a:r>
              <a:rPr lang="uk-UA" dirty="0"/>
              <a:t> технологій.</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5301208"/>
            <a:ext cx="1425756" cy="106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2245667"/>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b="1" dirty="0" err="1"/>
              <a:t>Методи</a:t>
            </a:r>
            <a:r>
              <a:rPr lang="ru-RU" sz="2000" b="1" dirty="0"/>
              <a:t> та </a:t>
            </a:r>
            <a:r>
              <a:rPr lang="ru-RU" sz="2000" b="1" dirty="0" err="1"/>
              <a:t>технології</a:t>
            </a:r>
            <a:r>
              <a:rPr lang="ru-RU" sz="2000" b="1" dirty="0"/>
              <a:t> </a:t>
            </a:r>
            <a:r>
              <a:rPr lang="ru-RU" sz="2000" b="1" dirty="0" err="1"/>
              <a:t>формування</a:t>
            </a:r>
            <a:r>
              <a:rPr lang="ru-RU" sz="2000" b="1" dirty="0"/>
              <a:t> </a:t>
            </a:r>
            <a:r>
              <a:rPr lang="ru-RU" sz="2000" b="1" dirty="0" err="1"/>
              <a:t>спеціальних</a:t>
            </a:r>
            <a:r>
              <a:rPr lang="ru-RU" sz="2000" b="1" dirty="0"/>
              <a:t> компетентностей на </a:t>
            </a:r>
            <a:r>
              <a:rPr lang="ru-RU" sz="2000" b="1" dirty="0" smtClean="0"/>
              <a:t>уроках </a:t>
            </a:r>
            <a:r>
              <a:rPr lang="ru-RU" sz="2000" b="1" dirty="0" err="1" smtClean="0"/>
              <a:t>природничих</a:t>
            </a:r>
            <a:r>
              <a:rPr lang="ru-RU" sz="2000" b="1" dirty="0" smtClean="0"/>
              <a:t> наук</a:t>
            </a:r>
            <a:r>
              <a:rPr lang="en-US" sz="2000" b="1" dirty="0" smtClean="0"/>
              <a:t>:</a:t>
            </a:r>
            <a:endParaRPr lang="uk-UA" sz="2000" b="1" dirty="0"/>
          </a:p>
        </p:txBody>
      </p:sp>
      <p:sp>
        <p:nvSpPr>
          <p:cNvPr id="3" name="Объект 2"/>
          <p:cNvSpPr>
            <a:spLocks noGrp="1"/>
          </p:cNvSpPr>
          <p:nvPr>
            <p:ph sz="quarter" idx="1"/>
          </p:nvPr>
        </p:nvSpPr>
        <p:spPr/>
        <p:txBody>
          <a:bodyPr>
            <a:normAutofit fontScale="77500" lnSpcReduction="20000"/>
          </a:bodyPr>
          <a:lstStyle/>
          <a:p>
            <a:r>
              <a:rPr lang="en-US" b="1" dirty="0" smtClean="0"/>
              <a:t>1.</a:t>
            </a:r>
            <a:r>
              <a:rPr lang="uk-UA" b="1" dirty="0" smtClean="0"/>
              <a:t>Методика </a:t>
            </a:r>
            <a:r>
              <a:rPr lang="uk-UA" b="1" dirty="0"/>
              <a:t>розвитку критичного </a:t>
            </a:r>
            <a:r>
              <a:rPr lang="uk-UA" b="1" dirty="0" smtClean="0"/>
              <a:t>мислення</a:t>
            </a:r>
            <a:r>
              <a:rPr lang="en-US" b="1" dirty="0" smtClean="0"/>
              <a:t>:</a:t>
            </a:r>
            <a:r>
              <a:rPr lang="uk-UA" b="1" dirty="0" smtClean="0"/>
              <a:t> </a:t>
            </a:r>
            <a:endParaRPr lang="en-US" b="1" dirty="0" smtClean="0"/>
          </a:p>
          <a:p>
            <a:pPr marL="0" indent="0">
              <a:buNone/>
            </a:pPr>
            <a:r>
              <a:rPr lang="uk-UA" dirty="0" smtClean="0"/>
              <a:t>Критичне мислення – це:</a:t>
            </a:r>
          </a:p>
          <a:p>
            <a:pPr marL="0" indent="0">
              <a:buNone/>
            </a:pPr>
            <a:r>
              <a:rPr lang="uk-UA" dirty="0" smtClean="0"/>
              <a:t>-        </a:t>
            </a:r>
            <a:r>
              <a:rPr lang="uk-UA" dirty="0"/>
              <a:t>уміння врівноважувати у своїй свідомості різні точки зору;</a:t>
            </a:r>
          </a:p>
          <a:p>
            <a:pPr marL="0" indent="0">
              <a:buNone/>
            </a:pPr>
            <a:r>
              <a:rPr lang="uk-UA" dirty="0"/>
              <a:t>-        уміння піддавати ідею м'якому скепсису;</a:t>
            </a:r>
          </a:p>
          <a:p>
            <a:pPr marL="0" indent="0">
              <a:buNone/>
            </a:pPr>
            <a:r>
              <a:rPr lang="uk-UA" dirty="0"/>
              <a:t>-        об'єднання активного та інтерактивного процесу;</a:t>
            </a:r>
          </a:p>
          <a:p>
            <a:pPr marL="0" indent="0">
              <a:buNone/>
            </a:pPr>
            <a:r>
              <a:rPr lang="uk-UA" dirty="0"/>
              <a:t>-        перевірка окремих ідей щодо можливості їх використання;</a:t>
            </a:r>
          </a:p>
          <a:p>
            <a:pPr marL="0" indent="0">
              <a:buNone/>
            </a:pPr>
            <a:r>
              <a:rPr lang="uk-UA" dirty="0"/>
              <a:t>-        моделювання систем доказів, на основі яких </a:t>
            </a:r>
            <a:r>
              <a:rPr lang="uk-UA" dirty="0" smtClean="0"/>
              <a:t>базуються різні </a:t>
            </a:r>
            <a:r>
              <a:rPr lang="uk-UA" dirty="0"/>
              <a:t>точки зору;</a:t>
            </a:r>
          </a:p>
          <a:p>
            <a:pPr marL="0" indent="0">
              <a:buNone/>
            </a:pPr>
            <a:r>
              <a:rPr lang="uk-UA" dirty="0"/>
              <a:t>-        переоцінка та переосмислення понять та інформації;</a:t>
            </a:r>
          </a:p>
          <a:p>
            <a:pPr marL="0" indent="0">
              <a:buNone/>
            </a:pPr>
            <a:r>
              <a:rPr lang="uk-UA" dirty="0"/>
              <a:t>-        здатність знайти необхідну інформацію та використовувати її під час прийняття самостійного рішення.</a:t>
            </a:r>
          </a:p>
          <a:p>
            <a:pPr marL="0" indent="0">
              <a:buNone/>
            </a:pPr>
            <a:r>
              <a:rPr lang="uk-UA" dirty="0"/>
              <a:t>Таким чином, </a:t>
            </a:r>
            <a:r>
              <a:rPr lang="uk-UA" b="1" dirty="0"/>
              <a:t>критичне мислення </a:t>
            </a:r>
            <a:r>
              <a:rPr lang="uk-UA" dirty="0"/>
              <a:t>– це складний ментальний процес, який починається із залучення інформації та закінчується прийняттям рішення.</a:t>
            </a:r>
          </a:p>
        </p:txBody>
      </p:sp>
    </p:spTree>
    <p:extLst>
      <p:ext uri="{BB962C8B-B14F-4D97-AF65-F5344CB8AC3E}">
        <p14:creationId xmlns:p14="http://schemas.microsoft.com/office/powerpoint/2010/main" val="3254440006"/>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err="1"/>
              <a:t>Методи</a:t>
            </a:r>
            <a:r>
              <a:rPr lang="ru-RU" sz="2400" dirty="0"/>
              <a:t> та </a:t>
            </a:r>
            <a:r>
              <a:rPr lang="ru-RU" sz="2400" dirty="0" err="1"/>
              <a:t>технології</a:t>
            </a:r>
            <a:r>
              <a:rPr lang="ru-RU" sz="2400" dirty="0"/>
              <a:t> </a:t>
            </a:r>
            <a:r>
              <a:rPr lang="ru-RU" sz="2400" dirty="0" err="1"/>
              <a:t>формування</a:t>
            </a:r>
            <a:r>
              <a:rPr lang="ru-RU" sz="2400" dirty="0"/>
              <a:t> </a:t>
            </a:r>
            <a:r>
              <a:rPr lang="ru-RU" sz="2400" dirty="0" err="1"/>
              <a:t>спеціальних</a:t>
            </a:r>
            <a:r>
              <a:rPr lang="ru-RU" sz="2400" dirty="0"/>
              <a:t> компетентностей на уроках </a:t>
            </a:r>
            <a:r>
              <a:rPr lang="ru-RU" sz="2400" dirty="0" err="1"/>
              <a:t>природничих</a:t>
            </a:r>
            <a:r>
              <a:rPr lang="ru-RU" sz="2400" dirty="0"/>
              <a:t> наук:</a:t>
            </a:r>
            <a:endParaRPr lang="uk-UA" sz="2400" dirty="0"/>
          </a:p>
        </p:txBody>
      </p:sp>
      <p:sp>
        <p:nvSpPr>
          <p:cNvPr id="3" name="Объект 2"/>
          <p:cNvSpPr>
            <a:spLocks noGrp="1"/>
          </p:cNvSpPr>
          <p:nvPr>
            <p:ph sz="quarter" idx="1"/>
          </p:nvPr>
        </p:nvSpPr>
        <p:spPr/>
        <p:txBody>
          <a:bodyPr/>
          <a:lstStyle/>
          <a:p>
            <a:r>
              <a:rPr lang="en-US" b="1" dirty="0" smtClean="0"/>
              <a:t>2.</a:t>
            </a:r>
            <a:r>
              <a:rPr lang="uk-UA" b="1" dirty="0" smtClean="0"/>
              <a:t>Метод проектів</a:t>
            </a:r>
            <a:r>
              <a:rPr lang="en-US" b="1" dirty="0" smtClean="0"/>
              <a:t>:</a:t>
            </a:r>
          </a:p>
          <a:p>
            <a:pPr marL="0" indent="0">
              <a:buNone/>
            </a:pPr>
            <a:r>
              <a:rPr lang="uk-UA" dirty="0"/>
              <a:t>Основна його мета –  це навчання на активній основі. У цих умовах учитель виступає у ролі організатора видів діяльності учнів як компетентний консультант і помічник. Його професійні вміння повинні бути спрямовані не тільки на контроль знань та вмінь школярів, а й на діагностику їхньої діяльності та розвитку.</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4869160"/>
            <a:ext cx="1970466" cy="1518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9763096"/>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err="1"/>
              <a:t>Методи</a:t>
            </a:r>
            <a:r>
              <a:rPr lang="ru-RU" sz="2000" dirty="0"/>
              <a:t> та </a:t>
            </a:r>
            <a:r>
              <a:rPr lang="ru-RU" sz="2000" dirty="0" err="1"/>
              <a:t>технології</a:t>
            </a:r>
            <a:r>
              <a:rPr lang="ru-RU" sz="2000" dirty="0"/>
              <a:t> </a:t>
            </a:r>
            <a:r>
              <a:rPr lang="ru-RU" sz="2000" dirty="0" err="1"/>
              <a:t>формування</a:t>
            </a:r>
            <a:r>
              <a:rPr lang="ru-RU" sz="2000" dirty="0"/>
              <a:t> </a:t>
            </a:r>
            <a:r>
              <a:rPr lang="ru-RU" sz="2000" dirty="0" err="1"/>
              <a:t>спеціальних</a:t>
            </a:r>
            <a:r>
              <a:rPr lang="ru-RU" sz="2000" dirty="0"/>
              <a:t> компетентностей на уроках </a:t>
            </a:r>
            <a:r>
              <a:rPr lang="ru-RU" sz="2000" dirty="0" err="1"/>
              <a:t>природничих</a:t>
            </a:r>
            <a:r>
              <a:rPr lang="ru-RU" sz="2000" dirty="0"/>
              <a:t> наук:</a:t>
            </a:r>
            <a:endParaRPr lang="uk-UA" sz="2000" dirty="0"/>
          </a:p>
        </p:txBody>
      </p:sp>
      <p:sp>
        <p:nvSpPr>
          <p:cNvPr id="3" name="Объект 2"/>
          <p:cNvSpPr>
            <a:spLocks noGrp="1"/>
          </p:cNvSpPr>
          <p:nvPr>
            <p:ph sz="quarter" idx="1"/>
          </p:nvPr>
        </p:nvSpPr>
        <p:spPr/>
        <p:txBody>
          <a:bodyPr>
            <a:normAutofit fontScale="62500" lnSpcReduction="20000"/>
          </a:bodyPr>
          <a:lstStyle/>
          <a:p>
            <a:pPr marL="0" indent="0">
              <a:buNone/>
            </a:pPr>
            <a:r>
              <a:rPr lang="en-US" b="1" dirty="0" smtClean="0"/>
              <a:t>3.</a:t>
            </a:r>
            <a:r>
              <a:rPr lang="uk-UA" b="1" dirty="0" smtClean="0"/>
              <a:t>Творчі завдання</a:t>
            </a:r>
            <a:r>
              <a:rPr lang="en-US" b="1" dirty="0" smtClean="0"/>
              <a:t>:</a:t>
            </a:r>
          </a:p>
          <a:p>
            <a:pPr marL="0" indent="0">
              <a:buNone/>
            </a:pPr>
            <a:r>
              <a:rPr lang="uk-UA" dirty="0"/>
              <a:t>Творчі завдання –  це взаємозв'язок пізнавального та розумового завдань.</a:t>
            </a:r>
          </a:p>
          <a:p>
            <a:pPr marL="0" indent="0">
              <a:buNone/>
            </a:pPr>
            <a:r>
              <a:rPr lang="uk-UA" dirty="0"/>
              <a:t>Його розв'язання вимагає від учня застосування раніше засвоєних знань та вмінь у новій ситуації, їх комбінацію та переплетення, побудову їх на основі способу розв'язання, бачення нової проблеми в традиційній ситуації, бачення структури і нової функції об'єкта. Важливе також напруження думки, збудження розумової діяльності.</a:t>
            </a:r>
          </a:p>
          <a:p>
            <a:r>
              <a:rPr lang="uk-UA" dirty="0"/>
              <a:t>Складаючи творчі завдання, ми виходимо з таких критеріїв:</a:t>
            </a:r>
          </a:p>
          <a:p>
            <a:pPr marL="0" indent="0">
              <a:buNone/>
            </a:pPr>
            <a:r>
              <a:rPr lang="uk-UA" dirty="0"/>
              <a:t>•        Умова завдання має ґрунтуватися значною мірою на вже відомих учням знаннях та вміннях.</a:t>
            </a:r>
          </a:p>
          <a:p>
            <a:pPr marL="0" indent="0">
              <a:buNone/>
            </a:pPr>
            <a:r>
              <a:rPr lang="uk-UA" dirty="0"/>
              <a:t>•        Містити суперечності між відомим та науковим — проблему.</a:t>
            </a:r>
          </a:p>
          <a:p>
            <a:pPr marL="0" indent="0">
              <a:buNone/>
            </a:pPr>
            <a:r>
              <a:rPr lang="uk-UA" dirty="0"/>
              <a:t>•        Викликати цікавість до розв'язання, концентрувати увагу школяра.</a:t>
            </a:r>
          </a:p>
          <a:p>
            <a:pPr marL="0" indent="0">
              <a:buNone/>
            </a:pPr>
            <a:r>
              <a:rPr lang="uk-UA" dirty="0"/>
              <a:t>•        Містити пізнавальну новизну, елементи труднощів під час її розв'язання.</a:t>
            </a:r>
          </a:p>
          <a:p>
            <a:r>
              <a:rPr lang="uk-UA" dirty="0"/>
              <a:t>Використання творчих завдань дає змогу перевірити, як учень навчився оперувати, й одночасно вчить самостійного пошуку нових знань і способів діяльності.</a:t>
            </a:r>
          </a:p>
        </p:txBody>
      </p:sp>
    </p:spTree>
    <p:extLst>
      <p:ext uri="{BB962C8B-B14F-4D97-AF65-F5344CB8AC3E}">
        <p14:creationId xmlns:p14="http://schemas.microsoft.com/office/powerpoint/2010/main" val="1294209161"/>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err="1"/>
              <a:t>Методи</a:t>
            </a:r>
            <a:r>
              <a:rPr lang="ru-RU" sz="2400" dirty="0"/>
              <a:t> та </a:t>
            </a:r>
            <a:r>
              <a:rPr lang="ru-RU" sz="2400" dirty="0" err="1"/>
              <a:t>технології</a:t>
            </a:r>
            <a:r>
              <a:rPr lang="ru-RU" sz="2400" dirty="0"/>
              <a:t> </a:t>
            </a:r>
            <a:r>
              <a:rPr lang="ru-RU" sz="2400" dirty="0" err="1"/>
              <a:t>формування</a:t>
            </a:r>
            <a:r>
              <a:rPr lang="ru-RU" sz="2400" dirty="0"/>
              <a:t> </a:t>
            </a:r>
            <a:r>
              <a:rPr lang="ru-RU" sz="2400" dirty="0" err="1"/>
              <a:t>спеціальних</a:t>
            </a:r>
            <a:r>
              <a:rPr lang="ru-RU" sz="2400" dirty="0"/>
              <a:t> компетентностей на уроках </a:t>
            </a:r>
            <a:r>
              <a:rPr lang="ru-RU" sz="2400" dirty="0" err="1"/>
              <a:t>природничих</a:t>
            </a:r>
            <a:r>
              <a:rPr lang="ru-RU" sz="2400" dirty="0"/>
              <a:t> наук:</a:t>
            </a:r>
            <a:endParaRPr lang="uk-UA" sz="2400" dirty="0"/>
          </a:p>
        </p:txBody>
      </p:sp>
      <p:sp>
        <p:nvSpPr>
          <p:cNvPr id="3" name="Объект 2"/>
          <p:cNvSpPr>
            <a:spLocks noGrp="1"/>
          </p:cNvSpPr>
          <p:nvPr>
            <p:ph sz="quarter" idx="1"/>
          </p:nvPr>
        </p:nvSpPr>
        <p:spPr>
          <a:xfrm>
            <a:off x="179512" y="1628800"/>
            <a:ext cx="8626160" cy="4680520"/>
          </a:xfrm>
        </p:spPr>
        <p:txBody>
          <a:bodyPr>
            <a:normAutofit fontScale="47500" lnSpcReduction="20000"/>
          </a:bodyPr>
          <a:lstStyle/>
          <a:p>
            <a:pPr marL="0" indent="0">
              <a:buNone/>
            </a:pPr>
            <a:r>
              <a:rPr lang="en-US" sz="4500" b="1" dirty="0" smtClean="0"/>
              <a:t>4.</a:t>
            </a:r>
            <a:r>
              <a:rPr lang="uk-UA" sz="4500" b="1" dirty="0" smtClean="0"/>
              <a:t>Інтерактивні технології</a:t>
            </a:r>
            <a:r>
              <a:rPr lang="en-US" b="1" dirty="0" smtClean="0"/>
              <a:t>:</a:t>
            </a:r>
          </a:p>
          <a:p>
            <a:pPr marL="0" indent="0">
              <a:buNone/>
            </a:pPr>
            <a:r>
              <a:rPr lang="uk-UA" sz="3400" dirty="0"/>
              <a:t>Багато основних методичних інновацій пов'язано із застосуванням інтерактивних технологій. Інтерактивний означає взаємодіяти або перебувати у процесі бесіди, діалогу з чим-небудь або ким-небудь. Навчання відбувається за умов постійної, активної взаємодії всіх учасників навчально-виховного процесу. Це </a:t>
            </a:r>
            <a:r>
              <a:rPr lang="uk-UA" sz="3400" dirty="0" err="1"/>
              <a:t>взаємонавчання</a:t>
            </a:r>
            <a:r>
              <a:rPr lang="uk-UA" sz="3400" dirty="0"/>
              <a:t> (колективне, групове, навчання у співпраці), де учень і вчитель рівноправні, рівнозначні суб'єкти навчання. Педагог є лише організатором процесу навчання, лідером групи. Організація інтерактивного навчання передбачає моделювання життєвих ситуацій, проведення рольових ігор, спільне розв'язання проблем. Це навчання ефективно сприяє формуванню вмінь, навичок і цінностей, створює атмосферу співпраці, взаємодії, дозволяє педагогові стати справжнім лідером дитячого колективу. На сучасному етапі розвитку освіти діти прагнуть навчатися завдяки тому, що можуть повністю себе реалізувати. Вони не бояться висловити свою думку, критику, не бояться бути почутими. На таких уроках учитель повинен стати невидимим диригентом, який уміє вчасно почути, помітити, підтримати кожного учня. Коли діти працюють разом, вони формують такі навички, необхідні для самостійного життя:</a:t>
            </a:r>
          </a:p>
          <a:p>
            <a:pPr marL="0" indent="0">
              <a:buNone/>
            </a:pPr>
            <a:r>
              <a:rPr lang="uk-UA" sz="3400" dirty="0"/>
              <a:t>- розв'язувати конфлікти;</a:t>
            </a:r>
          </a:p>
          <a:p>
            <a:pPr marL="0" indent="0">
              <a:buNone/>
            </a:pPr>
            <a:r>
              <a:rPr lang="uk-UA" sz="3400" dirty="0"/>
              <a:t>- активно слухати;</a:t>
            </a:r>
          </a:p>
          <a:p>
            <a:pPr marL="0" indent="0">
              <a:buNone/>
            </a:pPr>
            <a:r>
              <a:rPr lang="uk-UA" sz="3400" dirty="0"/>
              <a:t>- критикувати думку, а не того, хто її висловив;</a:t>
            </a:r>
          </a:p>
          <a:p>
            <a:pPr marL="0" indent="0">
              <a:buNone/>
            </a:pPr>
            <a:r>
              <a:rPr lang="uk-UA" sz="3400" dirty="0"/>
              <a:t>- аналізувати;</a:t>
            </a:r>
          </a:p>
          <a:p>
            <a:pPr marL="0" indent="0">
              <a:buNone/>
            </a:pPr>
            <a:r>
              <a:rPr lang="uk-UA" sz="3400" dirty="0"/>
              <a:t>- приймати рішення. </a:t>
            </a:r>
          </a:p>
        </p:txBody>
      </p:sp>
    </p:spTree>
    <p:extLst>
      <p:ext uri="{BB962C8B-B14F-4D97-AF65-F5344CB8AC3E}">
        <p14:creationId xmlns:p14="http://schemas.microsoft.com/office/powerpoint/2010/main" val="1787748865"/>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34400" cy="758952"/>
          </a:xfrm>
        </p:spPr>
        <p:txBody>
          <a:bodyPr>
            <a:normAutofit/>
          </a:bodyPr>
          <a:lstStyle/>
          <a:p>
            <a:r>
              <a:rPr lang="ru-RU" sz="2000" dirty="0" err="1"/>
              <a:t>Методи</a:t>
            </a:r>
            <a:r>
              <a:rPr lang="ru-RU" sz="2000" dirty="0"/>
              <a:t> та </a:t>
            </a:r>
            <a:r>
              <a:rPr lang="ru-RU" sz="2000" dirty="0" err="1"/>
              <a:t>технології</a:t>
            </a:r>
            <a:r>
              <a:rPr lang="ru-RU" sz="2000" dirty="0"/>
              <a:t> </a:t>
            </a:r>
            <a:r>
              <a:rPr lang="ru-RU" sz="2000" dirty="0" err="1"/>
              <a:t>формування</a:t>
            </a:r>
            <a:r>
              <a:rPr lang="ru-RU" sz="2000" dirty="0"/>
              <a:t> </a:t>
            </a:r>
            <a:r>
              <a:rPr lang="ru-RU" sz="2000" dirty="0" err="1"/>
              <a:t>спеціальних</a:t>
            </a:r>
            <a:r>
              <a:rPr lang="ru-RU" sz="2000" dirty="0"/>
              <a:t> компетентностей на уроках </a:t>
            </a:r>
            <a:r>
              <a:rPr lang="ru-RU" sz="2000" dirty="0" err="1"/>
              <a:t>природничих</a:t>
            </a:r>
            <a:r>
              <a:rPr lang="ru-RU" sz="2000" dirty="0"/>
              <a:t> наук:</a:t>
            </a:r>
            <a:endParaRPr lang="uk-UA" sz="2000" dirty="0"/>
          </a:p>
        </p:txBody>
      </p:sp>
      <p:sp>
        <p:nvSpPr>
          <p:cNvPr id="3" name="Объект 2"/>
          <p:cNvSpPr>
            <a:spLocks noGrp="1"/>
          </p:cNvSpPr>
          <p:nvPr>
            <p:ph sz="quarter" idx="1"/>
          </p:nvPr>
        </p:nvSpPr>
        <p:spPr/>
        <p:txBody>
          <a:bodyPr/>
          <a:lstStyle/>
          <a:p>
            <a:pPr marL="0" indent="0">
              <a:buNone/>
            </a:pPr>
            <a:r>
              <a:rPr lang="en-US" sz="2400" b="1" dirty="0" smtClean="0"/>
              <a:t>5.</a:t>
            </a:r>
            <a:r>
              <a:rPr lang="uk-UA" sz="2400" b="1" dirty="0" smtClean="0"/>
              <a:t>Колективно-групове навчання</a:t>
            </a:r>
            <a:r>
              <a:rPr lang="en-US" sz="2400" b="1" dirty="0" smtClean="0"/>
              <a:t>:</a:t>
            </a:r>
          </a:p>
          <a:p>
            <a:pPr marL="0" indent="0">
              <a:buNone/>
            </a:pPr>
            <a:endParaRPr lang="en-US" dirty="0" smtClean="0"/>
          </a:p>
          <a:p>
            <a:pPr marL="0" indent="0">
              <a:buNone/>
            </a:pPr>
            <a:r>
              <a:rPr lang="uk-UA" sz="2000" dirty="0"/>
              <a:t>Це загальновідома технологія, що застосовують, як правило, у комбінації з іншими</a:t>
            </a:r>
            <a:r>
              <a:rPr lang="uk-UA" sz="2000" dirty="0" smtClean="0"/>
              <a:t>.</a:t>
            </a:r>
            <a:endParaRPr lang="en-US" sz="2000" dirty="0" smtClean="0"/>
          </a:p>
          <a:p>
            <a:pPr marL="0" indent="0">
              <a:buNone/>
            </a:pPr>
            <a:r>
              <a:rPr lang="uk-UA" sz="2000" dirty="0" smtClean="0"/>
              <a:t> </a:t>
            </a:r>
            <a:r>
              <a:rPr lang="uk-UA" sz="2000" b="1" dirty="0" smtClean="0"/>
              <a:t>її мета</a:t>
            </a:r>
            <a:r>
              <a:rPr lang="en-US" sz="2000" b="1" dirty="0"/>
              <a:t>:</a:t>
            </a:r>
            <a:r>
              <a:rPr lang="uk-UA" sz="2000" b="1" dirty="0" smtClean="0"/>
              <a:t> </a:t>
            </a:r>
            <a:r>
              <a:rPr lang="uk-UA" sz="2000" dirty="0" smtClean="0"/>
              <a:t>— </a:t>
            </a:r>
            <a:r>
              <a:rPr lang="uk-UA" sz="2000" dirty="0"/>
              <a:t>пояснити незрозумілі положення, привернути увагу учнів до складних або проблемних питань, мотивувати пізнавальну діяльність, актуалізувати опорні знання тощо. </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300538"/>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2134580"/>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uk-UA" dirty="0" smtClean="0"/>
              <a:t>Вступ</a:t>
            </a:r>
            <a:r>
              <a:rPr lang="en-US" dirty="0"/>
              <a:t>:</a:t>
            </a:r>
            <a:r>
              <a:rPr lang="uk-UA" dirty="0" smtClean="0"/>
              <a:t> </a:t>
            </a:r>
            <a:endParaRPr lang="uk-UA" dirty="0"/>
          </a:p>
        </p:txBody>
      </p:sp>
      <p:sp>
        <p:nvSpPr>
          <p:cNvPr id="3" name="Объект 2"/>
          <p:cNvSpPr>
            <a:spLocks noGrp="1"/>
          </p:cNvSpPr>
          <p:nvPr>
            <p:ph sz="quarter" idx="4294967295"/>
          </p:nvPr>
        </p:nvSpPr>
        <p:spPr>
          <a:xfrm>
            <a:off x="395536" y="1844824"/>
            <a:ext cx="8424936" cy="4392488"/>
          </a:xfrm>
        </p:spPr>
        <p:txBody>
          <a:bodyPr>
            <a:normAutofit fontScale="70000" lnSpcReduction="20000"/>
          </a:bodyPr>
          <a:lstStyle/>
          <a:p>
            <a:pPr marL="0" indent="0">
              <a:buNone/>
            </a:pPr>
            <a:r>
              <a:rPr lang="uk-UA" dirty="0"/>
              <a:t>Національна доктрина розвитку освіти відзначає потребу в радикальній  модернізації освітньої галузі, що передбачає постійне оновлення змісту, організації навчально-виховного процесу та педагогічних технологій. Життя ставить нас перед фактом: обсяг необхідних людині знань стрімко збільшується й уже неможливо робити ставку лише на засвоєння певної сукупності положень і фактів</a:t>
            </a:r>
            <a:r>
              <a:rPr lang="uk-UA" dirty="0" smtClean="0"/>
              <a:t>.</a:t>
            </a:r>
          </a:p>
          <a:p>
            <a:pPr marL="0" indent="0">
              <a:buNone/>
            </a:pPr>
            <a:r>
              <a:rPr lang="uk-UA" dirty="0" smtClean="0"/>
              <a:t> </a:t>
            </a:r>
            <a:r>
              <a:rPr lang="uk-UA" dirty="0"/>
              <a:t>Сучасне суспільство потребує громадянина не лише як носія певного обсягу знань, вмінь та навичок, а передусім як всебічно розвинену особистість, здатну </a:t>
            </a:r>
            <a:r>
              <a:rPr lang="uk-UA" sz="2300" b="1" dirty="0"/>
              <a:t>вільно орієнтуватись в безмежному інформаційному просторі, мислити, експериментувати, творити</a:t>
            </a:r>
            <a:r>
              <a:rPr lang="uk-UA" dirty="0"/>
              <a:t>. Це означає, що перед сучасною школою стоїть нелегке завдання </a:t>
            </a:r>
            <a:endParaRPr lang="uk-UA" dirty="0" smtClean="0"/>
          </a:p>
          <a:p>
            <a:pPr marL="0" indent="0">
              <a:buNone/>
            </a:pPr>
            <a:r>
              <a:rPr lang="uk-UA" sz="4000" b="1" dirty="0"/>
              <a:t>–</a:t>
            </a:r>
            <a:r>
              <a:rPr lang="uk-UA" dirty="0"/>
              <a:t> дати державі випускника, готового до життя </a:t>
            </a:r>
            <a:r>
              <a:rPr lang="uk-UA" dirty="0" smtClean="0"/>
              <a:t>в інформаційному </a:t>
            </a:r>
            <a:r>
              <a:rPr lang="uk-UA" dirty="0"/>
              <a:t>суспільстві, </a:t>
            </a:r>
            <a:r>
              <a:rPr lang="uk-UA" dirty="0" err="1"/>
              <a:t>конкурентноспроможного</a:t>
            </a:r>
            <a:r>
              <a:rPr lang="uk-UA" dirty="0"/>
              <a:t>, активного, прагнучого до </a:t>
            </a:r>
            <a:r>
              <a:rPr lang="uk-UA" dirty="0" err="1"/>
              <a:t>самоактуалізації</a:t>
            </a:r>
            <a:r>
              <a:rPr lang="uk-UA" dirty="0"/>
              <a:t>. У зв’язку із цим, пріоритетне значення надається сьогодні </a:t>
            </a:r>
            <a:r>
              <a:rPr lang="uk-UA" b="1" dirty="0" err="1"/>
              <a:t>компетентнісній</a:t>
            </a:r>
            <a:r>
              <a:rPr lang="uk-UA" b="1" dirty="0"/>
              <a:t> освіті</a:t>
            </a:r>
            <a:r>
              <a:rPr lang="uk-UA" dirty="0"/>
              <a:t>, яка забезпечить відповідність особистості випускника сучасним вимогам суспільства.</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260649"/>
            <a:ext cx="1872208" cy="1565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0503157"/>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err="1"/>
              <a:t>Методи</a:t>
            </a:r>
            <a:r>
              <a:rPr lang="ru-RU" sz="2400" dirty="0"/>
              <a:t> та </a:t>
            </a:r>
            <a:r>
              <a:rPr lang="ru-RU" sz="2400" dirty="0" err="1"/>
              <a:t>технології</a:t>
            </a:r>
            <a:r>
              <a:rPr lang="ru-RU" sz="2400" dirty="0"/>
              <a:t> </a:t>
            </a:r>
            <a:r>
              <a:rPr lang="ru-RU" sz="2400" dirty="0" err="1"/>
              <a:t>формування</a:t>
            </a:r>
            <a:r>
              <a:rPr lang="ru-RU" sz="2400" dirty="0"/>
              <a:t> </a:t>
            </a:r>
            <a:r>
              <a:rPr lang="ru-RU" sz="2400" dirty="0" err="1"/>
              <a:t>спеціальних</a:t>
            </a:r>
            <a:r>
              <a:rPr lang="ru-RU" sz="2400" dirty="0"/>
              <a:t> компетентностей на уроках </a:t>
            </a:r>
            <a:r>
              <a:rPr lang="ru-RU" sz="2400" dirty="0" err="1"/>
              <a:t>природничих</a:t>
            </a:r>
            <a:r>
              <a:rPr lang="ru-RU" sz="2400" dirty="0"/>
              <a:t> наук:</a:t>
            </a:r>
            <a:endParaRPr lang="uk-UA" sz="2400" dirty="0"/>
          </a:p>
        </p:txBody>
      </p:sp>
      <p:sp>
        <p:nvSpPr>
          <p:cNvPr id="3" name="Объект 2"/>
          <p:cNvSpPr>
            <a:spLocks noGrp="1"/>
          </p:cNvSpPr>
          <p:nvPr>
            <p:ph sz="quarter" idx="1"/>
          </p:nvPr>
        </p:nvSpPr>
        <p:spPr/>
        <p:txBody>
          <a:bodyPr>
            <a:normAutofit fontScale="77500" lnSpcReduction="20000"/>
          </a:bodyPr>
          <a:lstStyle/>
          <a:p>
            <a:pPr marL="0" indent="0">
              <a:buNone/>
            </a:pPr>
            <a:r>
              <a:rPr lang="en-US" sz="2400" b="1" dirty="0" smtClean="0"/>
              <a:t>6.</a:t>
            </a:r>
            <a:r>
              <a:rPr lang="uk-UA" sz="2400" b="1" dirty="0" smtClean="0"/>
              <a:t>Технології </a:t>
            </a:r>
            <a:r>
              <a:rPr lang="uk-UA" sz="2400" b="1" dirty="0"/>
              <a:t>ситуативного </a:t>
            </a:r>
            <a:r>
              <a:rPr lang="uk-UA" sz="2400" b="1" dirty="0" smtClean="0"/>
              <a:t>моделювання</a:t>
            </a:r>
            <a:r>
              <a:rPr lang="en-US" sz="2400" b="1" dirty="0" smtClean="0"/>
              <a:t>:</a:t>
            </a:r>
          </a:p>
          <a:p>
            <a:pPr marL="0" indent="0">
              <a:buNone/>
            </a:pPr>
            <a:r>
              <a:rPr lang="ru-RU" sz="2300" b="1" dirty="0"/>
              <a:t>Модель </a:t>
            </a:r>
            <a:r>
              <a:rPr lang="ru-RU" sz="2300" b="1" dirty="0" err="1"/>
              <a:t>навчання</a:t>
            </a:r>
            <a:r>
              <a:rPr lang="ru-RU" sz="2300" b="1" dirty="0"/>
              <a:t> у </a:t>
            </a:r>
            <a:r>
              <a:rPr lang="ru-RU" sz="2300" b="1" dirty="0" err="1"/>
              <a:t>грі</a:t>
            </a:r>
            <a:r>
              <a:rPr lang="ru-RU" sz="2300" b="1" dirty="0"/>
              <a:t> </a:t>
            </a:r>
            <a:r>
              <a:rPr lang="ru-RU" dirty="0"/>
              <a:t>— </a:t>
            </a:r>
            <a:r>
              <a:rPr lang="ru-RU" dirty="0" err="1"/>
              <a:t>це</a:t>
            </a:r>
            <a:r>
              <a:rPr lang="ru-RU" dirty="0"/>
              <a:t> </a:t>
            </a:r>
            <a:r>
              <a:rPr lang="ru-RU" dirty="0" err="1"/>
              <a:t>побудова</a:t>
            </a:r>
            <a:r>
              <a:rPr lang="ru-RU" dirty="0"/>
              <a:t> </a:t>
            </a:r>
            <a:r>
              <a:rPr lang="ru-RU" dirty="0" err="1"/>
              <a:t>навчального</a:t>
            </a:r>
            <a:r>
              <a:rPr lang="ru-RU" dirty="0"/>
              <a:t> </a:t>
            </a:r>
            <a:r>
              <a:rPr lang="ru-RU" dirty="0" err="1"/>
              <a:t>процесу</a:t>
            </a:r>
            <a:r>
              <a:rPr lang="ru-RU" dirty="0"/>
              <a:t> з </a:t>
            </a:r>
            <a:r>
              <a:rPr lang="ru-RU" dirty="0" err="1"/>
              <a:t>допомогою</a:t>
            </a:r>
            <a:r>
              <a:rPr lang="ru-RU" dirty="0"/>
              <a:t> </a:t>
            </a:r>
            <a:r>
              <a:rPr lang="ru-RU" dirty="0" err="1"/>
              <a:t>залучення</a:t>
            </a:r>
            <a:r>
              <a:rPr lang="ru-RU" dirty="0"/>
              <a:t> </a:t>
            </a:r>
            <a:r>
              <a:rPr lang="ru-RU" dirty="0" err="1"/>
              <a:t>учня</a:t>
            </a:r>
            <a:r>
              <a:rPr lang="ru-RU" dirty="0"/>
              <a:t> до </a:t>
            </a:r>
            <a:r>
              <a:rPr lang="ru-RU" dirty="0" err="1"/>
              <a:t>гри</a:t>
            </a:r>
            <a:r>
              <a:rPr lang="ru-RU" dirty="0"/>
              <a:t>. </a:t>
            </a:r>
            <a:r>
              <a:rPr lang="ru-RU" dirty="0" err="1"/>
              <a:t>Використання</a:t>
            </a:r>
            <a:r>
              <a:rPr lang="ru-RU" dirty="0"/>
              <a:t> </a:t>
            </a:r>
            <a:r>
              <a:rPr lang="ru-RU" dirty="0" err="1"/>
              <a:t>гри</a:t>
            </a:r>
            <a:r>
              <a:rPr lang="ru-RU" dirty="0"/>
              <a:t> в </a:t>
            </a:r>
            <a:r>
              <a:rPr lang="ru-RU" dirty="0" err="1"/>
              <a:t>навчальному</a:t>
            </a:r>
            <a:r>
              <a:rPr lang="ru-RU" dirty="0"/>
              <a:t> </a:t>
            </a:r>
            <a:r>
              <a:rPr lang="ru-RU" dirty="0" err="1"/>
              <a:t>процесі</a:t>
            </a:r>
            <a:r>
              <a:rPr lang="ru-RU" dirty="0"/>
              <a:t> </a:t>
            </a:r>
            <a:r>
              <a:rPr lang="ru-RU" dirty="0" err="1"/>
              <a:t>завжди</a:t>
            </a:r>
            <a:r>
              <a:rPr lang="ru-RU" dirty="0"/>
              <a:t> </a:t>
            </a:r>
            <a:r>
              <a:rPr lang="ru-RU" dirty="0" err="1"/>
              <a:t>суперечливе</a:t>
            </a:r>
            <a:r>
              <a:rPr lang="ru-RU" dirty="0"/>
              <a:t>: </a:t>
            </a:r>
            <a:r>
              <a:rPr lang="ru-RU" dirty="0" err="1"/>
              <a:t>навчання</a:t>
            </a:r>
            <a:r>
              <a:rPr lang="ru-RU" dirty="0"/>
              <a:t> — </a:t>
            </a:r>
            <a:r>
              <a:rPr lang="ru-RU" dirty="0" err="1"/>
              <a:t>процес</a:t>
            </a:r>
            <a:r>
              <a:rPr lang="ru-RU" dirty="0"/>
              <a:t> </a:t>
            </a:r>
            <a:r>
              <a:rPr lang="ru-RU" dirty="0" err="1"/>
              <a:t>цілеспрямований</a:t>
            </a:r>
            <a:r>
              <a:rPr lang="ru-RU" dirty="0"/>
              <a:t>, а </a:t>
            </a:r>
            <a:r>
              <a:rPr lang="ru-RU" dirty="0" err="1"/>
              <a:t>гра</a:t>
            </a:r>
            <a:r>
              <a:rPr lang="ru-RU" dirty="0"/>
              <a:t> </a:t>
            </a:r>
            <a:r>
              <a:rPr lang="ru-RU" dirty="0" err="1"/>
              <a:t>має</a:t>
            </a:r>
            <a:r>
              <a:rPr lang="ru-RU" dirty="0"/>
              <a:t> </a:t>
            </a:r>
            <a:r>
              <a:rPr lang="ru-RU" dirty="0" err="1"/>
              <a:t>невизначений</a:t>
            </a:r>
            <a:r>
              <a:rPr lang="ru-RU" dirty="0"/>
              <a:t> результат (</a:t>
            </a:r>
            <a:r>
              <a:rPr lang="ru-RU" dirty="0" err="1"/>
              <a:t>інтригу</a:t>
            </a:r>
            <a:r>
              <a:rPr lang="ru-RU" dirty="0"/>
              <a:t>). Тому </a:t>
            </a:r>
            <a:r>
              <a:rPr lang="ru-RU" dirty="0" err="1"/>
              <a:t>завдання</a:t>
            </a:r>
            <a:r>
              <a:rPr lang="ru-RU" dirty="0"/>
              <a:t> </a:t>
            </a:r>
            <a:r>
              <a:rPr lang="ru-RU" dirty="0" err="1"/>
              <a:t>педагогів</a:t>
            </a:r>
            <a:r>
              <a:rPr lang="ru-RU" dirty="0"/>
              <a:t> — </a:t>
            </a:r>
            <a:r>
              <a:rPr lang="ru-RU" dirty="0" err="1"/>
              <a:t>підпорядкувати</a:t>
            </a:r>
            <a:r>
              <a:rPr lang="ru-RU" dirty="0"/>
              <a:t> </a:t>
            </a:r>
            <a:r>
              <a:rPr lang="ru-RU" dirty="0" err="1"/>
              <a:t>гру</a:t>
            </a:r>
            <a:r>
              <a:rPr lang="ru-RU" dirty="0"/>
              <a:t> </a:t>
            </a:r>
            <a:r>
              <a:rPr lang="ru-RU" dirty="0" err="1"/>
              <a:t>визначеній</a:t>
            </a:r>
            <a:r>
              <a:rPr lang="ru-RU" dirty="0"/>
              <a:t> </a:t>
            </a:r>
            <a:r>
              <a:rPr lang="ru-RU" dirty="0" err="1"/>
              <a:t>дидактичній</a:t>
            </a:r>
            <a:r>
              <a:rPr lang="ru-RU" dirty="0"/>
              <a:t> </a:t>
            </a:r>
            <a:r>
              <a:rPr lang="ru-RU" dirty="0" err="1"/>
              <a:t>меті</a:t>
            </a:r>
            <a:r>
              <a:rPr lang="ru-RU" dirty="0"/>
              <a:t>. </a:t>
            </a:r>
            <a:r>
              <a:rPr lang="ru-RU" dirty="0" err="1"/>
              <a:t>Ігрова</a:t>
            </a:r>
            <a:r>
              <a:rPr lang="ru-RU" dirty="0"/>
              <a:t> модель </a:t>
            </a:r>
            <a:r>
              <a:rPr lang="ru-RU" dirty="0" err="1"/>
              <a:t>навчання</a:t>
            </a:r>
            <a:r>
              <a:rPr lang="ru-RU" dirty="0"/>
              <a:t> </a:t>
            </a:r>
            <a:r>
              <a:rPr lang="ru-RU" dirty="0" err="1"/>
              <a:t>має</a:t>
            </a:r>
            <a:r>
              <a:rPr lang="ru-RU" dirty="0"/>
              <a:t> </a:t>
            </a:r>
            <a:r>
              <a:rPr lang="ru-RU" dirty="0" err="1"/>
              <a:t>реалізувати</a:t>
            </a:r>
            <a:r>
              <a:rPr lang="ru-RU" dirty="0"/>
              <a:t> </a:t>
            </a:r>
            <a:r>
              <a:rPr lang="ru-RU" dirty="0" err="1"/>
              <a:t>ще</a:t>
            </a:r>
            <a:r>
              <a:rPr lang="ru-RU" dirty="0"/>
              <a:t> й комплекс </a:t>
            </a:r>
            <a:r>
              <a:rPr lang="ru-RU" dirty="0" err="1"/>
              <a:t>цілей</a:t>
            </a:r>
            <a:r>
              <a:rPr lang="ru-RU" dirty="0"/>
              <a:t>: </a:t>
            </a:r>
            <a:r>
              <a:rPr lang="ru-RU" dirty="0" err="1"/>
              <a:t>забезпечити</a:t>
            </a:r>
            <a:r>
              <a:rPr lang="ru-RU" dirty="0"/>
              <a:t> контроль </a:t>
            </a:r>
            <a:r>
              <a:rPr lang="ru-RU" dirty="0" err="1"/>
              <a:t>виведення</a:t>
            </a:r>
            <a:r>
              <a:rPr lang="ru-RU" dirty="0"/>
              <a:t> </a:t>
            </a:r>
            <a:r>
              <a:rPr lang="ru-RU" dirty="0" err="1"/>
              <a:t>емоцій</a:t>
            </a:r>
            <a:r>
              <a:rPr lang="ru-RU" dirty="0"/>
              <a:t>; </a:t>
            </a:r>
            <a:r>
              <a:rPr lang="ru-RU" dirty="0" err="1"/>
              <a:t>надати</a:t>
            </a:r>
            <a:r>
              <a:rPr lang="ru-RU" dirty="0"/>
              <a:t> </a:t>
            </a:r>
            <a:r>
              <a:rPr lang="ru-RU" dirty="0" err="1"/>
              <a:t>дитині</a:t>
            </a:r>
            <a:r>
              <a:rPr lang="ru-RU" dirty="0"/>
              <a:t> </a:t>
            </a:r>
            <a:r>
              <a:rPr lang="ru-RU" dirty="0" err="1"/>
              <a:t>можливість</a:t>
            </a:r>
            <a:r>
              <a:rPr lang="ru-RU" dirty="0"/>
              <a:t> </a:t>
            </a:r>
            <a:r>
              <a:rPr lang="ru-RU" dirty="0" err="1"/>
              <a:t>самовизначення</a:t>
            </a:r>
            <a:r>
              <a:rPr lang="ru-RU" dirty="0"/>
              <a:t>; </a:t>
            </a:r>
            <a:r>
              <a:rPr lang="ru-RU" dirty="0" err="1"/>
              <a:t>надихати</a:t>
            </a:r>
            <a:r>
              <a:rPr lang="ru-RU" dirty="0"/>
              <a:t> й </a:t>
            </a:r>
            <a:r>
              <a:rPr lang="ru-RU" dirty="0" err="1"/>
              <a:t>сприяти</a:t>
            </a:r>
            <a:r>
              <a:rPr lang="ru-RU" dirty="0"/>
              <a:t> </a:t>
            </a:r>
            <a:r>
              <a:rPr lang="ru-RU" dirty="0" err="1"/>
              <a:t>розвитку</a:t>
            </a:r>
            <a:r>
              <a:rPr lang="ru-RU" dirty="0"/>
              <a:t> </a:t>
            </a:r>
            <a:r>
              <a:rPr lang="ru-RU" dirty="0" err="1"/>
              <a:t>творчої</a:t>
            </a:r>
            <a:r>
              <a:rPr lang="ru-RU" dirty="0"/>
              <a:t> </a:t>
            </a:r>
            <a:r>
              <a:rPr lang="ru-RU" dirty="0" err="1"/>
              <a:t>уяви</a:t>
            </a:r>
            <a:r>
              <a:rPr lang="ru-RU" dirty="0"/>
              <a:t>; </a:t>
            </a:r>
            <a:r>
              <a:rPr lang="ru-RU" dirty="0" err="1"/>
              <a:t>формувати</a:t>
            </a:r>
            <a:r>
              <a:rPr lang="ru-RU" dirty="0"/>
              <a:t> </a:t>
            </a:r>
            <a:r>
              <a:rPr lang="ru-RU" dirty="0" err="1"/>
              <a:t>навички</a:t>
            </a:r>
            <a:r>
              <a:rPr lang="ru-RU" dirty="0"/>
              <a:t> </a:t>
            </a:r>
            <a:r>
              <a:rPr lang="ru-RU" dirty="0" err="1"/>
              <a:t>співробітництва</a:t>
            </a:r>
            <a:r>
              <a:rPr lang="ru-RU" dirty="0"/>
              <a:t> в </a:t>
            </a:r>
            <a:r>
              <a:rPr lang="ru-RU" dirty="0" err="1"/>
              <a:t>соціальному</a:t>
            </a:r>
            <a:r>
              <a:rPr lang="ru-RU" dirty="0"/>
              <a:t> </a:t>
            </a:r>
            <a:r>
              <a:rPr lang="ru-RU" dirty="0" err="1"/>
              <a:t>аспекті</a:t>
            </a:r>
            <a:r>
              <a:rPr lang="ru-RU" dirty="0"/>
              <a:t>; </a:t>
            </a:r>
            <a:r>
              <a:rPr lang="ru-RU" dirty="0" err="1"/>
              <a:t>навчити</a:t>
            </a:r>
            <a:r>
              <a:rPr lang="ru-RU" dirty="0"/>
              <a:t> </a:t>
            </a:r>
            <a:r>
              <a:rPr lang="ru-RU" dirty="0" err="1"/>
              <a:t>дитину</a:t>
            </a:r>
            <a:r>
              <a:rPr lang="ru-RU" dirty="0"/>
              <a:t> </a:t>
            </a:r>
            <a:r>
              <a:rPr lang="ru-RU" dirty="0" err="1"/>
              <a:t>висловлювати</a:t>
            </a:r>
            <a:r>
              <a:rPr lang="ru-RU" dirty="0"/>
              <a:t> </a:t>
            </a:r>
            <a:r>
              <a:rPr lang="ru-RU" dirty="0" err="1"/>
              <a:t>особисті</a:t>
            </a:r>
            <a:r>
              <a:rPr lang="ru-RU" dirty="0"/>
              <a:t> думки. </a:t>
            </a:r>
            <a:r>
              <a:rPr lang="ru-RU" dirty="0" err="1"/>
              <a:t>Учасники</a:t>
            </a:r>
            <a:r>
              <a:rPr lang="ru-RU" dirty="0"/>
              <a:t> </a:t>
            </a:r>
            <a:r>
              <a:rPr lang="ru-RU" dirty="0" err="1"/>
              <a:t>навчального</a:t>
            </a:r>
            <a:r>
              <a:rPr lang="ru-RU" dirty="0"/>
              <a:t> </a:t>
            </a:r>
            <a:r>
              <a:rPr lang="ru-RU" dirty="0" err="1"/>
              <a:t>процесу</a:t>
            </a:r>
            <a:r>
              <a:rPr lang="ru-RU" dirty="0"/>
              <a:t>, за </a:t>
            </a:r>
            <a:r>
              <a:rPr lang="ru-RU" dirty="0" err="1"/>
              <a:t>ігровою</a:t>
            </a:r>
            <a:r>
              <a:rPr lang="ru-RU" dirty="0"/>
              <a:t> </a:t>
            </a:r>
            <a:r>
              <a:rPr lang="ru-RU" dirty="0" err="1"/>
              <a:t>моделлю</a:t>
            </a:r>
            <a:r>
              <a:rPr lang="ru-RU" dirty="0"/>
              <a:t>, </a:t>
            </a:r>
            <a:r>
              <a:rPr lang="ru-RU" dirty="0" err="1"/>
              <a:t>перебувають</a:t>
            </a:r>
            <a:r>
              <a:rPr lang="ru-RU" dirty="0"/>
              <a:t> у </a:t>
            </a:r>
            <a:r>
              <a:rPr lang="ru-RU" dirty="0" err="1"/>
              <a:t>інших</a:t>
            </a:r>
            <a:r>
              <a:rPr lang="ru-RU" dirty="0"/>
              <a:t> </a:t>
            </a:r>
            <a:r>
              <a:rPr lang="ru-RU" dirty="0" err="1"/>
              <a:t>умовах</a:t>
            </a:r>
            <a:r>
              <a:rPr lang="ru-RU" dirty="0"/>
              <a:t>, </a:t>
            </a:r>
            <a:r>
              <a:rPr lang="ru-RU" dirty="0" err="1"/>
              <a:t>ніж</a:t>
            </a:r>
            <a:r>
              <a:rPr lang="ru-RU" dirty="0"/>
              <a:t> у </a:t>
            </a:r>
            <a:r>
              <a:rPr lang="ru-RU" dirty="0" err="1"/>
              <a:t>традиційному</a:t>
            </a:r>
            <a:r>
              <a:rPr lang="ru-RU" dirty="0"/>
              <a:t> </a:t>
            </a:r>
            <a:r>
              <a:rPr lang="ru-RU" dirty="0" err="1"/>
              <a:t>навчанні</a:t>
            </a:r>
            <a:r>
              <a:rPr lang="ru-RU" dirty="0"/>
              <a:t>. </a:t>
            </a:r>
            <a:r>
              <a:rPr lang="ru-RU" dirty="0" err="1"/>
              <a:t>Учні</a:t>
            </a:r>
            <a:r>
              <a:rPr lang="ru-RU" dirty="0"/>
              <a:t> </a:t>
            </a:r>
            <a:r>
              <a:rPr lang="ru-RU" dirty="0" err="1"/>
              <a:t>одержують</a:t>
            </a:r>
            <a:r>
              <a:rPr lang="ru-RU" dirty="0"/>
              <a:t> </a:t>
            </a:r>
            <a:r>
              <a:rPr lang="ru-RU" dirty="0" err="1"/>
              <a:t>максимальну</a:t>
            </a:r>
            <a:r>
              <a:rPr lang="ru-RU" dirty="0"/>
              <a:t> свободу </a:t>
            </a:r>
            <a:r>
              <a:rPr lang="ru-RU" dirty="0" err="1"/>
              <a:t>інтелектуальної</a:t>
            </a:r>
            <a:r>
              <a:rPr lang="ru-RU" dirty="0"/>
              <a:t> </a:t>
            </a:r>
            <a:r>
              <a:rPr lang="ru-RU" dirty="0" err="1"/>
              <a:t>діяльності</a:t>
            </a:r>
            <a:r>
              <a:rPr lang="ru-RU" dirty="0"/>
              <a:t>, </a:t>
            </a:r>
            <a:r>
              <a:rPr lang="ru-RU" dirty="0" err="1"/>
              <a:t>обмежену</a:t>
            </a:r>
            <a:r>
              <a:rPr lang="ru-RU" dirty="0"/>
              <a:t> </a:t>
            </a:r>
            <a:r>
              <a:rPr lang="ru-RU" dirty="0" err="1"/>
              <a:t>лише</a:t>
            </a:r>
            <a:r>
              <a:rPr lang="ru-RU" dirty="0"/>
              <a:t> </a:t>
            </a:r>
            <a:r>
              <a:rPr lang="ru-RU" dirty="0" err="1"/>
              <a:t>означуваними</a:t>
            </a:r>
            <a:r>
              <a:rPr lang="ru-RU" dirty="0"/>
              <a:t> правилами </a:t>
            </a:r>
            <a:r>
              <a:rPr lang="ru-RU" dirty="0" err="1"/>
              <a:t>гри</a:t>
            </a:r>
            <a:r>
              <a:rPr lang="ru-RU" dirty="0"/>
              <a:t>. </a:t>
            </a:r>
            <a:endParaRPr lang="uk-UA" dirty="0"/>
          </a:p>
        </p:txBody>
      </p:sp>
    </p:spTree>
    <p:extLst>
      <p:ext uri="{BB962C8B-B14F-4D97-AF65-F5344CB8AC3E}">
        <p14:creationId xmlns:p14="http://schemas.microsoft.com/office/powerpoint/2010/main" val="2609834013"/>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err="1"/>
              <a:t>Методи</a:t>
            </a:r>
            <a:r>
              <a:rPr lang="ru-RU" sz="2400" dirty="0"/>
              <a:t> та </a:t>
            </a:r>
            <a:r>
              <a:rPr lang="ru-RU" sz="2400" dirty="0" err="1"/>
              <a:t>технології</a:t>
            </a:r>
            <a:r>
              <a:rPr lang="ru-RU" sz="2400" dirty="0"/>
              <a:t> </a:t>
            </a:r>
            <a:r>
              <a:rPr lang="ru-RU" sz="2400" dirty="0" err="1"/>
              <a:t>формування</a:t>
            </a:r>
            <a:r>
              <a:rPr lang="ru-RU" sz="2400" dirty="0"/>
              <a:t> </a:t>
            </a:r>
            <a:r>
              <a:rPr lang="ru-RU" sz="2400" dirty="0" err="1"/>
              <a:t>спеціальних</a:t>
            </a:r>
            <a:r>
              <a:rPr lang="ru-RU" sz="2400" dirty="0"/>
              <a:t> компетентностей на уроках </a:t>
            </a:r>
            <a:r>
              <a:rPr lang="ru-RU" sz="2400" dirty="0" err="1"/>
              <a:t>природничих</a:t>
            </a:r>
            <a:r>
              <a:rPr lang="ru-RU" sz="2400" dirty="0"/>
              <a:t> наук:</a:t>
            </a:r>
            <a:endParaRPr lang="uk-UA" sz="2400" dirty="0"/>
          </a:p>
        </p:txBody>
      </p:sp>
      <p:sp>
        <p:nvSpPr>
          <p:cNvPr id="3" name="Объект 2"/>
          <p:cNvSpPr>
            <a:spLocks noGrp="1"/>
          </p:cNvSpPr>
          <p:nvPr>
            <p:ph sz="quarter" idx="1"/>
          </p:nvPr>
        </p:nvSpPr>
        <p:spPr/>
        <p:txBody>
          <a:bodyPr>
            <a:normAutofit/>
          </a:bodyPr>
          <a:lstStyle/>
          <a:p>
            <a:pPr marL="0" indent="0">
              <a:buNone/>
            </a:pPr>
            <a:r>
              <a:rPr lang="en-US" sz="2000" b="1" dirty="0" smtClean="0"/>
              <a:t>7.</a:t>
            </a:r>
            <a:r>
              <a:rPr lang="uk-UA" sz="2000" b="1" dirty="0" smtClean="0"/>
              <a:t>Технології </a:t>
            </a:r>
            <a:r>
              <a:rPr lang="uk-UA" sz="2000" b="1" dirty="0"/>
              <a:t>опрацювання дискусійних </a:t>
            </a:r>
            <a:r>
              <a:rPr lang="uk-UA" sz="2000" b="1" dirty="0" smtClean="0"/>
              <a:t>питань</a:t>
            </a:r>
            <a:r>
              <a:rPr lang="en-US" sz="2000" b="1" dirty="0" smtClean="0"/>
              <a:t>:</a:t>
            </a:r>
          </a:p>
          <a:p>
            <a:pPr marL="0" indent="0">
              <a:buNone/>
            </a:pPr>
            <a:r>
              <a:rPr lang="uk-UA" sz="2000" dirty="0"/>
              <a:t>Дискусія — важливий засіб пізнавальної діяльності учнів у процесі навчання. Вона значною мірою сприяє розвитку практичного мислення, дає можливість визначити власну позицію, формує навички відстоювати особисту думку, поглиблює знання з порушеної проблеми. Сучасна дидактика визнає важливу освітню й виховну цінність дискусій. </a:t>
            </a:r>
          </a:p>
        </p:txBody>
      </p:sp>
    </p:spTree>
    <p:extLst>
      <p:ext uri="{BB962C8B-B14F-4D97-AF65-F5344CB8AC3E}">
        <p14:creationId xmlns:p14="http://schemas.microsoft.com/office/powerpoint/2010/main" val="4052931384"/>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Висновки</a:t>
            </a:r>
            <a:r>
              <a:rPr lang="en-US" dirty="0" smtClean="0"/>
              <a:t>:</a:t>
            </a:r>
            <a:endParaRPr lang="uk-UA" dirty="0"/>
          </a:p>
        </p:txBody>
      </p:sp>
      <p:sp>
        <p:nvSpPr>
          <p:cNvPr id="3" name="Объект 2"/>
          <p:cNvSpPr>
            <a:spLocks noGrp="1"/>
          </p:cNvSpPr>
          <p:nvPr>
            <p:ph sz="quarter" idx="1"/>
          </p:nvPr>
        </p:nvSpPr>
        <p:spPr/>
        <p:txBody>
          <a:bodyPr>
            <a:normAutofit fontScale="77500" lnSpcReduction="20000"/>
          </a:bodyPr>
          <a:lstStyle/>
          <a:p>
            <a:r>
              <a:rPr lang="uk-UA" dirty="0"/>
              <a:t> Можемо узагальнити, що спільною особливістю методів навчання, які застосовуються для реалізації </a:t>
            </a:r>
            <a:r>
              <a:rPr lang="uk-UA" dirty="0" err="1"/>
              <a:t>компетентнісного</a:t>
            </a:r>
            <a:r>
              <a:rPr lang="uk-UA" dirty="0"/>
              <a:t> підходу в освіті, є переважання методів застосування знань і вмінь, високий рівень самостійності учнів, що реалізується в частково-пошукових і дослідних методах, пріоритетне значення практичних методів навчання, а саме, уміння виконувати експерименти, різноманітні види самостійних робіт, уміти  спостерігати, самостійно отримувати й переробляти інформацію, уміло володіти інформаційно-комунікативними технологіями. Також відзначимо важливу роль інтерактивних і проблемних методів, з використанням яких пов'язується набуття учнями здатності до спільної діяльності та розв'язання проблем. Саме на основі цих методів навчання й формуються спеціальні компетентності на </a:t>
            </a:r>
            <a:r>
              <a:rPr lang="uk-UA" dirty="0" smtClean="0"/>
              <a:t>уроках</a:t>
            </a:r>
            <a:r>
              <a:rPr lang="en-US" dirty="0" smtClean="0"/>
              <a:t> </a:t>
            </a:r>
            <a:r>
              <a:rPr lang="uk-UA" dirty="0"/>
              <a:t>природничих </a:t>
            </a:r>
            <a:r>
              <a:rPr lang="uk-UA" dirty="0" smtClean="0"/>
              <a:t>наук</a:t>
            </a:r>
            <a:r>
              <a:rPr lang="en-US" dirty="0" smtClean="0"/>
              <a:t>.</a:t>
            </a:r>
            <a:endParaRPr lang="uk-UA"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332656"/>
            <a:ext cx="1593528" cy="925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3588995"/>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Висновки</a:t>
            </a:r>
            <a:r>
              <a:rPr lang="en-US" dirty="0" smtClean="0"/>
              <a:t>:</a:t>
            </a:r>
            <a:endParaRPr lang="uk-UA" dirty="0"/>
          </a:p>
        </p:txBody>
      </p:sp>
      <p:sp>
        <p:nvSpPr>
          <p:cNvPr id="3" name="Объект 2"/>
          <p:cNvSpPr>
            <a:spLocks noGrp="1"/>
          </p:cNvSpPr>
          <p:nvPr>
            <p:ph sz="quarter" idx="1"/>
          </p:nvPr>
        </p:nvSpPr>
        <p:spPr/>
        <p:txBody>
          <a:bodyPr>
            <a:normAutofit fontScale="85000" lnSpcReduction="10000"/>
          </a:bodyPr>
          <a:lstStyle/>
          <a:p>
            <a:r>
              <a:rPr lang="uk-UA" dirty="0"/>
              <a:t>Отже, </a:t>
            </a:r>
            <a:r>
              <a:rPr lang="uk-UA" dirty="0" err="1"/>
              <a:t>компетентнісний</a:t>
            </a:r>
            <a:r>
              <a:rPr lang="uk-UA" dirty="0"/>
              <a:t> підхід покликаний по­долати прірву між освітою та потребами життя.  Ідея </a:t>
            </a:r>
            <a:r>
              <a:rPr lang="uk-UA" dirty="0" err="1"/>
              <a:t>компетентнісно</a:t>
            </a:r>
            <a:r>
              <a:rPr lang="uk-UA" dirty="0"/>
              <a:t> спрямованої освіти органічно пов'язана з тими педагогічними прецедентами, де утверджуються такі суспільно значущі цінності, як свобода вибору, творчий продукт, життєвий досвід, проектна діяльність. І якщо реальні можливості вчителів недостатні для забезпечення вимог сучасної освіти, то необхідно запускати від­повідну програму реанімації педагогічної освіти. У будь-якому випадку, потрібно рухатися — тут іншого, економнішого виходу немає. Навіть якщо хочемо залишатися там, де зараз є, ми повинні ру­хатися. Тим паче маємо рухатися, якщо не хочемо зупинятися там, де ми є сьогодні. </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88641"/>
            <a:ext cx="1618025"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5680817"/>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err="1"/>
              <a:t>Провівши</a:t>
            </a:r>
            <a:r>
              <a:rPr lang="ru-RU" sz="2000" dirty="0"/>
              <a:t> </a:t>
            </a:r>
            <a:r>
              <a:rPr lang="ru-RU" sz="2000" dirty="0" err="1"/>
              <a:t>опитування</a:t>
            </a:r>
            <a:r>
              <a:rPr lang="ru-RU" sz="2000" dirty="0"/>
              <a:t> «</a:t>
            </a:r>
            <a:r>
              <a:rPr lang="ru-RU" sz="2000" dirty="0" err="1"/>
              <a:t>Яким</a:t>
            </a:r>
            <a:r>
              <a:rPr lang="ru-RU" sz="2000" dirty="0"/>
              <a:t> Ви </a:t>
            </a:r>
            <a:r>
              <a:rPr lang="ru-RU" sz="2000" dirty="0" err="1"/>
              <a:t>хочете</a:t>
            </a:r>
            <a:r>
              <a:rPr lang="ru-RU" sz="2000" dirty="0"/>
              <a:t> </a:t>
            </a:r>
            <a:r>
              <a:rPr lang="ru-RU" sz="2000" dirty="0" err="1"/>
              <a:t>бачити</a:t>
            </a:r>
            <a:r>
              <a:rPr lang="ru-RU" sz="2000" dirty="0"/>
              <a:t> </a:t>
            </a:r>
            <a:r>
              <a:rPr lang="ru-RU" sz="2000" dirty="0" err="1"/>
              <a:t>сучасного</a:t>
            </a:r>
            <a:r>
              <a:rPr lang="ru-RU" sz="2000" dirty="0"/>
              <a:t> педагога?» </a:t>
            </a:r>
            <a:r>
              <a:rPr lang="ru-RU" sz="2000" dirty="0" err="1"/>
              <a:t>серед</a:t>
            </a:r>
            <a:r>
              <a:rPr lang="ru-RU" sz="2000" dirty="0"/>
              <a:t> </a:t>
            </a:r>
            <a:r>
              <a:rPr lang="ru-RU" sz="2000" dirty="0" err="1"/>
              <a:t>учнів</a:t>
            </a:r>
            <a:r>
              <a:rPr lang="ru-RU" sz="2000" dirty="0"/>
              <a:t>, </a:t>
            </a:r>
            <a:r>
              <a:rPr lang="ru-RU" sz="2000" dirty="0" err="1"/>
              <a:t>їх</a:t>
            </a:r>
            <a:r>
              <a:rPr lang="ru-RU" sz="2000" dirty="0"/>
              <a:t> </a:t>
            </a:r>
            <a:r>
              <a:rPr lang="ru-RU" sz="2000" dirty="0" err="1"/>
              <a:t>батьків</a:t>
            </a:r>
            <a:r>
              <a:rPr lang="ru-RU" sz="2000" dirty="0"/>
              <a:t>, </a:t>
            </a:r>
            <a:r>
              <a:rPr lang="ru-RU" sz="2000" dirty="0" err="1" smtClean="0"/>
              <a:t>колег</a:t>
            </a:r>
            <a:r>
              <a:rPr lang="en-US" sz="2000" dirty="0" smtClean="0"/>
              <a:t>,</a:t>
            </a:r>
            <a:r>
              <a:rPr lang="uk-UA" sz="2000" dirty="0" smtClean="0"/>
              <a:t>були отримані</a:t>
            </a:r>
            <a:r>
              <a:rPr lang="ru-RU" sz="2000" dirty="0" smtClean="0"/>
              <a:t> </a:t>
            </a:r>
            <a:r>
              <a:rPr lang="ru-RU" sz="2000" dirty="0" err="1"/>
              <a:t>такі</a:t>
            </a:r>
            <a:r>
              <a:rPr lang="ru-RU" sz="2000" dirty="0"/>
              <a:t> </a:t>
            </a:r>
            <a:r>
              <a:rPr lang="ru-RU" sz="2000" dirty="0" err="1"/>
              <a:t>результати</a:t>
            </a:r>
            <a:r>
              <a:rPr lang="ru-RU" sz="2000" dirty="0"/>
              <a:t>:</a:t>
            </a:r>
            <a:endParaRPr lang="uk-UA" sz="2000" dirty="0"/>
          </a:p>
        </p:txBody>
      </p:sp>
      <p:sp>
        <p:nvSpPr>
          <p:cNvPr id="3" name="Объект 2"/>
          <p:cNvSpPr>
            <a:spLocks noGrp="1"/>
          </p:cNvSpPr>
          <p:nvPr>
            <p:ph sz="quarter" idx="1"/>
          </p:nvPr>
        </p:nvSpPr>
        <p:spPr/>
        <p:txBody>
          <a:bodyPr>
            <a:normAutofit fontScale="85000" lnSpcReduction="10000"/>
          </a:bodyPr>
          <a:lstStyle/>
          <a:p>
            <a:r>
              <a:rPr lang="uk-UA" dirty="0"/>
              <a:t> </a:t>
            </a:r>
            <a:r>
              <a:rPr lang="uk-UA" b="1" dirty="0"/>
              <a:t>Учні: </a:t>
            </a:r>
            <a:r>
              <a:rPr lang="uk-UA" dirty="0"/>
              <a:t>«Сучасному учителеві притаманні повага до учнів, дружнє ставлення, вміння просто пояснити складне, почуття гумору, знання «не з підручника»».</a:t>
            </a:r>
          </a:p>
          <a:p>
            <a:r>
              <a:rPr lang="uk-UA" b="1" dirty="0"/>
              <a:t>Батьки</a:t>
            </a:r>
            <a:r>
              <a:rPr lang="uk-UA" dirty="0"/>
              <a:t>: « Сучасний педагог – той, хто дає сучасні знання, береже психічне і фізичне здоров’я дітей. Це той, до кого діти ідуть на урок без остраху, той, хто завжди знайде час, щоб додатково пояснити, підтримати».</a:t>
            </a:r>
          </a:p>
          <a:p>
            <a:r>
              <a:rPr lang="uk-UA" b="1" dirty="0"/>
              <a:t>Колеги-педагоги</a:t>
            </a:r>
            <a:r>
              <a:rPr lang="uk-UA" dirty="0"/>
              <a:t>: «Сучасний учитель – той, хто не лише сам високопрофесійний педагог, а й уміє працювати в команді, не заздрить успіхам інших, не осуджує, а підтримує, хто дбає про корпоративну етику навчального закладу».</a:t>
            </a:r>
          </a:p>
          <a:p>
            <a:pPr marL="0" indent="0">
              <a:buNone/>
            </a:pPr>
            <a:r>
              <a:rPr lang="uk-UA" dirty="0" smtClean="0"/>
              <a:t>        </a:t>
            </a:r>
            <a:endParaRPr lang="uk-UA" b="1" i="1" dirty="0">
              <a:solidFill>
                <a:schemeClr val="tx1">
                  <a:lumMod val="95000"/>
                  <a:lumOff val="5000"/>
                </a:schemeClr>
              </a:solidFill>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5301208"/>
            <a:ext cx="1513653"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7312618"/>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381000"/>
            <a:ext cx="7772400" cy="2111896"/>
          </a:xfrm>
        </p:spPr>
        <p:txBody>
          <a:bodyPr>
            <a:normAutofit fontScale="90000"/>
          </a:bodyPr>
          <a:lstStyle/>
          <a:p>
            <a:r>
              <a:rPr lang="ru-RU" sz="2200" b="1" dirty="0"/>
              <a:t>Лише учитель, </a:t>
            </a:r>
            <a:r>
              <a:rPr lang="ru-RU" sz="2200" b="1" dirty="0" err="1"/>
              <a:t>котрий</a:t>
            </a:r>
            <a:r>
              <a:rPr lang="ru-RU" sz="2200" b="1" dirty="0"/>
              <a:t> сам </a:t>
            </a:r>
            <a:r>
              <a:rPr lang="ru-RU" sz="2200" b="1" dirty="0" err="1"/>
              <a:t>володіє</a:t>
            </a:r>
            <a:r>
              <a:rPr lang="ru-RU" sz="2200" b="1" dirty="0"/>
              <a:t> </a:t>
            </a:r>
            <a:r>
              <a:rPr lang="ru-RU" sz="2200" b="1" dirty="0" err="1"/>
              <a:t>усіма</a:t>
            </a:r>
            <a:r>
              <a:rPr lang="ru-RU" sz="2200" b="1" dirty="0"/>
              <a:t> </a:t>
            </a:r>
            <a:r>
              <a:rPr lang="ru-RU" sz="2200" b="1" dirty="0" err="1"/>
              <a:t>життєво</a:t>
            </a:r>
            <a:r>
              <a:rPr lang="ru-RU" sz="2200" b="1" dirty="0"/>
              <a:t>    </a:t>
            </a:r>
            <a:r>
              <a:rPr lang="ru-RU" sz="2200" b="1" dirty="0" err="1"/>
              <a:t>важливими</a:t>
            </a:r>
            <a:r>
              <a:rPr lang="ru-RU" sz="2200" b="1" dirty="0"/>
              <a:t> компетентностями як </a:t>
            </a:r>
            <a:r>
              <a:rPr lang="ru-RU" sz="2200" b="1" dirty="0" err="1"/>
              <a:t>людина</a:t>
            </a:r>
            <a:r>
              <a:rPr lang="ru-RU" sz="2200" b="1" dirty="0"/>
              <a:t> </a:t>
            </a:r>
            <a:r>
              <a:rPr lang="ru-RU" sz="2200" b="1" dirty="0" err="1"/>
              <a:t>успішна</a:t>
            </a:r>
            <a:r>
              <a:rPr lang="ru-RU" sz="2200" b="1" dirty="0"/>
              <a:t>, </a:t>
            </a:r>
            <a:r>
              <a:rPr lang="ru-RU" sz="2200" b="1" dirty="0" err="1"/>
              <a:t>цілеспрямована</a:t>
            </a:r>
            <a:r>
              <a:rPr lang="ru-RU" sz="2200" b="1" dirty="0"/>
              <a:t>, </a:t>
            </a:r>
            <a:r>
              <a:rPr lang="ru-RU" sz="2200" b="1" dirty="0" err="1"/>
              <a:t>комунікативна</a:t>
            </a:r>
            <a:r>
              <a:rPr lang="ru-RU" sz="2200" b="1" dirty="0"/>
              <a:t> і </a:t>
            </a:r>
            <a:r>
              <a:rPr lang="ru-RU" sz="2200" b="1" dirty="0" err="1"/>
              <a:t>оптимістична</a:t>
            </a:r>
            <a:r>
              <a:rPr lang="ru-RU" sz="2200" b="1" dirty="0"/>
              <a:t> </a:t>
            </a:r>
            <a:r>
              <a:rPr lang="ru-RU" sz="2200" b="1" dirty="0" err="1"/>
              <a:t>може</a:t>
            </a:r>
            <a:r>
              <a:rPr lang="ru-RU" sz="2200" b="1" dirty="0"/>
              <a:t> </a:t>
            </a:r>
            <a:r>
              <a:rPr lang="ru-RU" sz="2200" b="1" dirty="0" err="1"/>
              <a:t>простягнути</a:t>
            </a:r>
            <a:r>
              <a:rPr lang="ru-RU" sz="2200" b="1" dirty="0"/>
              <a:t> руку </a:t>
            </a:r>
            <a:r>
              <a:rPr lang="ru-RU" sz="2200" b="1" dirty="0" err="1"/>
              <a:t>довіри</a:t>
            </a:r>
            <a:r>
              <a:rPr lang="ru-RU" sz="2200" b="1" dirty="0"/>
              <a:t> </a:t>
            </a:r>
            <a:r>
              <a:rPr lang="ru-RU" sz="2200" b="1" dirty="0" err="1"/>
              <a:t>дитині</a:t>
            </a:r>
            <a:r>
              <a:rPr lang="ru-RU" sz="2200" b="1" dirty="0"/>
              <a:t> та  </a:t>
            </a:r>
            <a:r>
              <a:rPr lang="ru-RU" sz="2200" b="1" dirty="0" err="1"/>
              <a:t>зробити</a:t>
            </a:r>
            <a:r>
              <a:rPr lang="ru-RU" sz="2200" b="1" dirty="0"/>
              <a:t> </a:t>
            </a:r>
            <a:r>
              <a:rPr lang="ru-RU" sz="2200" b="1" dirty="0" err="1"/>
              <a:t>успішним</a:t>
            </a:r>
            <a:r>
              <a:rPr lang="ru-RU" sz="2200" b="1" dirty="0"/>
              <a:t> </a:t>
            </a:r>
            <a:r>
              <a:rPr lang="ru-RU" sz="2200" b="1" dirty="0" err="1"/>
              <a:t>свого</a:t>
            </a:r>
            <a:r>
              <a:rPr lang="ru-RU" sz="2200" b="1" dirty="0"/>
              <a:t> </a:t>
            </a:r>
            <a:r>
              <a:rPr lang="ru-RU" sz="2200" b="1" dirty="0" err="1"/>
              <a:t>учня</a:t>
            </a:r>
            <a:r>
              <a:rPr lang="ru-RU" sz="2200" b="1" dirty="0"/>
              <a:t>.</a:t>
            </a:r>
            <a:r>
              <a:rPr lang="ru-RU" dirty="0"/>
              <a:t/>
            </a:r>
            <a:br>
              <a:rPr lang="ru-RU" dirty="0"/>
            </a:br>
            <a:endParaRPr lang="uk-UA" dirty="0"/>
          </a:p>
        </p:txBody>
      </p:sp>
      <p:sp>
        <p:nvSpPr>
          <p:cNvPr id="5" name="Подзаголовок 4"/>
          <p:cNvSpPr>
            <a:spLocks noGrp="1"/>
          </p:cNvSpPr>
          <p:nvPr>
            <p:ph type="subTitle" idx="1"/>
          </p:nvPr>
        </p:nvSpPr>
        <p:spPr>
          <a:xfrm>
            <a:off x="2267744" y="4581128"/>
            <a:ext cx="6400800" cy="1329680"/>
          </a:xfrm>
        </p:spPr>
        <p:txBody>
          <a:bodyPr/>
          <a:lstStyle/>
          <a:p>
            <a:r>
              <a:rPr lang="uk-UA" dirty="0" smtClean="0"/>
              <a:t>Дякую за увагу!</a:t>
            </a:r>
            <a:endParaRPr lang="uk-UA"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3" y="3933056"/>
            <a:ext cx="1944216" cy="2041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942415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23528" y="332656"/>
            <a:ext cx="8534400" cy="758952"/>
          </a:xfrm>
        </p:spPr>
        <p:txBody>
          <a:bodyPr>
            <a:normAutofit fontScale="90000"/>
          </a:bodyPr>
          <a:lstStyle/>
          <a:p>
            <a:r>
              <a:rPr lang="uk-UA" sz="1800" b="1" dirty="0"/>
              <a:t>Нові педагогічні технології призначені для озброєння учнів ключовими </a:t>
            </a:r>
            <a:r>
              <a:rPr lang="uk-UA" sz="1800" b="1" dirty="0" err="1"/>
              <a:t>компетентностями</a:t>
            </a:r>
            <a:r>
              <a:rPr lang="uk-UA" sz="1800" b="1" dirty="0"/>
              <a:t>, які Рада Європи визначила як основні для ХХІ </a:t>
            </a:r>
            <a:r>
              <a:rPr lang="uk-UA" sz="1800" b="1" dirty="0" smtClean="0"/>
              <a:t>століття</a:t>
            </a:r>
            <a:r>
              <a:rPr lang="en-US" sz="1800" b="1" dirty="0"/>
              <a:t>:</a:t>
            </a:r>
            <a:endParaRPr lang="uk-UA" sz="1800" b="1" dirty="0"/>
          </a:p>
        </p:txBody>
      </p:sp>
      <p:sp>
        <p:nvSpPr>
          <p:cNvPr id="4" name="Объект 3"/>
          <p:cNvSpPr>
            <a:spLocks noGrp="1"/>
          </p:cNvSpPr>
          <p:nvPr>
            <p:ph sz="quarter" idx="1"/>
          </p:nvPr>
        </p:nvSpPr>
        <p:spPr/>
        <p:txBody>
          <a:bodyPr/>
          <a:lstStyle/>
          <a:p>
            <a:pPr marL="0" indent="0">
              <a:buNone/>
            </a:pPr>
            <a:r>
              <a:rPr lang="ru-RU" sz="1600" b="1" dirty="0" smtClean="0"/>
              <a:t>-  </a:t>
            </a:r>
            <a:r>
              <a:rPr lang="ru-RU" sz="1800" b="1" dirty="0" err="1" smtClean="0"/>
              <a:t>соціальн</a:t>
            </a:r>
            <a:r>
              <a:rPr lang="ru-RU" sz="1600" b="1" dirty="0" err="1" smtClean="0"/>
              <a:t>і</a:t>
            </a:r>
            <a:r>
              <a:rPr lang="ru-RU" sz="1600" b="1" dirty="0" smtClean="0"/>
              <a:t> </a:t>
            </a:r>
            <a:r>
              <a:rPr lang="ru-RU" dirty="0" smtClean="0"/>
              <a:t>– </a:t>
            </a:r>
            <a:r>
              <a:rPr lang="ru-RU" sz="1800" dirty="0" err="1" smtClean="0"/>
              <a:t>готовність</a:t>
            </a:r>
            <a:r>
              <a:rPr lang="ru-RU" sz="1800" dirty="0" smtClean="0"/>
              <a:t> </a:t>
            </a:r>
            <a:r>
              <a:rPr lang="ru-RU" sz="1800" dirty="0" err="1" smtClean="0"/>
              <a:t>брати</a:t>
            </a:r>
            <a:r>
              <a:rPr lang="ru-RU" sz="1800" dirty="0" smtClean="0"/>
              <a:t> на себе </a:t>
            </a:r>
            <a:r>
              <a:rPr lang="ru-RU" sz="1800" dirty="0" err="1" smtClean="0"/>
              <a:t>відповідальність</a:t>
            </a:r>
            <a:r>
              <a:rPr lang="ru-RU" sz="1800" dirty="0" smtClean="0"/>
              <a:t>, бути </a:t>
            </a:r>
            <a:r>
              <a:rPr lang="ru-RU" sz="1800" dirty="0" err="1" smtClean="0"/>
              <a:t>активним</a:t>
            </a:r>
            <a:r>
              <a:rPr lang="ru-RU" sz="1800" dirty="0" smtClean="0"/>
              <a:t> у </a:t>
            </a:r>
            <a:r>
              <a:rPr lang="ru-RU" sz="1800" dirty="0" err="1" smtClean="0"/>
              <a:t>прийнятті</a:t>
            </a:r>
            <a:r>
              <a:rPr lang="ru-RU" sz="1800" dirty="0" smtClean="0"/>
              <a:t> </a:t>
            </a:r>
            <a:r>
              <a:rPr lang="ru-RU" sz="1800" dirty="0" err="1" smtClean="0"/>
              <a:t>рішень</a:t>
            </a:r>
            <a:r>
              <a:rPr lang="ru-RU" sz="1800" dirty="0" smtClean="0"/>
              <a:t>, в </a:t>
            </a:r>
            <a:r>
              <a:rPr lang="ru-RU" sz="1800" dirty="0" err="1" smtClean="0"/>
              <a:t>суспільному</a:t>
            </a:r>
            <a:r>
              <a:rPr lang="ru-RU" sz="1800" dirty="0" smtClean="0"/>
              <a:t> </a:t>
            </a:r>
            <a:r>
              <a:rPr lang="ru-RU" sz="1800" dirty="0" err="1" smtClean="0"/>
              <a:t>житті</a:t>
            </a:r>
            <a:r>
              <a:rPr lang="ru-RU" sz="1800" dirty="0" smtClean="0"/>
              <a:t>;</a:t>
            </a:r>
            <a:endParaRPr lang="uk-UA" sz="1800" dirty="0"/>
          </a:p>
        </p:txBody>
      </p:sp>
      <p:sp>
        <p:nvSpPr>
          <p:cNvPr id="5" name="Прямоугольник 4"/>
          <p:cNvSpPr/>
          <p:nvPr/>
        </p:nvSpPr>
        <p:spPr>
          <a:xfrm>
            <a:off x="244268" y="2348880"/>
            <a:ext cx="8432188" cy="2616101"/>
          </a:xfrm>
          <a:prstGeom prst="rect">
            <a:avLst/>
          </a:prstGeom>
        </p:spPr>
        <p:txBody>
          <a:bodyPr wrap="square">
            <a:spAutoFit/>
          </a:bodyPr>
          <a:lstStyle/>
          <a:p>
            <a:r>
              <a:rPr lang="uk-UA" sz="2000" b="1" dirty="0" smtClean="0"/>
              <a:t> -  </a:t>
            </a:r>
            <a:r>
              <a:rPr lang="uk-UA" sz="2000" b="1" dirty="0" err="1" smtClean="0"/>
              <a:t>політкультурні</a:t>
            </a:r>
            <a:r>
              <a:rPr lang="uk-UA" sz="2000" b="1" dirty="0" smtClean="0"/>
              <a:t> </a:t>
            </a:r>
            <a:r>
              <a:rPr lang="uk-UA" dirty="0" smtClean="0"/>
              <a:t>– розуміння несхожості людей, поваги до їх мови, релігії, культури;</a:t>
            </a:r>
          </a:p>
          <a:p>
            <a:r>
              <a:rPr lang="uk-UA" b="1" dirty="0" smtClean="0"/>
              <a:t>-  комунікативні </a:t>
            </a:r>
            <a:r>
              <a:rPr lang="uk-UA" dirty="0" smtClean="0"/>
              <a:t>– опанування важливим у роботі й громадському житті усним і письмовим спілкуванням;</a:t>
            </a:r>
          </a:p>
          <a:p>
            <a:r>
              <a:rPr lang="uk-UA" b="1" dirty="0" smtClean="0"/>
              <a:t>-  інформаційні </a:t>
            </a:r>
            <a:r>
              <a:rPr lang="uk-UA" dirty="0" smtClean="0"/>
              <a:t>– вміння здобувати, критично осмислювати і використовувати різноманітну інформацію;</a:t>
            </a:r>
          </a:p>
          <a:p>
            <a:r>
              <a:rPr lang="uk-UA" b="1" dirty="0" smtClean="0"/>
              <a:t>-  саморозвитку і самоосвіти </a:t>
            </a:r>
            <a:r>
              <a:rPr lang="uk-UA" dirty="0" smtClean="0"/>
              <a:t>– потреба і готовність постійно вчитися;</a:t>
            </a:r>
          </a:p>
          <a:p>
            <a:r>
              <a:rPr lang="uk-UA" b="1" dirty="0" smtClean="0"/>
              <a:t>- творчі </a:t>
            </a:r>
            <a:r>
              <a:rPr lang="uk-UA" dirty="0" smtClean="0"/>
              <a:t>– прагнення і здатність до раціональної продуктивної і творчої діяльності.</a:t>
            </a:r>
            <a:endParaRPr lang="uk-UA"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4769652"/>
            <a:ext cx="2247900" cy="1446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2824280"/>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 Ключові </a:t>
            </a:r>
            <a:r>
              <a:rPr lang="uk-UA" dirty="0" smtClean="0"/>
              <a:t>компетентності освіти</a:t>
            </a:r>
            <a:r>
              <a:rPr lang="en-US" dirty="0" smtClean="0"/>
              <a:t>:</a:t>
            </a:r>
            <a:endParaRPr lang="uk-UA" dirty="0"/>
          </a:p>
        </p:txBody>
      </p:sp>
      <p:sp>
        <p:nvSpPr>
          <p:cNvPr id="3" name="Объект 2"/>
          <p:cNvSpPr>
            <a:spLocks noGrp="1"/>
          </p:cNvSpPr>
          <p:nvPr>
            <p:ph sz="quarter" idx="1"/>
          </p:nvPr>
        </p:nvSpPr>
        <p:spPr/>
        <p:txBody>
          <a:bodyPr>
            <a:normAutofit fontScale="92500" lnSpcReduction="10000"/>
          </a:bodyPr>
          <a:lstStyle/>
          <a:p>
            <a:r>
              <a:rPr lang="uk-UA" b="1" dirty="0"/>
              <a:t>Компетенція</a:t>
            </a:r>
            <a:r>
              <a:rPr lang="uk-UA" dirty="0"/>
              <a:t> - суспільно визнаний рівень знань, умінь, навичок, ставлень у певній сфері діяльності </a:t>
            </a:r>
            <a:r>
              <a:rPr lang="uk-UA" dirty="0" smtClean="0"/>
              <a:t>людини</a:t>
            </a:r>
            <a:endParaRPr lang="en-US" dirty="0" smtClean="0"/>
          </a:p>
          <a:p>
            <a:r>
              <a:rPr lang="uk-UA" b="1" dirty="0" smtClean="0"/>
              <a:t>Компетентність </a:t>
            </a:r>
            <a:r>
              <a:rPr lang="uk-UA" dirty="0" smtClean="0"/>
              <a:t>- </a:t>
            </a:r>
            <a:r>
              <a:rPr lang="uk-UA" dirty="0"/>
              <a:t>набута у процесі навчання інтегрована здатність учня, що складається із знань, умінь, досвіду, цінностей і ставлення, що можуть цілісно реалізовуватися на практиці</a:t>
            </a:r>
          </a:p>
          <a:p>
            <a:r>
              <a:rPr lang="uk-UA" b="1" dirty="0"/>
              <a:t>Ключова компетентність</a:t>
            </a:r>
            <a:r>
              <a:rPr lang="uk-UA" dirty="0"/>
              <a:t> </a:t>
            </a:r>
            <a:r>
              <a:rPr lang="uk-UA" dirty="0" err="1" smtClean="0"/>
              <a:t>–спеціально</a:t>
            </a:r>
            <a:r>
              <a:rPr lang="uk-UA" dirty="0" smtClean="0"/>
              <a:t> </a:t>
            </a:r>
            <a:r>
              <a:rPr lang="uk-UA" dirty="0"/>
              <a:t>структурований комплекс характеристик особистості, що дає її можливість активно діяти в різних сферах життєдіяльності і належить до загальногалузевого змісту освітніх стандартів.</a:t>
            </a:r>
          </a:p>
          <a:p>
            <a:endParaRPr lang="uk-UA" dirty="0"/>
          </a:p>
        </p:txBody>
      </p:sp>
    </p:spTree>
    <p:extLst>
      <p:ext uri="{BB962C8B-B14F-4D97-AF65-F5344CB8AC3E}">
        <p14:creationId xmlns:p14="http://schemas.microsoft.com/office/powerpoint/2010/main" val="243620972"/>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Структура </a:t>
            </a:r>
            <a:r>
              <a:rPr lang="uk-UA" dirty="0" smtClean="0"/>
              <a:t>компетентності</a:t>
            </a:r>
            <a:r>
              <a:rPr lang="en-US" dirty="0" smtClean="0"/>
              <a:t>:</a:t>
            </a:r>
            <a:endParaRPr lang="uk-UA" dirty="0"/>
          </a:p>
        </p:txBody>
      </p:sp>
      <p:sp>
        <p:nvSpPr>
          <p:cNvPr id="3" name="Объект 2"/>
          <p:cNvSpPr>
            <a:spLocks noGrp="1"/>
          </p:cNvSpPr>
          <p:nvPr>
            <p:ph sz="quarter" idx="1"/>
          </p:nvPr>
        </p:nvSpPr>
        <p:spPr/>
        <p:txBody>
          <a:bodyPr/>
          <a:lstStyle/>
          <a:p>
            <a:r>
              <a:rPr lang="ru-RU" dirty="0" err="1"/>
              <a:t>знання</a:t>
            </a:r>
            <a:r>
              <a:rPr lang="ru-RU" dirty="0"/>
              <a:t>;</a:t>
            </a:r>
          </a:p>
          <a:p>
            <a:r>
              <a:rPr lang="ru-RU" dirty="0"/>
              <a:t>   </a:t>
            </a:r>
            <a:r>
              <a:rPr lang="ru-RU" dirty="0" err="1"/>
              <a:t>пізнавальні</a:t>
            </a:r>
            <a:r>
              <a:rPr lang="ru-RU" dirty="0"/>
              <a:t> </a:t>
            </a:r>
            <a:r>
              <a:rPr lang="ru-RU" dirty="0" err="1"/>
              <a:t>навички</a:t>
            </a:r>
            <a:r>
              <a:rPr lang="ru-RU" dirty="0"/>
              <a:t>;</a:t>
            </a:r>
          </a:p>
          <a:p>
            <a:r>
              <a:rPr lang="ru-RU" dirty="0"/>
              <a:t>   </a:t>
            </a:r>
            <a:r>
              <a:rPr lang="ru-RU" dirty="0" err="1"/>
              <a:t>практичні</a:t>
            </a:r>
            <a:r>
              <a:rPr lang="ru-RU" dirty="0"/>
              <a:t> </a:t>
            </a:r>
            <a:r>
              <a:rPr lang="ru-RU" dirty="0" err="1"/>
              <a:t>навички</a:t>
            </a:r>
            <a:r>
              <a:rPr lang="ru-RU" dirty="0"/>
              <a:t>;</a:t>
            </a:r>
          </a:p>
          <a:p>
            <a:r>
              <a:rPr lang="ru-RU" dirty="0"/>
              <a:t>   </a:t>
            </a:r>
            <a:r>
              <a:rPr lang="ru-RU" dirty="0" err="1"/>
              <a:t>відношення</a:t>
            </a:r>
            <a:r>
              <a:rPr lang="ru-RU" dirty="0"/>
              <a:t>;</a:t>
            </a:r>
          </a:p>
          <a:p>
            <a:r>
              <a:rPr lang="ru-RU" dirty="0"/>
              <a:t>   </a:t>
            </a:r>
            <a:r>
              <a:rPr lang="ru-RU" dirty="0" err="1"/>
              <a:t>емоції</a:t>
            </a:r>
            <a:r>
              <a:rPr lang="ru-RU" dirty="0"/>
              <a:t>;</a:t>
            </a:r>
          </a:p>
          <a:p>
            <a:r>
              <a:rPr lang="ru-RU" dirty="0"/>
              <a:t>   </a:t>
            </a:r>
            <a:r>
              <a:rPr lang="ru-RU" dirty="0" err="1"/>
              <a:t>цінності</a:t>
            </a:r>
            <a:r>
              <a:rPr lang="ru-RU" dirty="0"/>
              <a:t> та </a:t>
            </a:r>
            <a:r>
              <a:rPr lang="ru-RU" dirty="0" err="1"/>
              <a:t>етика</a:t>
            </a:r>
            <a:r>
              <a:rPr lang="ru-RU" dirty="0"/>
              <a:t>;</a:t>
            </a:r>
          </a:p>
          <a:p>
            <a:r>
              <a:rPr lang="ru-RU" dirty="0"/>
              <a:t>   </a:t>
            </a:r>
            <a:r>
              <a:rPr lang="ru-RU" dirty="0" err="1"/>
              <a:t>мотивація</a:t>
            </a:r>
            <a:r>
              <a:rPr lang="ru-RU" dirty="0"/>
              <a:t>.</a:t>
            </a:r>
          </a:p>
          <a:p>
            <a:endParaRPr lang="ru-RU" dirty="0"/>
          </a:p>
          <a:p>
            <a:endParaRPr lang="uk-UA"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9033" y="4620342"/>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88640"/>
            <a:ext cx="1634313" cy="1087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343320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534400" cy="758952"/>
          </a:xfrm>
        </p:spPr>
        <p:txBody>
          <a:bodyPr>
            <a:normAutofit fontScale="90000"/>
          </a:bodyPr>
          <a:lstStyle/>
          <a:p>
            <a:r>
              <a:rPr lang="uk-UA" dirty="0" smtClean="0"/>
              <a:t>природничо-наукова </a:t>
            </a:r>
            <a:r>
              <a:rPr lang="uk-UA" dirty="0"/>
              <a:t>компетентність </a:t>
            </a:r>
            <a:r>
              <a:rPr lang="uk-UA" dirty="0" smtClean="0"/>
              <a:t>передбачає</a:t>
            </a:r>
            <a:r>
              <a:rPr lang="en-US" dirty="0" smtClean="0"/>
              <a:t> :</a:t>
            </a:r>
            <a:endParaRPr lang="uk-UA" dirty="0"/>
          </a:p>
        </p:txBody>
      </p:sp>
      <p:sp>
        <p:nvSpPr>
          <p:cNvPr id="3" name="Объект 2"/>
          <p:cNvSpPr>
            <a:spLocks noGrp="1"/>
          </p:cNvSpPr>
          <p:nvPr>
            <p:ph sz="quarter" idx="1"/>
          </p:nvPr>
        </p:nvSpPr>
        <p:spPr/>
        <p:txBody>
          <a:bodyPr>
            <a:normAutofit fontScale="92500" lnSpcReduction="20000"/>
          </a:bodyPr>
          <a:lstStyle/>
          <a:p>
            <a:r>
              <a:rPr lang="uk-UA" dirty="0"/>
              <a:t>оволодіння учнями термінологічним апаратом природничих </a:t>
            </a:r>
            <a:r>
              <a:rPr lang="uk-UA" dirty="0" smtClean="0"/>
              <a:t>наук</a:t>
            </a:r>
            <a:r>
              <a:rPr lang="en-US" dirty="0"/>
              <a:t>;</a:t>
            </a:r>
            <a:endParaRPr lang="en-US" dirty="0" smtClean="0"/>
          </a:p>
          <a:p>
            <a:r>
              <a:rPr lang="uk-UA" dirty="0" smtClean="0"/>
              <a:t> </a:t>
            </a:r>
            <a:r>
              <a:rPr lang="uk-UA" dirty="0"/>
              <a:t>засвоєння предметних знань та усвідомлення суті основних законів і закономірностей, що дають змогу зрозуміти перебіг природних явищ і процесів</a:t>
            </a:r>
            <a:r>
              <a:rPr lang="uk-UA" dirty="0" smtClean="0"/>
              <a:t>;</a:t>
            </a:r>
            <a:endParaRPr lang="en-US" dirty="0" smtClean="0"/>
          </a:p>
          <a:p>
            <a:r>
              <a:rPr lang="uk-UA" dirty="0" smtClean="0"/>
              <a:t> </a:t>
            </a:r>
            <a:r>
              <a:rPr lang="uk-UA" dirty="0"/>
              <a:t>розуміння учнями фундаментальних ідей і принципів природничих наук</a:t>
            </a:r>
            <a:r>
              <a:rPr lang="uk-UA" dirty="0" smtClean="0"/>
              <a:t>;</a:t>
            </a:r>
            <a:endParaRPr lang="en-US" dirty="0" smtClean="0"/>
          </a:p>
          <a:p>
            <a:r>
              <a:rPr lang="uk-UA" dirty="0" smtClean="0"/>
              <a:t> </a:t>
            </a:r>
            <a:r>
              <a:rPr lang="uk-UA" dirty="0"/>
              <a:t>набуття досвіду практичної та експериментаторської діяльності, здатності застосовувати знання у процесі пізнання світу</a:t>
            </a:r>
            <a:r>
              <a:rPr lang="uk-UA" dirty="0" smtClean="0"/>
              <a:t>;</a:t>
            </a:r>
            <a:endParaRPr lang="en-US" dirty="0" smtClean="0"/>
          </a:p>
          <a:p>
            <a:r>
              <a:rPr lang="uk-UA" dirty="0" smtClean="0"/>
              <a:t> </a:t>
            </a:r>
            <a:r>
              <a:rPr lang="uk-UA" dirty="0"/>
              <a:t>формування ціннісних орієнтацій на збереження природи, гармонійну взаємодію людини і природи, а також ідеї сталого розвитку</a:t>
            </a:r>
          </a:p>
        </p:txBody>
      </p:sp>
    </p:spTree>
    <p:extLst>
      <p:ext uri="{BB962C8B-B14F-4D97-AF65-F5344CB8AC3E}">
        <p14:creationId xmlns:p14="http://schemas.microsoft.com/office/powerpoint/2010/main" val="218648100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 </a:t>
            </a:r>
            <a:r>
              <a:rPr lang="uk-UA" dirty="0" smtClean="0"/>
              <a:t>Проте</a:t>
            </a:r>
            <a:r>
              <a:rPr lang="en-US" dirty="0" smtClean="0"/>
              <a:t>..</a:t>
            </a:r>
            <a:endParaRPr lang="uk-UA" dirty="0"/>
          </a:p>
        </p:txBody>
      </p:sp>
      <p:sp>
        <p:nvSpPr>
          <p:cNvPr id="3" name="Объект 2"/>
          <p:cNvSpPr>
            <a:spLocks noGrp="1"/>
          </p:cNvSpPr>
          <p:nvPr>
            <p:ph sz="quarter" idx="1"/>
          </p:nvPr>
        </p:nvSpPr>
        <p:spPr/>
        <p:txBody>
          <a:bodyPr>
            <a:normAutofit fontScale="85000" lnSpcReduction="20000"/>
          </a:bodyPr>
          <a:lstStyle/>
          <a:p>
            <a:pPr marL="0" indent="0">
              <a:buNone/>
            </a:pPr>
            <a:r>
              <a:rPr lang="uk-UA" dirty="0" smtClean="0"/>
              <a:t>з </a:t>
            </a:r>
            <a:r>
              <a:rPr lang="uk-UA" dirty="0"/>
              <a:t>позицій предметного підходу до навчання природничих наук у основній та старшій школі навчальні предмети освітньої галузі «Природознавство» </a:t>
            </a:r>
            <a:r>
              <a:rPr lang="uk-UA" dirty="0" smtClean="0"/>
              <a:t>( </a:t>
            </a:r>
            <a:r>
              <a:rPr lang="uk-UA" dirty="0"/>
              <a:t>хімія, біологія, географія) вивчаються окремо</a:t>
            </a:r>
            <a:r>
              <a:rPr lang="uk-UA" dirty="0" smtClean="0"/>
              <a:t>.</a:t>
            </a:r>
            <a:endParaRPr lang="en-US" dirty="0" smtClean="0"/>
          </a:p>
          <a:p>
            <a:pPr marL="0" indent="0">
              <a:buNone/>
            </a:pPr>
            <a:r>
              <a:rPr lang="uk-UA" dirty="0" smtClean="0"/>
              <a:t> </a:t>
            </a:r>
            <a:r>
              <a:rPr lang="uk-UA" dirty="0"/>
              <a:t>Ізольованість у викладі навчального матеріалу вчителями, відсутність системного сприйняття об’єкта вивчення, ускладнює формування в учнів цілісних уявлень про природничу картину світу. У переважній більшості випадків вчителям </a:t>
            </a:r>
            <a:r>
              <a:rPr lang="uk-UA" dirty="0" smtClean="0"/>
              <a:t>природничих предметів  необхідно </a:t>
            </a:r>
            <a:r>
              <a:rPr lang="uk-UA" dirty="0"/>
              <a:t>формувати узагальненні поняття вже тоді, коли вони вже є сформованими в межах лише одного предмету</a:t>
            </a:r>
            <a:r>
              <a:rPr lang="uk-UA" dirty="0" smtClean="0"/>
              <a:t>.</a:t>
            </a:r>
            <a:endParaRPr lang="en-US" dirty="0" smtClean="0"/>
          </a:p>
          <a:p>
            <a:pPr marL="0" indent="0">
              <a:buNone/>
            </a:pPr>
            <a:r>
              <a:rPr lang="uk-UA" dirty="0" smtClean="0"/>
              <a:t> </a:t>
            </a:r>
            <a:r>
              <a:rPr lang="uk-UA" sz="2400" b="1" dirty="0"/>
              <a:t>Тому, проблема встановлення та реалізації міжпредметних зв’язків шкільних дисциплін є однією із найважливіших в теорії та методиці навчання природничих наук</a:t>
            </a:r>
            <a:r>
              <a:rPr lang="uk-UA" dirty="0"/>
              <a:t>.</a:t>
            </a:r>
          </a:p>
        </p:txBody>
      </p:sp>
    </p:spTree>
    <p:extLst>
      <p:ext uri="{BB962C8B-B14F-4D97-AF65-F5344CB8AC3E}">
        <p14:creationId xmlns:p14="http://schemas.microsoft.com/office/powerpoint/2010/main" val="800078585"/>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1800" b="1" dirty="0"/>
              <a:t>Життєва компетентність </a:t>
            </a:r>
            <a:r>
              <a:rPr lang="en-US" sz="1800" b="1" dirty="0" smtClean="0"/>
              <a:t>:</a:t>
            </a:r>
            <a:endParaRPr lang="uk-UA" sz="1800" b="1" dirty="0"/>
          </a:p>
        </p:txBody>
      </p:sp>
      <p:sp>
        <p:nvSpPr>
          <p:cNvPr id="3" name="Объект 2"/>
          <p:cNvSpPr>
            <a:spLocks noGrp="1"/>
          </p:cNvSpPr>
          <p:nvPr>
            <p:ph sz="quarter" idx="1"/>
          </p:nvPr>
        </p:nvSpPr>
        <p:spPr/>
        <p:txBody>
          <a:bodyPr>
            <a:normAutofit fontScale="70000" lnSpcReduction="20000"/>
          </a:bodyPr>
          <a:lstStyle/>
          <a:p>
            <a:r>
              <a:rPr lang="uk-UA" dirty="0"/>
              <a:t> </a:t>
            </a:r>
            <a:r>
              <a:rPr lang="uk-UA" b="1" dirty="0"/>
              <a:t>Життєва компетентність </a:t>
            </a:r>
            <a:r>
              <a:rPr lang="uk-UA" dirty="0"/>
              <a:t>- це готовність особистості до успішного розв'язання життєвих завдань і здійснення життя як індивідуального проекту. Життєва компетентність зумовлена системою знань, умінь і навичок, життєвим досвідом особистості, її фізичним, психологічним та духовним потенціалом і її розвиток може спиратися на певний логічний ланцюжок:</a:t>
            </a:r>
          </a:p>
          <a:p>
            <a:pPr marL="0" indent="0">
              <a:buNone/>
            </a:pPr>
            <a:r>
              <a:rPr lang="uk-UA" dirty="0"/>
              <a:t>1. Здобуття особистістю базового життєвого досвіду, знань, умінь та навичок, формування відповідних життєвих принципів, становлення життєвих цінностей. Основна проблема цього рівня - прагнення зупинитися на досягнутому, не ризикувати в розвитку.</a:t>
            </a:r>
          </a:p>
          <a:p>
            <a:pPr marL="0" indent="0">
              <a:buNone/>
            </a:pPr>
            <a:r>
              <a:rPr lang="uk-UA" dirty="0"/>
              <a:t>2. Здатність до імпровізації, продукувати нове, власне у вирішенні типових життєвих завдань, проблем, пов'язаних з відповідною сферою діяльності. На </a:t>
            </a:r>
            <a:r>
              <a:rPr lang="uk-UA" dirty="0" smtClean="0"/>
              <a:t>цьому рівні </a:t>
            </a:r>
            <a:r>
              <a:rPr lang="uk-UA" dirty="0"/>
              <a:t>важливе значення має мотивація</a:t>
            </a:r>
            <a:r>
              <a:rPr lang="uk-UA" dirty="0" smtClean="0"/>
              <a:t>.</a:t>
            </a:r>
            <a:endParaRPr lang="en-US" dirty="0" smtClean="0"/>
          </a:p>
          <a:p>
            <a:pPr marL="0" indent="0">
              <a:buNone/>
            </a:pPr>
            <a:r>
              <a:rPr lang="uk-UA" dirty="0" smtClean="0"/>
              <a:t> </a:t>
            </a:r>
            <a:r>
              <a:rPr lang="uk-UA" dirty="0"/>
              <a:t>3. Застосування певної діяльності як засобу створення себе, свого життя, своєї особистості. На цьому етапі важливо самостійно творчо проектувати своє життя. Вчителеві необхідно чітко уявляти складові своєї професійної компетентності та чітко визначити параметри компетентного учня. </a:t>
            </a:r>
          </a:p>
        </p:txBody>
      </p:sp>
    </p:spTree>
    <p:extLst>
      <p:ext uri="{BB962C8B-B14F-4D97-AF65-F5344CB8AC3E}">
        <p14:creationId xmlns:p14="http://schemas.microsoft.com/office/powerpoint/2010/main" val="262893986"/>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Ключовою компетентністю шкільної </a:t>
            </a:r>
            <a:r>
              <a:rPr lang="uk-UA" dirty="0" smtClean="0"/>
              <a:t>природничої </a:t>
            </a:r>
            <a:r>
              <a:rPr lang="uk-UA" dirty="0"/>
              <a:t>освіти </a:t>
            </a:r>
            <a:r>
              <a:rPr lang="uk-UA" dirty="0" smtClean="0"/>
              <a:t>є ..</a:t>
            </a:r>
            <a:endParaRPr lang="uk-UA" dirty="0"/>
          </a:p>
        </p:txBody>
      </p:sp>
      <p:sp>
        <p:nvSpPr>
          <p:cNvPr id="3" name="Объект 2"/>
          <p:cNvSpPr>
            <a:spLocks noGrp="1"/>
          </p:cNvSpPr>
          <p:nvPr>
            <p:ph sz="quarter" idx="1"/>
          </p:nvPr>
        </p:nvSpPr>
        <p:spPr/>
        <p:txBody>
          <a:bodyPr>
            <a:normAutofit fontScale="77500" lnSpcReduction="20000"/>
          </a:bodyPr>
          <a:lstStyle/>
          <a:p>
            <a:pPr marL="0" indent="0">
              <a:buNone/>
            </a:pPr>
            <a:r>
              <a:rPr lang="uk-UA" b="1" dirty="0" smtClean="0"/>
              <a:t> </a:t>
            </a:r>
            <a:r>
              <a:rPr lang="uk-UA" b="1" dirty="0"/>
              <a:t>уміння вчитися</a:t>
            </a:r>
            <a:r>
              <a:rPr lang="uk-UA" dirty="0"/>
              <a:t>. Це дуже непростий процес, тому що шкільний </a:t>
            </a:r>
            <a:r>
              <a:rPr lang="uk-UA" dirty="0" smtClean="0"/>
              <a:t>курс природничих наук доволі </a:t>
            </a:r>
            <a:r>
              <a:rPr lang="uk-UA" dirty="0"/>
              <a:t>складний, підручники не завжди відповідають віковим особливостям школярів. </a:t>
            </a:r>
            <a:endParaRPr lang="uk-UA" dirty="0" smtClean="0"/>
          </a:p>
          <a:p>
            <a:pPr marL="0" indent="0">
              <a:buNone/>
            </a:pPr>
            <a:r>
              <a:rPr lang="uk-UA" dirty="0" smtClean="0"/>
              <a:t>Щоб </a:t>
            </a:r>
            <a:r>
              <a:rPr lang="uk-UA" dirty="0"/>
              <a:t>активізувати роботу учнів на уроках, вчителеві потрібно використати різні інтерактивні методи та застосувати нові продуктивні технології навчання. Такі підходи до викладання максимально стимулюють пізнавальну самостійність, творчу активність та ініціативу школярів, сприяють формуванню </a:t>
            </a:r>
            <a:r>
              <a:rPr lang="uk-UA" dirty="0" err="1"/>
              <a:t>компетентностей</a:t>
            </a:r>
            <a:r>
              <a:rPr lang="uk-UA" dirty="0"/>
              <a:t>. Суспільству потрібна високоосвічена творча особистість, яка вміє спілкуватися у колективі. Саме </a:t>
            </a:r>
            <a:r>
              <a:rPr lang="uk-UA" b="1" dirty="0"/>
              <a:t>інтерактивні технології </a:t>
            </a:r>
            <a:r>
              <a:rPr lang="uk-UA" dirty="0"/>
              <a:t>формують в учнів навички та вміння як предметних, так і </a:t>
            </a:r>
            <a:r>
              <a:rPr lang="uk-UA" dirty="0" err="1"/>
              <a:t>загальнорозвивальних</a:t>
            </a:r>
            <a:r>
              <a:rPr lang="uk-UA" dirty="0"/>
              <a:t>, життєвих цінностей; створюють атмосферу співробітництва, що дає змогу повною мірою розкрити природні здібності дітей. Для подальшого розвитку таких здібностей вчителі </a:t>
            </a:r>
            <a:r>
              <a:rPr lang="uk-UA" dirty="0" smtClean="0"/>
              <a:t> </a:t>
            </a:r>
            <a:r>
              <a:rPr lang="uk-UA" dirty="0"/>
              <a:t>повинні формувати наступні основні життєві компетентності учнів </a:t>
            </a:r>
            <a:r>
              <a:rPr lang="uk-UA" dirty="0" smtClean="0"/>
              <a:t>: </a:t>
            </a:r>
            <a:endParaRPr lang="uk-UA" dirty="0"/>
          </a:p>
        </p:txBody>
      </p:sp>
    </p:spTree>
    <p:extLst>
      <p:ext uri="{BB962C8B-B14F-4D97-AF65-F5344CB8AC3E}">
        <p14:creationId xmlns:p14="http://schemas.microsoft.com/office/powerpoint/2010/main" val="2880855130"/>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Другая 4">
      <a:dk1>
        <a:sysClr val="windowText" lastClr="000000"/>
      </a:dk1>
      <a:lt1>
        <a:sysClr val="window" lastClr="FFFFFF"/>
      </a:lt1>
      <a:dk2>
        <a:srgbClr val="3E3D2D"/>
      </a:dk2>
      <a:lt2>
        <a:srgbClr val="CAF278"/>
      </a:lt2>
      <a:accent1>
        <a:srgbClr val="94C600"/>
      </a:accent1>
      <a:accent2>
        <a:srgbClr val="71685A"/>
      </a:accent2>
      <a:accent3>
        <a:srgbClr val="6F9400"/>
      </a:accent3>
      <a:accent4>
        <a:srgbClr val="909465"/>
      </a:accent4>
      <a:accent5>
        <a:srgbClr val="956B43"/>
      </a:accent5>
      <a:accent6>
        <a:srgbClr val="FEA022"/>
      </a:accent6>
      <a:hlink>
        <a:srgbClr val="74A50F"/>
      </a:hlink>
      <a:folHlink>
        <a:srgbClr val="FFA94A"/>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2583</TotalTime>
  <Words>2651</Words>
  <Application>Microsoft Office PowerPoint</Application>
  <PresentationFormat>Экран (4:3)</PresentationFormat>
  <Paragraphs>140</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Официальная</vt:lpstr>
      <vt:lpstr>Професійна компетентність вчителя природничих дисциплін</vt:lpstr>
      <vt:lpstr>Вступ: </vt:lpstr>
      <vt:lpstr>Нові педагогічні технології призначені для озброєння учнів ключовими компетентностями, які Рада Європи визначила як основні для ХХІ століття:</vt:lpstr>
      <vt:lpstr> Ключові компетентності освіти:</vt:lpstr>
      <vt:lpstr>Структура компетентності:</vt:lpstr>
      <vt:lpstr>природничо-наукова компетентність передбачає :</vt:lpstr>
      <vt:lpstr> Проте..</vt:lpstr>
      <vt:lpstr>Життєва компетентність :</vt:lpstr>
      <vt:lpstr>Ключовою компетентністю шкільної природничої освіти є ..</vt:lpstr>
      <vt:lpstr>основні життєві компетентності учнів : </vt:lpstr>
      <vt:lpstr>основні життєві компетентності учнів : </vt:lpstr>
      <vt:lpstr>основні життєві компетентності учнів : </vt:lpstr>
      <vt:lpstr>здоров'язбережувальна компетентність:</vt:lpstr>
      <vt:lpstr>Для впровадження компетнтнісного підходу до навчання на основі здоров'язбережувальних компетентностей учителеві треба вирішити такі завдання: </vt:lpstr>
      <vt:lpstr>Методи та технології формування спеціальних компетентностей на уроках природничих наук:</vt:lpstr>
      <vt:lpstr>Методи та технології формування спеціальних компетентностей на уроках природничих наук:</vt:lpstr>
      <vt:lpstr>Методи та технології формування спеціальних компетентностей на уроках природничих наук:</vt:lpstr>
      <vt:lpstr>Методи та технології формування спеціальних компетентностей на уроках природничих наук:</vt:lpstr>
      <vt:lpstr>Методи та технології формування спеціальних компетентностей на уроках природничих наук:</vt:lpstr>
      <vt:lpstr>Методи та технології формування спеціальних компетентностей на уроках природничих наук:</vt:lpstr>
      <vt:lpstr>Методи та технології формування спеціальних компетентностей на уроках природничих наук:</vt:lpstr>
      <vt:lpstr>Висновки:</vt:lpstr>
      <vt:lpstr>Висновки:</vt:lpstr>
      <vt:lpstr>Провівши опитування «Яким Ви хочете бачити сучасного педагога?» серед учнів, їх батьків, колег,були отримані такі результати:</vt:lpstr>
      <vt:lpstr>Лише учитель, котрий сам володіє усіма життєво    важливими компетентностями як людина успішна, цілеспрямована, комунікативна і оптимістична може простягнути руку довіри дитині та  зробити успішним свого учня. </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c:creator>
  <cp:lastModifiedBy>Admin</cp:lastModifiedBy>
  <cp:revision>26</cp:revision>
  <cp:lastPrinted>2021-01-11T15:19:17Z</cp:lastPrinted>
  <dcterms:created xsi:type="dcterms:W3CDTF">2021-01-08T22:24:12Z</dcterms:created>
  <dcterms:modified xsi:type="dcterms:W3CDTF">2021-01-11T15:19:32Z</dcterms:modified>
</cp:coreProperties>
</file>