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8" r:id="rId3"/>
    <p:sldId id="257" r:id="rId4"/>
    <p:sldId id="276" r:id="rId5"/>
    <p:sldId id="277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96" d="100"/>
          <a:sy n="96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4979A-2459-4BC2-933B-2398A41D580D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84C11-5DF3-42CB-8E9E-A55C6ED98E0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8239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CE124E-C059-4DA2-BB70-3CCBD04F06B6}" type="datetimeFigureOut">
              <a:rPr lang="uk-UA" smtClean="0"/>
              <a:pPr/>
              <a:t>13.01.2021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FFE50F-7031-4DA4-ACE2-0875AA8E6A2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5357850" cy="3357586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00B050"/>
                </a:solidFill>
              </a:rPr>
              <a:t/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3200" dirty="0" smtClean="0">
                <a:solidFill>
                  <a:srgbClr val="00B050"/>
                </a:solidFill>
              </a:rPr>
              <a:t/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3200" dirty="0" smtClean="0">
                <a:solidFill>
                  <a:srgbClr val="00B050"/>
                </a:solidFill>
              </a:rPr>
              <a:t/>
            </a:r>
            <a:br>
              <a:rPr lang="uk-UA" sz="3200" dirty="0" smtClean="0">
                <a:solidFill>
                  <a:srgbClr val="00B050"/>
                </a:solidFill>
              </a:rPr>
            </a:b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Шляхи формування </a:t>
            </a:r>
            <a:b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ключових </a:t>
            </a:r>
            <a:r>
              <a:rPr lang="uk-UA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учнів на уроках географії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Підготувала: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Полховська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Л.П., консультант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“Зарічненський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ЦПРПП”.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2107871"/>
            <a:ext cx="2907406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020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предметна географічна компетентність </a:t>
            </a:r>
            <a:r>
              <a:rPr lang="uk-UA" dirty="0" smtClean="0"/>
              <a:t>учні</a:t>
            </a:r>
            <a:r>
              <a:rPr lang="ru-RU" dirty="0" smtClean="0"/>
              <a:t>в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Спрямування цивілізаційного вектора України на інтеграцію в єдиний європейський освітній простір вплинула на  модернізацію змісту освіти, що розпочалась із впровадження нових підходів до формування освітніх та навчальних програм, пов’язаних з </a:t>
            </a:r>
            <a:r>
              <a:rPr lang="uk-UA" dirty="0" err="1"/>
              <a:t>компетентнісно</a:t>
            </a:r>
            <a:r>
              <a:rPr lang="uk-UA" dirty="0"/>
              <a:t> орієнтованим навчанням, оскільки воно має результативно-цільову спрямованість. Відповідно до мети й завдань географічної освіти, предметна географічна компетентність учнів визначається </a:t>
            </a:r>
            <a:r>
              <a:rPr lang="uk-UA" u="sng" dirty="0"/>
              <a:t>як здатність до застосування здобутих географічних знань, умінь і навичок, ціннісних установок та специфічного географічного мислення, сформованих на підґрунті здібностей і життєвого досвіду учнів</a:t>
            </a:r>
            <a:r>
              <a:rPr lang="uk-UA" dirty="0"/>
              <a:t>, які необхідні для оптимальної діяльності в навколишньому середовищі та успішної самореалізації в соціумі, передбачення наслідків такої діяльності та розв'язання власних життєвих завдань і проблем, облаштування особистого життя, формуванням в учнів потреби у неперервній освіті.</a:t>
            </a:r>
          </a:p>
        </p:txBody>
      </p:sp>
    </p:spTree>
    <p:extLst>
      <p:ext uri="{BB962C8B-B14F-4D97-AF65-F5344CB8AC3E}">
        <p14:creationId xmlns="" xmlns:p14="http://schemas.microsoft.com/office/powerpoint/2010/main" val="507392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53400" cy="990600"/>
          </a:xfrm>
        </p:spPr>
        <p:txBody>
          <a:bodyPr>
            <a:noAutofit/>
          </a:bodyPr>
          <a:lstStyle/>
          <a:p>
            <a:r>
              <a:rPr lang="ru-RU" sz="3200" b="1" dirty="0"/>
              <a:t>Предметна </a:t>
            </a:r>
            <a:r>
              <a:rPr lang="ru-RU" sz="3200" b="1" dirty="0" err="1"/>
              <a:t>географічна</a:t>
            </a:r>
            <a:r>
              <a:rPr lang="ru-RU" sz="3200" b="1" dirty="0"/>
              <a:t> </a:t>
            </a:r>
            <a:r>
              <a:rPr lang="ru-RU" sz="3200" b="1" dirty="0" err="1"/>
              <a:t>компетентність</a:t>
            </a:r>
            <a:r>
              <a:rPr lang="ru-RU" sz="3200" b="1" dirty="0"/>
              <a:t> </a:t>
            </a:r>
            <a:r>
              <a:rPr lang="ru-RU" sz="3200" b="1" dirty="0" err="1"/>
              <a:t>учнів</a:t>
            </a:r>
            <a:r>
              <a:rPr lang="ru-RU" sz="3200" b="1" dirty="0"/>
              <a:t> </a:t>
            </a:r>
            <a:r>
              <a:rPr lang="ru-RU" sz="3200" b="1" dirty="0" err="1" smtClean="0"/>
              <a:t>включає</a:t>
            </a:r>
            <a:r>
              <a:rPr lang="en-US" sz="3200" b="1" dirty="0" smtClean="0"/>
              <a:t>: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змістовий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err="1"/>
              <a:t>діяльнісний</a:t>
            </a:r>
            <a:r>
              <a:rPr lang="ru-RU" dirty="0"/>
              <a:t>, </a:t>
            </a:r>
            <a:endParaRPr lang="en-US" dirty="0" smtClean="0"/>
          </a:p>
          <a:p>
            <a:r>
              <a:rPr lang="ru-RU" dirty="0" err="1" smtClean="0"/>
              <a:t>ціннісний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світоглядний</a:t>
            </a:r>
            <a:r>
              <a:rPr lang="ru-RU" dirty="0"/>
              <a:t> </a:t>
            </a:r>
            <a:r>
              <a:rPr lang="ru-RU" dirty="0" err="1" smtClean="0"/>
              <a:t>компоненти</a:t>
            </a:r>
            <a:r>
              <a:rPr lang="en-US" dirty="0"/>
              <a:t> </a:t>
            </a:r>
            <a:r>
              <a:rPr lang="en-US" dirty="0" smtClean="0"/>
              <a:t>,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закладено</a:t>
            </a:r>
            <a:r>
              <a:rPr lang="ru-RU" dirty="0"/>
              <a:t> в </a:t>
            </a:r>
            <a:r>
              <a:rPr lang="ru-RU" dirty="0" err="1"/>
              <a:t>очікуваних</a:t>
            </a:r>
            <a:r>
              <a:rPr lang="ru-RU" dirty="0"/>
              <a:t> результатах </a:t>
            </a:r>
            <a:r>
              <a:rPr lang="ru-RU" dirty="0" err="1"/>
              <a:t>навчально-пізнавальної</a:t>
            </a:r>
            <a:r>
              <a:rPr lang="ru-RU" dirty="0"/>
              <a:t>  </a:t>
            </a:r>
            <a:r>
              <a:rPr lang="ru-RU" dirty="0" err="1"/>
              <a:t>діяльності</a:t>
            </a:r>
            <a:r>
              <a:rPr lang="ru-RU" dirty="0"/>
              <a:t> 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оновлених</a:t>
            </a:r>
            <a:r>
              <a:rPr lang="ru-RU" dirty="0"/>
              <a:t> та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002563" cy="149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193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географічна компетентність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У</a:t>
            </a:r>
            <a:r>
              <a:rPr lang="uk-UA" dirty="0" smtClean="0"/>
              <a:t>досконалення </a:t>
            </a:r>
            <a:r>
              <a:rPr lang="uk-UA" dirty="0"/>
              <a:t>організації освітнього процесу з позицій </a:t>
            </a:r>
            <a:r>
              <a:rPr lang="uk-UA" dirty="0" err="1"/>
              <a:t>компетентнісного</a:t>
            </a:r>
            <a:r>
              <a:rPr lang="uk-UA" dirty="0"/>
              <a:t> підходу полягає в забезпеченні особистісної спрямованості процесу навчання, яка реалізується </a:t>
            </a:r>
            <a:r>
              <a:rPr lang="uk-UA" sz="2600" b="1" i="1" dirty="0"/>
              <a:t>через різноманітні форми проведення уроків, мотивацію та диференціацію процесу навчання</a:t>
            </a:r>
            <a:r>
              <a:rPr lang="uk-UA" dirty="0"/>
              <a:t> та дає змогу розробити алгоритми формування елементів предметно-географічних </a:t>
            </a:r>
            <a:r>
              <a:rPr lang="uk-UA" dirty="0" err="1"/>
              <a:t>компетентностей</a:t>
            </a:r>
            <a:r>
              <a:rPr lang="uk-UA" dirty="0"/>
              <a:t> учнів, зокрема </a:t>
            </a:r>
            <a:r>
              <a:rPr lang="uk-UA" u="sng" dirty="0"/>
              <a:t>географічних фактів, номенклатури, уявлень, понять, причинно-наслідкових зв’язків, прикладних і картографічних умінь тощо.</a:t>
            </a:r>
          </a:p>
        </p:txBody>
      </p:sp>
    </p:spTree>
    <p:extLst>
      <p:ext uri="{BB962C8B-B14F-4D97-AF65-F5344CB8AC3E}">
        <p14:creationId xmlns="" xmlns:p14="http://schemas.microsoft.com/office/powerpoint/2010/main" val="1068090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Учителю </a:t>
            </a:r>
            <a:r>
              <a:rPr lang="ru-RU" sz="2400" b="1" i="1" dirty="0" err="1"/>
              <a:t>географії</a:t>
            </a:r>
            <a:r>
              <a:rPr lang="ru-RU" sz="2400" b="1" i="1" dirty="0"/>
              <a:t> </a:t>
            </a:r>
            <a:r>
              <a:rPr lang="ru-RU" sz="2400" b="1" i="1" dirty="0" err="1"/>
              <a:t>необхідно</a:t>
            </a:r>
            <a:r>
              <a:rPr lang="ru-RU" sz="2400" b="1" i="1" dirty="0"/>
              <a:t> </a:t>
            </a:r>
            <a:r>
              <a:rPr lang="ru-RU" sz="2400" b="1" i="1" dirty="0" err="1"/>
              <a:t>вирішити</a:t>
            </a:r>
            <a:r>
              <a:rPr lang="ru-RU" sz="2400" b="1" i="1" dirty="0"/>
              <a:t> </a:t>
            </a:r>
            <a:r>
              <a:rPr lang="ru-RU" sz="2400" b="1" i="1" dirty="0" err="1"/>
              <a:t>важливе</a:t>
            </a:r>
            <a:r>
              <a:rPr lang="ru-RU" sz="2400" b="1" i="1" dirty="0"/>
              <a:t> </a:t>
            </a:r>
            <a:r>
              <a:rPr lang="ru-RU" sz="2400" b="1" i="1" dirty="0" err="1"/>
              <a:t>методичне</a:t>
            </a:r>
            <a:r>
              <a:rPr lang="ru-RU" sz="2400" b="1" i="1" dirty="0"/>
              <a:t> </a:t>
            </a:r>
            <a:r>
              <a:rPr lang="ru-RU" sz="2400" b="1" i="1" dirty="0" err="1"/>
              <a:t>завдання</a:t>
            </a:r>
            <a:r>
              <a:rPr lang="ru-RU" sz="2400" b="1" i="1" dirty="0"/>
              <a:t> </a:t>
            </a:r>
            <a:r>
              <a:rPr lang="en-US" sz="2400" b="1" i="1" dirty="0" smtClean="0"/>
              <a:t>:</a:t>
            </a:r>
            <a:endParaRPr lang="uk-UA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реалізувати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компетентнісний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err="1"/>
              <a:t>сформувати</a:t>
            </a:r>
            <a:r>
              <a:rPr lang="ru-RU" dirty="0"/>
              <a:t> в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вміння</a:t>
            </a:r>
            <a:r>
              <a:rPr lang="ru-RU" dirty="0"/>
              <a:t> та </a:t>
            </a:r>
            <a:r>
              <a:rPr lang="ru-RU" dirty="0" err="1"/>
              <a:t>навички</a:t>
            </a:r>
            <a:r>
              <a:rPr lang="ru-RU" dirty="0"/>
              <a:t> в реальному </a:t>
            </a:r>
            <a:r>
              <a:rPr lang="ru-RU" dirty="0" err="1"/>
              <a:t>житті</a:t>
            </a:r>
            <a:r>
              <a:rPr lang="ru-RU" dirty="0"/>
              <a:t> для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та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 smtClean="0"/>
              <a:t>ситуацій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</a:t>
            </a:r>
            <a:r>
              <a:rPr lang="uk-UA" dirty="0"/>
              <a:t>Розв’язати таку проблему можна, використовуючи на уроках географії активні методи навчання, технології,  які розвивають передусім пізнавальну, комунікативну і особистісну активність сьогоднішніх </a:t>
            </a:r>
            <a:r>
              <a:rPr lang="uk-UA" dirty="0" smtClean="0"/>
              <a:t>учнів</a:t>
            </a:r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0" y="68613"/>
            <a:ext cx="1521890" cy="11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86530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географічна компетентність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err="1"/>
              <a:t>Компетентнісний</a:t>
            </a:r>
            <a:r>
              <a:rPr lang="uk-UA" dirty="0"/>
              <a:t> підхід до навчання географії підкреслює </a:t>
            </a:r>
            <a:r>
              <a:rPr lang="uk-UA" dirty="0" err="1"/>
              <a:t>діяльнісний</a:t>
            </a:r>
            <a:r>
              <a:rPr lang="uk-UA" dirty="0"/>
              <a:t> складник результатів освіти та їхню практичну значущість у процесі набуття школярами досвіду виконання практично-зорієнтованих завдань.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40968"/>
            <a:ext cx="115252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8097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географічна компетентність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Оскільки практична робота учнів як форма проведення занять з географії є необхідним засобом пізнання й певним етапом формування географічного мислення школярів, курс географії у старшій школі має чітко визначену практичну спрямованість, яка реалізується </a:t>
            </a:r>
            <a:r>
              <a:rPr lang="uk-UA" i="1" dirty="0"/>
              <a:t>під час виконання практичних робіт, аналітичних завдань та досліджень</a:t>
            </a:r>
            <a:r>
              <a:rPr lang="uk-UA" dirty="0"/>
              <a:t>, спрямованих на розвиток умінь і навичок роботи з географічними картами та іншими джерелами інформації, розв’язання географічних, екологічних й соціально-економічних задач, здійснення порівняльного аналізу, проведення міні-досліджень, дискусій, семінарів, презентацій, експертиз, круглих столів, ділових ігор, творчих робіт, індивідуальних і колективних проектів. </a:t>
            </a:r>
            <a:r>
              <a:rPr lang="uk-UA" i="1" dirty="0"/>
              <a:t>Мета використання  таких форм і прийомів навчання може бути різною</a:t>
            </a:r>
            <a:r>
              <a:rPr lang="uk-UA" dirty="0"/>
              <a:t>: 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dirty="0"/>
              <a:t>контролюючою, </a:t>
            </a:r>
            <a:endParaRPr lang="en-US" dirty="0" smtClean="0"/>
          </a:p>
          <a:p>
            <a:r>
              <a:rPr lang="uk-UA" dirty="0" smtClean="0"/>
              <a:t>навчальною</a:t>
            </a:r>
            <a:r>
              <a:rPr lang="uk-UA" dirty="0"/>
              <a:t>, </a:t>
            </a:r>
            <a:endParaRPr lang="en-US" dirty="0" smtClean="0"/>
          </a:p>
          <a:p>
            <a:r>
              <a:rPr lang="uk-UA" dirty="0" smtClean="0"/>
              <a:t>стимулюючо-мотиваційною,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dirty="0"/>
              <a:t>розвивальною, </a:t>
            </a:r>
            <a:endParaRPr lang="en-US" dirty="0" smtClean="0"/>
          </a:p>
          <a:p>
            <a:r>
              <a:rPr lang="uk-UA" dirty="0" smtClean="0"/>
              <a:t>виховною</a:t>
            </a:r>
            <a:r>
              <a:rPr lang="en-US" dirty="0" smtClean="0"/>
              <a:t>,</a:t>
            </a:r>
            <a:r>
              <a:rPr lang="uk-UA" dirty="0" smtClean="0"/>
              <a:t>тощо</a:t>
            </a:r>
            <a:r>
              <a:rPr lang="uk-UA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220341" cy="120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3621">
            <a:off x="4468463" y="4356957"/>
            <a:ext cx="1858888" cy="18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0553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/>
              <a:t>Сучасному вчителю </a:t>
            </a:r>
            <a:r>
              <a:rPr lang="uk-UA" sz="3200" b="1" dirty="0" smtClean="0"/>
              <a:t>необхідно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урізноманітнювати форми організації навчально-пізнавальної діяльності учнів з географії в різних режимах (традиційний, інтерактивний та самостійна робота) </a:t>
            </a:r>
            <a:endParaRPr lang="en-US" dirty="0"/>
          </a:p>
          <a:p>
            <a:r>
              <a:rPr lang="uk-UA" dirty="0" smtClean="0"/>
              <a:t> </a:t>
            </a:r>
            <a:r>
              <a:rPr lang="uk-UA" dirty="0"/>
              <a:t>використовувати традиційні й нетрадиційні види уроку географії, практичної й дослідницької, творчої роботи з географії та позакласного й профільного географічного навчання, що сприятиме формуванню не лише предметних (географічних), а й ключових </a:t>
            </a:r>
            <a:r>
              <a:rPr lang="uk-UA" dirty="0" err="1"/>
              <a:t>компетентностей</a:t>
            </a:r>
            <a:r>
              <a:rPr lang="uk-UA" dirty="0"/>
              <a:t> (інформаційно-цифрової, соціальної і громадянської, підприємливості та фінансової грамотності, загальнокультурної та екологічної грамотності тощо).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"/>
            <a:ext cx="149850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8675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/>
              <a:t>картографічні</a:t>
            </a:r>
            <a:r>
              <a:rPr lang="ru-RU" sz="2400" b="1" i="1" dirty="0" smtClean="0"/>
              <a:t> </a:t>
            </a:r>
            <a:r>
              <a:rPr lang="ru-RU" sz="2400" b="1" i="1" dirty="0"/>
              <a:t>та </a:t>
            </a:r>
            <a:r>
              <a:rPr lang="ru-RU" sz="2400" b="1" i="1" dirty="0" err="1" smtClean="0"/>
              <a:t>картографічно-геоінформаційн</a:t>
            </a:r>
            <a:r>
              <a:rPr lang="uk-UA" sz="2400" b="1" i="1" dirty="0"/>
              <a:t>і </a:t>
            </a:r>
            <a:r>
              <a:rPr lang="uk-UA" sz="2400" b="1" i="1" dirty="0" smtClean="0"/>
              <a:t>засоби </a:t>
            </a:r>
            <a:r>
              <a:rPr lang="uk-UA" sz="2400" b="1" i="1" dirty="0"/>
              <a:t>навчання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i="1" dirty="0">
                <a:solidFill>
                  <a:srgbClr val="FF0000"/>
                </a:solidFill>
              </a:rPr>
              <a:t>Географічна картографія </a:t>
            </a:r>
            <a:r>
              <a:rPr lang="uk-UA" dirty="0"/>
              <a:t>— наука про відображення, дослідження та спостерігання географічних систем, через географічні карти та інші </a:t>
            </a:r>
            <a:r>
              <a:rPr lang="uk-UA" dirty="0" smtClean="0"/>
              <a:t>картографічні моделі</a:t>
            </a:r>
          </a:p>
          <a:p>
            <a:r>
              <a:rPr lang="uk-UA" i="1" dirty="0">
                <a:solidFill>
                  <a:srgbClr val="FF0000"/>
                </a:solidFill>
              </a:rPr>
              <a:t>Сучасна  картографія </a:t>
            </a:r>
            <a:r>
              <a:rPr lang="uk-UA" dirty="0" err="1"/>
              <a:t>—це</a:t>
            </a:r>
            <a:r>
              <a:rPr lang="uk-UA" dirty="0"/>
              <a:t>  захоплююча  пізнавальна  наука,    яка  за  допомогою  карт досліджує просторове розміщення явищ природи та суспільства, їх зв'язки, динаміку; наука яка </a:t>
            </a:r>
            <a:r>
              <a:rPr lang="uk-UA" dirty="0" err="1"/>
              <a:t>здатнапроникати</a:t>
            </a:r>
            <a:r>
              <a:rPr lang="uk-UA" dirty="0"/>
              <a:t>  в  механізми  функціонування  процесів  у  часі  та  просторі,  прогнозувати  їх подальший  розвиток.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65378"/>
            <a:ext cx="2249487" cy="14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5731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/>
              <a:t>картографічні</a:t>
            </a:r>
            <a:r>
              <a:rPr lang="ru-RU" sz="2400" b="1" i="1" dirty="0"/>
              <a:t> та </a:t>
            </a:r>
            <a:r>
              <a:rPr lang="ru-RU" sz="2400" b="1" i="1" dirty="0" err="1"/>
              <a:t>картографічно-геоінформаційні</a:t>
            </a:r>
            <a:r>
              <a:rPr lang="ru-RU" sz="2400" b="1" i="1" dirty="0"/>
              <a:t> </a:t>
            </a:r>
            <a:r>
              <a:rPr lang="ru-RU" sz="2400" b="1" i="1" dirty="0" err="1"/>
              <a:t>засоби</a:t>
            </a:r>
            <a:r>
              <a:rPr lang="ru-RU" sz="2400" b="1" i="1" dirty="0"/>
              <a:t> </a:t>
            </a:r>
            <a:r>
              <a:rPr lang="ru-RU" sz="2400" b="1" i="1" dirty="0" err="1"/>
              <a:t>навчання</a:t>
            </a:r>
            <a:r>
              <a:rPr lang="ru-RU" sz="2400" b="1" i="1" dirty="0"/>
              <a:t> </a:t>
            </a:r>
            <a:endParaRPr lang="uk-UA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/>
              <a:t>визначення  </a:t>
            </a:r>
            <a:r>
              <a:rPr lang="uk-UA" b="1" u="sng" dirty="0"/>
              <a:t>картографічного  методу  </a:t>
            </a:r>
            <a:r>
              <a:rPr lang="uk-UA" b="1" dirty="0" smtClean="0"/>
              <a:t>,</a:t>
            </a:r>
            <a:r>
              <a:rPr lang="uk-UA" dirty="0" smtClean="0"/>
              <a:t>  характеризують ,  </a:t>
            </a:r>
            <a:r>
              <a:rPr lang="uk-UA" dirty="0"/>
              <a:t>як  метод дослідження географічних карт для опису, аналізу та пізнання явищ, для отримання нових знань  і  характеристик,  для  вивчення  процесів  розвитку,  встановлення  просторових </a:t>
            </a:r>
            <a:r>
              <a:rPr lang="uk-UA" dirty="0" smtClean="0"/>
              <a:t>взаємозв’язків </a:t>
            </a:r>
            <a:r>
              <a:rPr lang="uk-UA" dirty="0"/>
              <a:t>та прогнозу </a:t>
            </a:r>
            <a:r>
              <a:rPr lang="uk-UA" dirty="0" smtClean="0"/>
              <a:t>явищ</a:t>
            </a:r>
          </a:p>
          <a:p>
            <a:r>
              <a:rPr lang="ru-RU" dirty="0" err="1"/>
              <a:t>Сьогодні</a:t>
            </a:r>
            <a:r>
              <a:rPr lang="ru-RU" dirty="0"/>
              <a:t>  </a:t>
            </a:r>
            <a:r>
              <a:rPr lang="ru-RU" dirty="0" err="1"/>
              <a:t>картографічний</a:t>
            </a:r>
            <a:r>
              <a:rPr lang="ru-RU" dirty="0"/>
              <a:t>  метод  </a:t>
            </a:r>
            <a:r>
              <a:rPr lang="ru-RU" dirty="0" err="1"/>
              <a:t>дослідження</a:t>
            </a:r>
            <a:r>
              <a:rPr lang="ru-RU" dirty="0"/>
              <a:t>  </a:t>
            </a:r>
            <a:r>
              <a:rPr lang="ru-RU" dirty="0" err="1"/>
              <a:t>всебічно</a:t>
            </a:r>
            <a:r>
              <a:rPr lang="ru-RU" dirty="0"/>
              <a:t>  </a:t>
            </a:r>
            <a:r>
              <a:rPr lang="ru-RU" dirty="0" err="1"/>
              <a:t>розробляється</a:t>
            </a:r>
            <a:r>
              <a:rPr lang="ru-RU" dirty="0"/>
              <a:t> 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 </a:t>
            </a:r>
            <a:r>
              <a:rPr lang="ru-RU" dirty="0" err="1"/>
              <a:t>здобутки</a:t>
            </a:r>
            <a:r>
              <a:rPr lang="ru-RU" dirty="0"/>
              <a:t> </a:t>
            </a:r>
            <a:r>
              <a:rPr lang="ru-RU" i="1" dirty="0" err="1"/>
              <a:t>картографії</a:t>
            </a:r>
            <a:r>
              <a:rPr lang="ru-RU" i="1" dirty="0"/>
              <a:t>,  математики, </a:t>
            </a:r>
            <a:r>
              <a:rPr lang="ru-RU" i="1" dirty="0" err="1"/>
              <a:t>комп’ютерних</a:t>
            </a:r>
            <a:r>
              <a:rPr lang="ru-RU" i="1" dirty="0"/>
              <a:t> </a:t>
            </a:r>
            <a:r>
              <a:rPr lang="ru-RU" i="1" dirty="0" err="1"/>
              <a:t>технологій</a:t>
            </a:r>
            <a:r>
              <a:rPr lang="ru-RU" i="1" dirty="0"/>
              <a:t> та </a:t>
            </a:r>
            <a:r>
              <a:rPr lang="ru-RU" i="1" dirty="0" err="1" smtClean="0"/>
              <a:t>ін</a:t>
            </a:r>
            <a:endParaRPr lang="ru-RU" i="1" dirty="0" smtClean="0"/>
          </a:p>
          <a:p>
            <a:r>
              <a:rPr lang="uk-UA" dirty="0"/>
              <a:t>Модернізація сучасної географічної освіти пов'язана із застосуванням </a:t>
            </a:r>
            <a:r>
              <a:rPr lang="uk-UA" b="1" u="sng" dirty="0" err="1"/>
              <a:t>геоінформаційніх</a:t>
            </a:r>
            <a:r>
              <a:rPr lang="uk-UA" b="1" u="sng" dirty="0"/>
              <a:t> засобів </a:t>
            </a:r>
            <a:r>
              <a:rPr lang="uk-UA" dirty="0"/>
              <a:t>– комплексу різноманітних картографічних моделей, що створюються за допомогою комп'ютеризованих просторово-аналітичних програмно-спеціалізованих засобів </a:t>
            </a:r>
            <a:r>
              <a:rPr lang="uk-UA" dirty="0" smtClean="0"/>
              <a:t>навчання</a:t>
            </a:r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89240"/>
            <a:ext cx="14938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0336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/>
              <a:t>компетентнісно-спрямований</a:t>
            </a:r>
            <a:r>
              <a:rPr lang="uk-UA" sz="3600" b="1" dirty="0"/>
              <a:t> </a:t>
            </a:r>
            <a:r>
              <a:rPr lang="uk-UA" sz="3600" b="1" dirty="0" smtClean="0"/>
              <a:t>засіб </a:t>
            </a:r>
            <a:r>
              <a:rPr lang="uk-UA" sz="3600" b="1" dirty="0"/>
              <a:t>навчання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Водночас, як і раніше, у системі засобів навчання особливу роль відіграє </a:t>
            </a:r>
            <a:r>
              <a:rPr lang="uk-UA" b="1" u="sng" dirty="0" err="1"/>
              <a:t>компетентнісно-спрямований</a:t>
            </a:r>
            <a:r>
              <a:rPr lang="uk-UA" b="1" u="sng" dirty="0"/>
              <a:t> </a:t>
            </a:r>
            <a:r>
              <a:rPr lang="uk-UA" dirty="0" smtClean="0"/>
              <a:t>, </a:t>
            </a:r>
            <a:r>
              <a:rPr lang="uk-UA" dirty="0"/>
              <a:t>який з навчальної проекції нормативного наукового знання перетворився в дієвий інструмент оновлення освіти, що ґрунтується передусім на реалізації індивідуального, </a:t>
            </a:r>
            <a:r>
              <a:rPr lang="uk-UA" dirty="0" err="1"/>
              <a:t>діяльнісного</a:t>
            </a:r>
            <a:r>
              <a:rPr lang="uk-UA" dirty="0"/>
              <a:t> та </a:t>
            </a:r>
            <a:r>
              <a:rPr lang="uk-UA" dirty="0" err="1"/>
              <a:t>компетентнісного</a:t>
            </a:r>
            <a:r>
              <a:rPr lang="uk-UA" dirty="0"/>
              <a:t> підходів до навчання. Кожен з підручників, за якими будуть </a:t>
            </a:r>
            <a:r>
              <a:rPr lang="uk-UA" dirty="0" smtClean="0"/>
              <a:t>працювати учні, </a:t>
            </a:r>
            <a:r>
              <a:rPr lang="uk-UA" dirty="0"/>
              <a:t>реалізує </a:t>
            </a:r>
            <a:r>
              <a:rPr lang="uk-UA" dirty="0" err="1"/>
              <a:t>компетентнісний</a:t>
            </a:r>
            <a:r>
              <a:rPr lang="uk-UA" dirty="0"/>
              <a:t> підхід засобами, що вибрані і розроблені авторами.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53677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Урок </a:t>
            </a:r>
            <a:r>
              <a:rPr lang="en-US" dirty="0" smtClean="0"/>
              <a:t>-</a:t>
            </a:r>
            <a:r>
              <a:rPr lang="ru-RU" dirty="0" err="1" smtClean="0"/>
              <a:t>це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– </a:t>
            </a:r>
            <a:r>
              <a:rPr lang="uk-UA" dirty="0"/>
              <a:t>динамічна варіативна форма організації навчальних занять на основі взаємодії вчителя і учнів, при якій зберігаються часові рамки, постійний склад учнів і певна дидактична організація, яка включає зміст, форми, методи і засоби навчання та систематично застосовується для вирішення завдань навчання, виховання і розвитку учнів у процесі навчання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52" y="5172226"/>
            <a:ext cx="2250595" cy="168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8019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системи перевірки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Досягнення очікуваних результатів </a:t>
            </a:r>
            <a:r>
              <a:rPr lang="uk-UA" dirty="0" err="1"/>
              <a:t>компетентнісного</a:t>
            </a:r>
            <a:r>
              <a:rPr lang="uk-UA" dirty="0"/>
              <a:t> навчання </a:t>
            </a:r>
            <a:r>
              <a:rPr lang="uk-UA" u="sng" dirty="0"/>
              <a:t>неможливе без ефективно спроектованої та реалізованої системи перевірки й оцінювання навчальних результатів</a:t>
            </a:r>
            <a:r>
              <a:rPr lang="uk-UA" dirty="0"/>
              <a:t>, яку вчитель формує опираючись на можливості та інтелектуальний потенціал учнів, використовуючи місцевий, в тому числі, краєзнавчий матеріал. Одним із засобів формування, перевірки та оцінювання рівня сформованості предметних географічних </a:t>
            </a:r>
            <a:r>
              <a:rPr lang="uk-UA" dirty="0" err="1"/>
              <a:t>компетенцій</a:t>
            </a:r>
            <a:r>
              <a:rPr lang="uk-UA" dirty="0"/>
              <a:t> </a:t>
            </a:r>
            <a:r>
              <a:rPr lang="uk-UA" b="1" u="sng" dirty="0"/>
              <a:t>є застосування </a:t>
            </a:r>
            <a:r>
              <a:rPr lang="uk-UA" b="1" u="sng" dirty="0" err="1"/>
              <a:t>компетентнісно-орієнтованих</a:t>
            </a:r>
            <a:r>
              <a:rPr lang="uk-UA" b="1" u="sng" dirty="0"/>
              <a:t> завдань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4938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873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Актуальним стає дистанційне навчання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Актуальним стає дистанційне </a:t>
            </a:r>
            <a:r>
              <a:rPr lang="uk-UA" dirty="0" smtClean="0"/>
              <a:t>навчання як </a:t>
            </a:r>
            <a:r>
              <a:rPr lang="uk-UA" dirty="0"/>
              <a:t>навчання у хмарі, яке не тільки забезпечить розвиток пізнавальної і творчої активності учнів в освітньому процесі, мобільність і актуальність освітніх ресурсів, дозволить без додаткових витрат використовувати сучасну комп’ютерну інфраструктуру, програмні засоби та послуги. </a:t>
            </a:r>
            <a:r>
              <a:rPr lang="uk-UA" u="sng" dirty="0"/>
              <a:t>Хмарні технології дають можливість залучити до освітнього процесу особисті комп’ютерні пристрої педагогічних працівників, учнів та їх батьків.</a:t>
            </a:r>
          </a:p>
        </p:txBody>
      </p:sp>
    </p:spTree>
    <p:extLst>
      <p:ext uri="{BB962C8B-B14F-4D97-AF65-F5344CB8AC3E}">
        <p14:creationId xmlns="" xmlns:p14="http://schemas.microsoft.com/office/powerpoint/2010/main" val="3910417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Новий етап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Новий етап у розвитку шкільної освіти пов'язаний з упровадженням </a:t>
            </a:r>
            <a:r>
              <a:rPr lang="uk-UA" u="sng" dirty="0" err="1"/>
              <a:t>компетентнісного</a:t>
            </a:r>
            <a:r>
              <a:rPr lang="uk-UA" u="sng" dirty="0"/>
              <a:t> підходу до формування змісту та організації навчального процесу</a:t>
            </a:r>
            <a:r>
              <a:rPr lang="uk-UA" dirty="0"/>
              <a:t>. Це вимагає певного підвищення професійної майстерності вчителя, доозброєння його новими знаннями, сучасними </a:t>
            </a:r>
            <a:r>
              <a:rPr lang="uk-UA" dirty="0" err="1"/>
              <a:t>компетенціями</a:t>
            </a:r>
            <a:r>
              <a:rPr lang="uk-UA" dirty="0"/>
              <a:t>, методами і технологіями, які б дозволили йому перебудувати </a:t>
            </a:r>
            <a:r>
              <a:rPr lang="uk-UA" dirty="0" err="1"/>
              <a:t>навчально-</a:t>
            </a:r>
            <a:r>
              <a:rPr lang="uk-UA" dirty="0"/>
              <a:t> виховний процес відповідно до нових вимог і підходів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116632"/>
            <a:ext cx="151216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4785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351240" cy="670520"/>
          </a:xfrm>
        </p:spPr>
        <p:txBody>
          <a:bodyPr>
            <a:normAutofit fontScale="90000"/>
          </a:bodyPr>
          <a:lstStyle/>
          <a:p>
            <a:r>
              <a:rPr lang="uk-UA" dirty="0"/>
              <a:t>Насамкінець</a:t>
            </a:r>
            <a:br>
              <a:rPr lang="uk-UA" dirty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74838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готуємо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робочих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місць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ЩЕ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немає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використання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інформаційних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ресурсів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ПОКИ не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існує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вирішення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проблем,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існування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яких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ми ЩЕ не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знаємо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88861"/>
            <a:ext cx="22494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5465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1612776"/>
          </a:xfrm>
        </p:spPr>
        <p:txBody>
          <a:bodyPr>
            <a:normAutofit/>
          </a:bodyPr>
          <a:lstStyle/>
          <a:p>
            <a:r>
              <a:rPr lang="ru-RU" sz="2200" dirty="0" err="1"/>
              <a:t>Якщо</a:t>
            </a:r>
            <a:r>
              <a:rPr lang="ru-RU" sz="2200" dirty="0"/>
              <a:t> ми </a:t>
            </a:r>
            <a:r>
              <a:rPr lang="ru-RU" sz="2200" dirty="0" err="1"/>
              <a:t>будемо</a:t>
            </a:r>
            <a:r>
              <a:rPr lang="ru-RU" sz="2200" dirty="0"/>
              <a:t> </a:t>
            </a:r>
            <a:r>
              <a:rPr lang="ru-RU" sz="2200" dirty="0" err="1"/>
              <a:t>сьогодні</a:t>
            </a:r>
            <a:r>
              <a:rPr lang="ru-RU" sz="2200" dirty="0"/>
              <a:t> </a:t>
            </a:r>
            <a:r>
              <a:rPr lang="ru-RU" sz="2200" dirty="0" err="1"/>
              <a:t>навчати</a:t>
            </a:r>
            <a:r>
              <a:rPr lang="ru-RU" sz="2200" dirty="0"/>
              <a:t> так, як </a:t>
            </a:r>
            <a:r>
              <a:rPr lang="ru-RU" sz="2200" dirty="0" err="1"/>
              <a:t>навчали</a:t>
            </a:r>
            <a:r>
              <a:rPr lang="ru-RU" sz="2200" dirty="0"/>
              <a:t> </a:t>
            </a:r>
            <a:r>
              <a:rPr lang="ru-RU" sz="2200" dirty="0" err="1"/>
              <a:t>вчора</a:t>
            </a:r>
            <a:r>
              <a:rPr lang="ru-RU" sz="2200" dirty="0"/>
              <a:t>, ми </a:t>
            </a:r>
            <a:r>
              <a:rPr lang="ru-RU" sz="2200" dirty="0" err="1"/>
              <a:t>вкрадемо</a:t>
            </a:r>
            <a:r>
              <a:rPr lang="ru-RU" sz="2200" dirty="0"/>
              <a:t> в наших </a:t>
            </a:r>
            <a:r>
              <a:rPr lang="ru-RU" sz="2200" dirty="0" err="1"/>
              <a:t>дітей</a:t>
            </a:r>
            <a:r>
              <a:rPr lang="ru-RU" sz="2200" dirty="0"/>
              <a:t> завтра.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139952" y="5373216"/>
            <a:ext cx="5434881" cy="12430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33843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4938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4407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СУЧАСНИЙ </a:t>
            </a:r>
            <a:r>
              <a:rPr lang="uk-UA" dirty="0" smtClean="0"/>
              <a:t>УРОК</a:t>
            </a:r>
            <a:r>
              <a:rPr lang="en-US" dirty="0" smtClean="0"/>
              <a:t>…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       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/>
              <a:t>урок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до </a:t>
            </a:r>
            <a:r>
              <a:rPr lang="ru-RU" dirty="0" err="1"/>
              <a:t>дозрівання</a:t>
            </a:r>
            <a:r>
              <a:rPr lang="ru-RU" dirty="0"/>
              <a:t> </a:t>
            </a:r>
            <a:r>
              <a:rPr lang="ru-RU" dirty="0" err="1"/>
              <a:t>інтелекту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цеглина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чарівного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 на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 і </a:t>
            </a:r>
            <a:r>
              <a:rPr lang="ru-RU" dirty="0" err="1"/>
              <a:t>Знання</a:t>
            </a:r>
            <a:r>
              <a:rPr lang="ru-RU" dirty="0"/>
              <a:t>, без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розумна</a:t>
            </a:r>
            <a:r>
              <a:rPr lang="ru-RU" dirty="0"/>
              <a:t>,  </a:t>
            </a:r>
            <a:r>
              <a:rPr lang="ru-RU" dirty="0" err="1"/>
              <a:t>діяльна</a:t>
            </a:r>
            <a:r>
              <a:rPr lang="ru-RU" dirty="0"/>
              <a:t> </a:t>
            </a:r>
            <a:r>
              <a:rPr lang="ru-RU" dirty="0" err="1"/>
              <a:t>людина-творець</a:t>
            </a:r>
            <a:r>
              <a:rPr lang="ru-RU" dirty="0"/>
              <a:t>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  <a:p>
            <a:r>
              <a:rPr lang="en-US" dirty="0" smtClean="0"/>
              <a:t>     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так, як </a:t>
            </a:r>
            <a:r>
              <a:rPr lang="ru-RU" dirty="0" err="1"/>
              <a:t>навчали</a:t>
            </a:r>
            <a:r>
              <a:rPr lang="ru-RU" dirty="0"/>
              <a:t> </a:t>
            </a:r>
            <a:r>
              <a:rPr lang="ru-RU" dirty="0" err="1"/>
              <a:t>вчора</a:t>
            </a:r>
            <a:r>
              <a:rPr lang="ru-RU" dirty="0"/>
              <a:t>, ми </a:t>
            </a:r>
            <a:r>
              <a:rPr lang="ru-RU" dirty="0" err="1"/>
              <a:t>вкрадемо</a:t>
            </a:r>
            <a:r>
              <a:rPr lang="ru-RU" dirty="0"/>
              <a:t> в наших </a:t>
            </a:r>
            <a:r>
              <a:rPr lang="ru-RU" dirty="0" err="1"/>
              <a:t>дітей</a:t>
            </a:r>
            <a:r>
              <a:rPr lang="ru-RU" dirty="0"/>
              <a:t> завтра.</a:t>
            </a: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78517"/>
            <a:ext cx="1809551" cy="135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0"/>
            <a:ext cx="1665535" cy="12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3776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Сучасний урок </a:t>
            </a:r>
            <a:r>
              <a:rPr lang="en-US" dirty="0" smtClean="0"/>
              <a:t>….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Сучасний</a:t>
            </a:r>
            <a:r>
              <a:rPr lang="ru-RU" b="1" dirty="0"/>
              <a:t> урок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урок,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викладає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 й доступно.</a:t>
            </a:r>
          </a:p>
          <a:p>
            <a:r>
              <a:rPr lang="ru-RU" b="1" dirty="0" err="1"/>
              <a:t>Сучасний</a:t>
            </a:r>
            <a:r>
              <a:rPr lang="ru-RU" b="1" dirty="0"/>
              <a:t> урок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веселий, </a:t>
            </a:r>
            <a:r>
              <a:rPr lang="ru-RU" dirty="0" err="1"/>
              <a:t>пізнавальний</a:t>
            </a:r>
            <a:r>
              <a:rPr lang="ru-RU" dirty="0"/>
              <a:t>, </a:t>
            </a:r>
            <a:r>
              <a:rPr lang="ru-RU" dirty="0" err="1"/>
              <a:t>цікавий</a:t>
            </a:r>
            <a:r>
              <a:rPr lang="ru-RU" dirty="0"/>
              <a:t>, </a:t>
            </a:r>
            <a:r>
              <a:rPr lang="ru-RU" dirty="0" err="1"/>
              <a:t>неважкий</a:t>
            </a:r>
            <a:r>
              <a:rPr lang="ru-RU" dirty="0"/>
              <a:t> урок,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вчитель</a:t>
            </a:r>
            <a:r>
              <a:rPr lang="ru-RU" dirty="0"/>
              <a:t> і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.</a:t>
            </a:r>
          </a:p>
          <a:p>
            <a:r>
              <a:rPr lang="ru-RU" b="1" dirty="0" err="1"/>
              <a:t>Сучасний</a:t>
            </a:r>
            <a:r>
              <a:rPr lang="ru-RU" b="1" dirty="0"/>
              <a:t> урок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урок, на </a:t>
            </a:r>
            <a:r>
              <a:rPr lang="ru-RU" dirty="0" err="1"/>
              <a:t>якому</a:t>
            </a:r>
            <a:r>
              <a:rPr lang="ru-RU" dirty="0"/>
              <a:t> не доводиться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щораз</a:t>
            </a:r>
            <a:r>
              <a:rPr lang="ru-RU" dirty="0"/>
              <a:t> те </a:t>
            </a:r>
            <a:r>
              <a:rPr lang="ru-RU" dirty="0" err="1"/>
              <a:t>саме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різноманітний</a:t>
            </a:r>
            <a:r>
              <a:rPr lang="ru-RU" dirty="0"/>
              <a:t> урок.</a:t>
            </a:r>
          </a:p>
          <a:p>
            <a:r>
              <a:rPr lang="ru-RU" b="1" dirty="0" err="1"/>
              <a:t>Сучасний</a:t>
            </a:r>
            <a:r>
              <a:rPr lang="ru-RU" b="1" dirty="0"/>
              <a:t> урок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урок,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вислуховують</a:t>
            </a:r>
            <a:r>
              <a:rPr lang="ru-RU" dirty="0"/>
              <a:t> будь-яку твою думку, урок, де </a:t>
            </a:r>
            <a:r>
              <a:rPr lang="ru-RU" dirty="0" err="1"/>
              <a:t>людина</a:t>
            </a:r>
            <a:r>
              <a:rPr lang="ru-RU" dirty="0"/>
              <a:t> учиться бути </a:t>
            </a:r>
            <a:r>
              <a:rPr lang="ru-RU" dirty="0" err="1"/>
              <a:t>людиною</a:t>
            </a:r>
            <a:r>
              <a:rPr lang="ru-RU" dirty="0"/>
              <a:t>.</a:t>
            </a:r>
          </a:p>
          <a:p>
            <a:r>
              <a:rPr lang="ru-RU" b="1" dirty="0" err="1"/>
              <a:t>Сучасний</a:t>
            </a:r>
            <a:r>
              <a:rPr lang="ru-RU" b="1" dirty="0"/>
              <a:t> урок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урок,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почуваєш</a:t>
            </a:r>
            <a:r>
              <a:rPr lang="ru-RU" dirty="0"/>
              <a:t> себе </a:t>
            </a:r>
            <a:r>
              <a:rPr lang="ru-RU" dirty="0" err="1"/>
              <a:t>впевнено</a:t>
            </a:r>
            <a:r>
              <a:rPr lang="ru-RU" dirty="0"/>
              <a:t>.</a:t>
            </a:r>
          </a:p>
          <a:p>
            <a:r>
              <a:rPr lang="ru-RU" b="1" dirty="0" err="1"/>
              <a:t>Сучасний</a:t>
            </a:r>
            <a:r>
              <a:rPr lang="ru-RU" b="1" dirty="0"/>
              <a:t> урок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урок без </a:t>
            </a:r>
            <a:r>
              <a:rPr lang="ru-RU" dirty="0" err="1"/>
              <a:t>стресів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18113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305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Вимоги до </a:t>
            </a:r>
            <a:r>
              <a:rPr lang="uk-UA" dirty="0" smtClean="0"/>
              <a:t>сучасного уроку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Виховні – реалізація виховних функцій навчання (моральне, етичне, трудове тощо)</a:t>
            </a:r>
          </a:p>
          <a:p>
            <a:r>
              <a:rPr lang="uk-UA" dirty="0"/>
              <a:t>Дидактичні – реалізація принципів навчання (мета, зміст, форми роботи та зворотній зв’язок)</a:t>
            </a:r>
          </a:p>
          <a:p>
            <a:r>
              <a:rPr lang="uk-UA" dirty="0"/>
              <a:t>Психологічні – врахування психологічних особливостей розвитку  (можливості, засоби стимулювання, </a:t>
            </a:r>
            <a:r>
              <a:rPr lang="uk-UA" dirty="0" err="1"/>
              <a:t>корекційно-розвивальні</a:t>
            </a:r>
            <a:r>
              <a:rPr lang="uk-UA" dirty="0"/>
              <a:t> аспекти тощо)</a:t>
            </a:r>
          </a:p>
          <a:p>
            <a:r>
              <a:rPr lang="uk-UA" dirty="0" err="1"/>
              <a:t>Валеологічні</a:t>
            </a:r>
            <a:r>
              <a:rPr lang="uk-UA" dirty="0"/>
              <a:t> – забезпечення на уроці умов, що не шкодять здоров’ю учнів (провітрювання, освітлення, розмір парт та ін., а також профілактика гіподинамії розумової перевтоми тощо)</a:t>
            </a:r>
          </a:p>
          <a:p>
            <a:r>
              <a:rPr lang="uk-UA" dirty="0"/>
              <a:t>Організаційні – різні форми залучення до опрацювання інформації (уроки з інтерактивними техніками, проектування, уроки з нестандартними формами організації навчально-виховної діяльності (урок-подорож, урок-екскурсія тощо)</a:t>
            </a:r>
          </a:p>
          <a:p>
            <a:r>
              <a:rPr lang="uk-UA" dirty="0"/>
              <a:t>Дотримання правил безпеки роботи – регламентується вимогами до обладнання кабінету та відповідними інструкціями з безпеки життєдіяльності</a:t>
            </a:r>
          </a:p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96336" y="260648"/>
            <a:ext cx="880595" cy="88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91671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834064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</a:t>
            </a:r>
            <a:r>
              <a:rPr lang="ru-RU" sz="3100" b="1" dirty="0" err="1" smtClean="0"/>
              <a:t>навички</a:t>
            </a:r>
            <a:r>
              <a:rPr lang="ru-RU" sz="3100" b="1" dirty="0" smtClean="0"/>
              <a:t>,  </a:t>
            </a:r>
            <a:r>
              <a:rPr lang="ru-RU" sz="3100" b="1" dirty="0" err="1"/>
              <a:t>якими</a:t>
            </a:r>
            <a:r>
              <a:rPr lang="ru-RU" sz="3100" b="1" dirty="0"/>
              <a:t>  </a:t>
            </a:r>
            <a:r>
              <a:rPr lang="ru-RU" sz="3100" b="1" dirty="0" err="1"/>
              <a:t>має</a:t>
            </a:r>
            <a:r>
              <a:rPr lang="ru-RU" sz="3100" b="1" dirty="0"/>
              <a:t>  </a:t>
            </a:r>
            <a:r>
              <a:rPr lang="ru-RU" sz="3100" b="1" dirty="0" err="1"/>
              <a:t>володіти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/>
              <a:t>вчитель</a:t>
            </a:r>
            <a:r>
              <a:rPr lang="ru-RU" sz="3100" b="1" dirty="0"/>
              <a:t>  у  ХХІ  </a:t>
            </a:r>
            <a:r>
              <a:rPr lang="ru-RU" sz="3100" b="1" dirty="0" err="1" smtClean="0"/>
              <a:t>столітті</a:t>
            </a:r>
            <a:r>
              <a:rPr lang="en-US" sz="3100" b="1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1. </a:t>
            </a:r>
            <a:r>
              <a:rPr lang="ru-RU" b="1" dirty="0" err="1"/>
              <a:t>Глибоке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предмета.</a:t>
            </a:r>
          </a:p>
          <a:p>
            <a:pPr marL="0" indent="0">
              <a:buNone/>
            </a:pPr>
            <a:r>
              <a:rPr lang="ru-RU" sz="2200" b="1" i="1" dirty="0" smtClean="0"/>
              <a:t>Учитель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переказати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і </a:t>
            </a:r>
            <a:r>
              <a:rPr lang="ru-RU" dirty="0" smtClean="0"/>
              <a:t>правила.</a:t>
            </a:r>
          </a:p>
          <a:p>
            <a:pPr marL="0" indent="0">
              <a:buNone/>
            </a:pPr>
            <a:r>
              <a:rPr lang="ru-RU" sz="2200" b="1" i="1" dirty="0" err="1" smtClean="0"/>
              <a:t>Його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обов’язок</a:t>
            </a:r>
            <a:r>
              <a:rPr lang="ru-RU" sz="2200" b="1" i="1" dirty="0" smtClean="0"/>
              <a:t> </a:t>
            </a:r>
            <a:r>
              <a:rPr lang="ru-RU" dirty="0" smtClean="0"/>
              <a:t>– добре знати </a:t>
            </a:r>
            <a:r>
              <a:rPr lang="ru-RU" dirty="0" err="1" smtClean="0"/>
              <a:t>свій</a:t>
            </a:r>
            <a:r>
              <a:rPr lang="ru-RU" dirty="0" smtClean="0"/>
              <a:t> предмет і </a:t>
            </a:r>
            <a:r>
              <a:rPr lang="ru-RU" dirty="0" err="1" smtClean="0"/>
              <a:t>розуміти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вивчити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, а 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допомога</a:t>
            </a:r>
            <a:r>
              <a:rPr lang="ru-RU" dirty="0" smtClean="0"/>
              <a:t> для </a:t>
            </a:r>
            <a:r>
              <a:rPr lang="ru-RU" dirty="0" err="1" smtClean="0"/>
              <a:t>глибшого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суті</a:t>
            </a:r>
            <a:r>
              <a:rPr lang="ru-RU" dirty="0" smtClean="0"/>
              <a:t> предмета.</a:t>
            </a:r>
          </a:p>
          <a:p>
            <a:pPr marL="0" indent="0">
              <a:buNone/>
            </a:pPr>
            <a:r>
              <a:rPr lang="ru-RU" sz="2200" b="1" i="1" dirty="0" err="1" smtClean="0"/>
              <a:t>Завдання</a:t>
            </a:r>
            <a:r>
              <a:rPr lang="ru-RU" sz="2200" b="1" i="1" dirty="0" smtClean="0"/>
              <a:t> </a:t>
            </a:r>
            <a:r>
              <a:rPr lang="ru-RU" sz="2200" b="1" i="1" dirty="0" err="1"/>
              <a:t>вчителя</a:t>
            </a:r>
            <a:r>
              <a:rPr lang="ru-RU" sz="2200" b="1" i="1" dirty="0"/>
              <a:t> </a:t>
            </a:r>
            <a:r>
              <a:rPr lang="ru-RU" sz="2200" b="1" i="1" dirty="0" err="1"/>
              <a:t>майбутнього</a:t>
            </a:r>
            <a:r>
              <a:rPr lang="ru-RU" sz="2200" b="1" i="1" dirty="0"/>
              <a:t> </a:t>
            </a:r>
            <a:r>
              <a:rPr lang="ru-RU" dirty="0"/>
              <a:t>– </a:t>
            </a:r>
            <a:r>
              <a:rPr lang="ru-RU" dirty="0" err="1"/>
              <a:t>навчити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саморозвиватися</a:t>
            </a:r>
            <a:r>
              <a:rPr lang="ru-RU" dirty="0"/>
              <a:t>: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і </a:t>
            </a:r>
            <a:r>
              <a:rPr lang="ru-RU" dirty="0" err="1"/>
              <a:t>вчитися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сформує</a:t>
            </a:r>
            <a:r>
              <a:rPr lang="ru-RU" dirty="0"/>
              <a:t> в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правильного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потребуватимуть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працевлаштування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0"/>
            <a:ext cx="1656184" cy="124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632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,  </a:t>
            </a:r>
            <a:r>
              <a:rPr lang="ru-RU" dirty="0" err="1"/>
              <a:t>якими</a:t>
            </a:r>
            <a:r>
              <a:rPr lang="ru-RU" dirty="0"/>
              <a:t>  </a:t>
            </a:r>
            <a:r>
              <a:rPr lang="ru-RU" dirty="0" err="1"/>
              <a:t>має</a:t>
            </a:r>
            <a:r>
              <a:rPr lang="ru-RU" dirty="0"/>
              <a:t>  </a:t>
            </a:r>
            <a:r>
              <a:rPr lang="ru-RU" dirty="0" err="1"/>
              <a:t>володіти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вчитель</a:t>
            </a:r>
            <a:r>
              <a:rPr lang="ru-RU" dirty="0"/>
              <a:t>  у  ХХІ  </a:t>
            </a:r>
            <a:r>
              <a:rPr lang="ru-RU" dirty="0" err="1"/>
              <a:t>столітті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2</a:t>
            </a:r>
            <a:r>
              <a:rPr lang="uk-UA" b="1" dirty="0" smtClean="0"/>
              <a:t>. </a:t>
            </a:r>
            <a:r>
              <a:rPr lang="uk-UA" b="1" dirty="0"/>
              <a:t>Розвинені суспільні навички.</a:t>
            </a:r>
          </a:p>
          <a:p>
            <a:pPr marL="0" indent="0">
              <a:buNone/>
            </a:pPr>
            <a:r>
              <a:rPr lang="uk-UA" dirty="0"/>
              <a:t>	У ХХІ столітті бути успішним означає мати такі навички роботи з людьми, як комунікація і співпраця. Ці навички комп’ютер повністю відтворити не може, тому вчителі в майбутньому мають бути експертами в сприянні соціальній складовій навчального процесу.</a:t>
            </a:r>
          </a:p>
          <a:p>
            <a:pPr marL="0" indent="0">
              <a:buNone/>
            </a:pPr>
            <a:r>
              <a:rPr lang="uk-UA" dirty="0"/>
              <a:t>	Дослідження, проведене Національною асоціацією коледжів та працедавців США у 2015 році, показало, що замість вимог, пов’язаних з рівнем знань, три найпоширеніші навики, необхідні під час прийняття на роботу, це:</a:t>
            </a:r>
          </a:p>
          <a:p>
            <a:pPr marL="0" indent="0">
              <a:buNone/>
            </a:pPr>
            <a:r>
              <a:rPr lang="uk-UA" dirty="0"/>
              <a:t>– здатність працювати в команді;</a:t>
            </a:r>
            <a:br>
              <a:rPr lang="uk-UA" dirty="0"/>
            </a:br>
            <a:r>
              <a:rPr lang="uk-UA" dirty="0"/>
              <a:t>– здатність приймати рішення і вирішувати проблеми;</a:t>
            </a:r>
            <a:br>
              <a:rPr lang="uk-UA" dirty="0"/>
            </a:br>
            <a:r>
              <a:rPr lang="uk-UA" dirty="0"/>
              <a:t>– здатність ефективно спілкуватися з іншими людьми, що не належать до персоналу організації.</a:t>
            </a:r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011">
            <a:off x="6827742" y="5668293"/>
            <a:ext cx="10668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3783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/>
              <a:t>Сучасні  ролі  </a:t>
            </a:r>
            <a:r>
              <a:rPr lang="uk-UA" sz="3600" b="1" dirty="0" smtClean="0"/>
              <a:t>вчителя</a:t>
            </a:r>
            <a:r>
              <a:rPr lang="en-US" sz="3600" b="1" dirty="0" smtClean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ru-RU" dirty="0" smtClean="0"/>
              <a:t>Учитель </a:t>
            </a:r>
            <a:r>
              <a:rPr lang="ru-RU" dirty="0"/>
              <a:t>повинен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ідентичність</a:t>
            </a:r>
            <a:r>
              <a:rPr lang="ru-RU" dirty="0"/>
              <a:t> та </a:t>
            </a:r>
            <a:r>
              <a:rPr lang="ru-RU" dirty="0" err="1"/>
              <a:t>індивідуальність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бути </a:t>
            </a:r>
            <a:r>
              <a:rPr lang="ru-RU" dirty="0" err="1"/>
              <a:t>одночасно</a:t>
            </a:r>
            <a:endParaRPr lang="ru-RU" dirty="0"/>
          </a:p>
          <a:p>
            <a:r>
              <a:rPr lang="ru-RU" i="1" dirty="0" err="1"/>
              <a:t>фасилітатором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помічником</a:t>
            </a:r>
            <a:r>
              <a:rPr lang="ru-RU" dirty="0"/>
              <a:t>), </a:t>
            </a:r>
          </a:p>
          <a:p>
            <a:r>
              <a:rPr lang="ru-RU" i="1" dirty="0"/>
              <a:t>ментором </a:t>
            </a:r>
            <a:r>
              <a:rPr lang="ru-RU" dirty="0"/>
              <a:t>(наставником,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навчає</a:t>
            </a:r>
            <a:r>
              <a:rPr lang="ru-RU" dirty="0"/>
              <a:t> і </a:t>
            </a:r>
            <a:r>
              <a:rPr lang="ru-RU" dirty="0" err="1"/>
              <a:t>ділиться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), </a:t>
            </a:r>
          </a:p>
          <a:p>
            <a:r>
              <a:rPr lang="ru-RU" i="1" dirty="0" err="1"/>
              <a:t>коучем</a:t>
            </a:r>
            <a:r>
              <a:rPr lang="ru-RU" dirty="0"/>
              <a:t> (тренером),</a:t>
            </a:r>
          </a:p>
          <a:p>
            <a:r>
              <a:rPr lang="ru-RU" i="1" dirty="0" err="1"/>
              <a:t>тьютором</a:t>
            </a:r>
            <a:r>
              <a:rPr lang="ru-RU" i="1" dirty="0"/>
              <a:t> </a:t>
            </a:r>
            <a:r>
              <a:rPr lang="ru-RU" dirty="0"/>
              <a:t>(репетитором, наставником), </a:t>
            </a:r>
          </a:p>
          <a:p>
            <a:pPr marL="0" indent="0">
              <a:buNone/>
            </a:pPr>
            <a:r>
              <a:rPr lang="ru-RU" dirty="0"/>
              <a:t>а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для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. 	</a:t>
            </a:r>
            <a:r>
              <a:rPr lang="ru-RU" u="sng" dirty="0" err="1"/>
              <a:t>Індивідуальність</a:t>
            </a:r>
            <a:r>
              <a:rPr lang="ru-RU" u="sng" dirty="0"/>
              <a:t> у </a:t>
            </a:r>
            <a:r>
              <a:rPr lang="ru-RU" u="sng" dirty="0" err="1"/>
              <a:t>сучасному</a:t>
            </a:r>
            <a:r>
              <a:rPr lang="ru-RU" u="sng" dirty="0"/>
              <a:t> </a:t>
            </a:r>
            <a:r>
              <a:rPr lang="ru-RU" u="sng" dirty="0" err="1"/>
              <a:t>світі</a:t>
            </a:r>
            <a:r>
              <a:rPr lang="ru-RU" u="sng" dirty="0"/>
              <a:t> приходить не </a:t>
            </a:r>
            <a:r>
              <a:rPr lang="ru-RU" u="sng" dirty="0" err="1"/>
              <a:t>ззовні</a:t>
            </a:r>
            <a:r>
              <a:rPr lang="ru-RU" u="sng" dirty="0"/>
              <a:t>, а </a:t>
            </a:r>
            <a:r>
              <a:rPr lang="ru-RU" u="sng" dirty="0" err="1"/>
              <a:t>зсередини</a:t>
            </a:r>
            <a:r>
              <a:rPr lang="ru-RU" u="sng" dirty="0"/>
              <a:t>, і </a:t>
            </a:r>
            <a:r>
              <a:rPr lang="ru-RU" u="sng" dirty="0" err="1"/>
              <a:t>вчитель</a:t>
            </a:r>
            <a:r>
              <a:rPr lang="ru-RU" u="sng" dirty="0"/>
              <a:t> повинен </a:t>
            </a:r>
            <a:r>
              <a:rPr lang="ru-RU" u="sng" dirty="0" err="1"/>
              <a:t>допомогти</a:t>
            </a:r>
            <a:r>
              <a:rPr lang="ru-RU" u="sng" dirty="0"/>
              <a:t> </a:t>
            </a:r>
            <a:r>
              <a:rPr lang="ru-RU" u="sng" dirty="0" err="1"/>
              <a:t>учневі</a:t>
            </a:r>
            <a:r>
              <a:rPr lang="ru-RU" u="sng" dirty="0"/>
              <a:t> </a:t>
            </a:r>
            <a:r>
              <a:rPr lang="ru-RU" u="sng" dirty="0" err="1"/>
              <a:t>самостійно</a:t>
            </a:r>
            <a:r>
              <a:rPr lang="ru-RU" u="sng" dirty="0"/>
              <a:t> </a:t>
            </a:r>
            <a:r>
              <a:rPr lang="ru-RU" u="sng" dirty="0" err="1"/>
              <a:t>розкрити</a:t>
            </a:r>
            <a:r>
              <a:rPr lang="ru-RU" u="sng" dirty="0"/>
              <a:t> в </a:t>
            </a:r>
            <a:r>
              <a:rPr lang="ru-RU" u="sng" dirty="0" err="1"/>
              <a:t>собі</a:t>
            </a:r>
            <a:r>
              <a:rPr lang="ru-RU" u="sng" dirty="0"/>
              <a:t> </a:t>
            </a:r>
            <a:r>
              <a:rPr lang="ru-RU" u="sng" dirty="0" err="1"/>
              <a:t>ці</a:t>
            </a:r>
            <a:r>
              <a:rPr lang="ru-RU" u="sng" dirty="0"/>
              <a:t> </a:t>
            </a:r>
            <a:r>
              <a:rPr lang="ru-RU" u="sng" dirty="0" err="1"/>
              <a:t>особливості</a:t>
            </a:r>
            <a:r>
              <a:rPr lang="ru-RU" u="sng" dirty="0"/>
              <a:t>.</a:t>
            </a:r>
          </a:p>
          <a:p>
            <a:endParaRPr lang="uk-UA" u="sng" dirty="0"/>
          </a:p>
        </p:txBody>
      </p:sp>
    </p:spTree>
    <p:extLst>
      <p:ext uri="{BB962C8B-B14F-4D97-AF65-F5344CB8AC3E}">
        <p14:creationId xmlns="" xmlns:p14="http://schemas.microsoft.com/office/powerpoint/2010/main" val="43100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Сучасні педагогічні </a:t>
            </a:r>
            <a:r>
              <a:rPr lang="uk-UA" b="1" dirty="0" smtClean="0"/>
              <a:t>технології</a:t>
            </a:r>
            <a:r>
              <a:rPr lang="en-US" b="1" dirty="0"/>
              <a:t>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err="1"/>
              <a:t>Особистісно</a:t>
            </a:r>
            <a:r>
              <a:rPr lang="uk-UA" dirty="0"/>
              <a:t> зорієнтоване навчання.</a:t>
            </a:r>
          </a:p>
          <a:p>
            <a:r>
              <a:rPr lang="uk-UA" dirty="0"/>
              <a:t>Розвивальне навчання.</a:t>
            </a:r>
          </a:p>
          <a:p>
            <a:r>
              <a:rPr lang="uk-UA" dirty="0"/>
              <a:t>Проектне навчання.</a:t>
            </a:r>
          </a:p>
          <a:p>
            <a:r>
              <a:rPr lang="uk-UA" dirty="0"/>
              <a:t>Модульне навчання.</a:t>
            </a:r>
          </a:p>
          <a:p>
            <a:r>
              <a:rPr lang="uk-UA" dirty="0"/>
              <a:t>Ігрові технології.</a:t>
            </a:r>
          </a:p>
          <a:p>
            <a:r>
              <a:rPr lang="uk-UA" dirty="0"/>
              <a:t>Інтерактивне навчання.</a:t>
            </a:r>
          </a:p>
          <a:p>
            <a:r>
              <a:rPr lang="uk-UA" dirty="0"/>
              <a:t>Комп’ютерні технології.</a:t>
            </a:r>
          </a:p>
          <a:p>
            <a:r>
              <a:rPr lang="uk-UA" dirty="0"/>
              <a:t>Тестові технології.</a:t>
            </a:r>
          </a:p>
          <a:p>
            <a:r>
              <a:rPr lang="uk-UA" dirty="0"/>
              <a:t>Технологія інтенсивного навчання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94">
            <a:off x="6821880" y="4239166"/>
            <a:ext cx="1862012" cy="1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6732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636</TotalTime>
  <Words>1485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    Шляхи формування   ключових компетентностей   учнів на уроках географії   </vt:lpstr>
      <vt:lpstr>Урок -це</vt:lpstr>
      <vt:lpstr>СУЧАСНИЙ УРОК…</vt:lpstr>
      <vt:lpstr>Сучасний урок ….</vt:lpstr>
      <vt:lpstr>Вимоги до сучасного уроку </vt:lpstr>
      <vt:lpstr> навички,  якими  має  володіти вчитель  у  ХХІ  столітті: </vt:lpstr>
      <vt:lpstr> навички,  якими  має  володіти вчитель  у  ХХІ  столітті:</vt:lpstr>
      <vt:lpstr>Сучасні  ролі  вчителя: </vt:lpstr>
      <vt:lpstr>Сучасні педагогічні технології: </vt:lpstr>
      <vt:lpstr>предметна географічна компетентність учнів:</vt:lpstr>
      <vt:lpstr>Предметна географічна компетентність учнів включає:</vt:lpstr>
      <vt:lpstr>географічна компетентність </vt:lpstr>
      <vt:lpstr>Учителю географії необхідно вирішити важливе методичне завдання :</vt:lpstr>
      <vt:lpstr>географічна компетентність </vt:lpstr>
      <vt:lpstr>географічна компетентність </vt:lpstr>
      <vt:lpstr>Сучасному вчителю необхідно:</vt:lpstr>
      <vt:lpstr>картографічні та картографічно-геоінформаційні засоби навчання </vt:lpstr>
      <vt:lpstr>картографічні та картографічно-геоінформаційні засоби навчання </vt:lpstr>
      <vt:lpstr>компетентнісно-спрямований засіб навчання </vt:lpstr>
      <vt:lpstr>системи перевірки </vt:lpstr>
      <vt:lpstr>Актуальним стає дистанційне навчання</vt:lpstr>
      <vt:lpstr>Новий етап</vt:lpstr>
      <vt:lpstr>Насамкінець </vt:lpstr>
      <vt:lpstr>Якщо ми будемо сьогодні навчати так, як навчали вчора, ми вкрадемо в наших дітей завтра.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.</dc:creator>
  <cp:lastModifiedBy>polhovskaLubof</cp:lastModifiedBy>
  <cp:revision>22</cp:revision>
  <dcterms:created xsi:type="dcterms:W3CDTF">2021-01-11T13:26:46Z</dcterms:created>
  <dcterms:modified xsi:type="dcterms:W3CDTF">2021-01-13T08:51:18Z</dcterms:modified>
</cp:coreProperties>
</file>