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предметних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компетентностей </a:t>
            </a:r>
            <a:b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8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28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44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8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/>
            </a:r>
            <a:br>
              <a:rPr lang="ru-RU" sz="44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8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0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Нікітчук</a:t>
            </a:r>
            <a:r>
              <a:rPr lang="uk-UA" sz="20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І.Г., консультант </a:t>
            </a:r>
            <a:r>
              <a:rPr lang="uk-UA" sz="20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uk-UA" sz="20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“Зарічненський</a:t>
            </a:r>
            <a:r>
              <a:rPr lang="uk-UA" sz="20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ЦПРПП”.</a:t>
            </a:r>
            <a:endParaRPr lang="ru-RU" sz="2000" b="1" i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42048" cy="1714512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Роботу по підготовці до уроку розпочинайте з визначення мети.      Великого значення надавайте мотивації навчальної діяльності.</a:t>
            </a:r>
            <a:endParaRPr lang="ru-RU" sz="2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428868"/>
            <a:ext cx="7358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Мотивація навчальної діяльності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0080529">
            <a:off x="1571604" y="2970333"/>
            <a:ext cx="15414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Наявний </a:t>
            </a:r>
          </a:p>
          <a:p>
            <a:pPr algn="just"/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861369">
            <a:off x="3286117" y="3143248"/>
            <a:ext cx="9286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0008038">
            <a:off x="4124601" y="3244334"/>
            <a:ext cx="9934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305757">
            <a:off x="5143504" y="3244334"/>
            <a:ext cx="12144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597278">
            <a:off x="6286512" y="3105835"/>
            <a:ext cx="1714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Отриманий </a:t>
            </a:r>
          </a:p>
          <a:p>
            <a:r>
              <a:rPr lang="uk-UA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440061">
            <a:off x="233473" y="3163969"/>
            <a:ext cx="10715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4286256"/>
            <a:ext cx="750099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dirty="0" smtClean="0">
              <a:solidFill>
                <a:schemeClr val="accent2"/>
              </a:solidFill>
            </a:endParaRPr>
          </a:p>
          <a:p>
            <a:endParaRPr lang="uk-UA" b="1" dirty="0" smtClean="0">
              <a:solidFill>
                <a:schemeClr val="accent2"/>
              </a:solidFill>
            </a:endParaRPr>
          </a:p>
          <a:p>
            <a:endParaRPr lang="uk-UA" b="1" dirty="0" smtClean="0">
              <a:solidFill>
                <a:schemeClr val="accent2"/>
              </a:solidFill>
            </a:endParaRPr>
          </a:p>
          <a:p>
            <a:r>
              <a:rPr lang="uk-UA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 результатів навчання, їх відповідність меті</a:t>
            </a:r>
            <a:endParaRPr lang="ru-RU" sz="2400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42048" cy="894382"/>
          </a:xfrm>
        </p:spPr>
        <p:txBody>
          <a:bodyPr>
            <a:normAutofit fontScale="90000"/>
          </a:bodyPr>
          <a:lstStyle/>
          <a:p>
            <a:r>
              <a:rPr lang="uk-UA" sz="27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Інтеграція навчання:</a:t>
            </a:r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928670"/>
            <a:ext cx="73581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фрагментарне прослуховування народної музики,</a:t>
            </a:r>
          </a:p>
          <a:p>
            <a:pPr>
              <a:buFont typeface="Wingdings" pitchFamily="2" charset="2"/>
              <a:buChar char="q"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поетичні твори,</a:t>
            </a:r>
          </a:p>
          <a:p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зразки творів народних майстрів. </a:t>
            </a:r>
          </a:p>
          <a:p>
            <a:pPr>
              <a:buFont typeface="Wingdings" pitchFamily="2" charset="2"/>
              <a:buChar char="q"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Інтеграція з іншими мистецькими жанрами розвиває творчий потенціал учнів, розширюється світосприйняття.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14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Навчайте дітей відчувати навколишній світ, спираючись на образи уяви як комбінацію набутого досвіду та роботи мислення і пам’яті, навчайте мріяти, фантазувати; залучайте дітей до техніки творчості створення  малюнка, який має бути цілісним, корисним і цікавим.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14356"/>
            <a:ext cx="70009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Складовою уроку є емоційне налаштування учнів до роботи. </a:t>
            </a:r>
          </a:p>
          <a:p>
            <a:pPr algn="just">
              <a:buFontTx/>
              <a:buNone/>
            </a:pPr>
            <a:endParaRPr lang="uk-UA" sz="32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Використовуйте музичні, поетичні та візуальні асоціації, тренінгові вправи, які збагачують образну уяву дітей та дають піднесення і силу для творення прекрасного, налаштовують їх на творчий урок. </a:t>
            </a:r>
            <a:endParaRPr lang="uk-UA" sz="32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2152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На всіх етапах уроку застосовуйте ефективні методи, прийоми, способи, шляхи, які дають змогу розвивати здібності учнів, їх творчий потенціал.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21837"/>
            <a:ext cx="6536502" cy="3464683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повага до особистості;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довіра у відносинах;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системність;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індивідуалізація;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співробітництво;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послідовность</a:t>
            </a: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перспективність.</a:t>
            </a:r>
            <a:r>
              <a:rPr lang="uk-UA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214290"/>
            <a:ext cx="7215238" cy="2505655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Розвиток творчих здібностей учнів може забезпечити 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особистісно–діяльнісний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підхід до вивчення мистецтва, який передбачає співвідношення різних видів діяльності на основі принципів: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4"/>
            <a:ext cx="72152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uk-UA" dirty="0" smtClean="0">
                <a:solidFill>
                  <a:schemeClr val="accent2"/>
                </a:solidFill>
              </a:rPr>
              <a:t>        </a:t>
            </a:r>
            <a:r>
              <a:rPr lang="uk-UA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Наступним кроком є відтворення цих вражень у художніх образах на площині та просторі, з’являються цікаві, несподівані за змістом малюнки.   </a:t>
            </a:r>
          </a:p>
          <a:p>
            <a:pPr algn="just">
              <a:buFontTx/>
              <a:buNone/>
            </a:pPr>
            <a:r>
              <a:rPr lang="uk-UA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Виходячи з такого уроку, діти вже не зможуть забути того, що відчули серцем, почули, побачили і створили самі. Звичайно, винесуть вони з уроку лише добро, красу і любов. </a:t>
            </a:r>
            <a:endParaRPr lang="uk-UA" sz="28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6572280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uk-UA" sz="32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3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уроках мистецтва важливим моментом є виконання учнями завдань на імпровізацію в кольорі – малювання звуків, музики, погоди, настрою, шепоту листя, звуків птахів.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uk-UA" sz="32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uk-UA" sz="3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  У сучасних умовах інформатизації освітнього процесу доцільним є постійне використання комп’ютерних технологій. </a:t>
            </a:r>
            <a:endParaRPr lang="uk-UA" sz="32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72152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Уроки мистецьких дисциплін з використанням комп’ютерних програм сприяють розвитку художньої творчості учнів, їхнього самовираження, розвивають уміння стилізувати зображення, узагальнювати побачене та виділяти головне;</a:t>
            </a:r>
          </a:p>
          <a:p>
            <a:pPr algn="just">
              <a:buFont typeface="Wingdings" pitchFamily="2" charset="2"/>
              <a:buChar char="q"/>
            </a:pPr>
            <a:endParaRPr lang="uk-UA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стимулюють бажання працювати самостійно;</a:t>
            </a:r>
          </a:p>
          <a:p>
            <a:pPr algn="just">
              <a:buFont typeface="Wingdings" pitchFamily="2" charset="2"/>
              <a:buChar char="q"/>
            </a:pPr>
            <a:endParaRPr lang="uk-UA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активізують уяву, увагу, спостережливість, фантазію, нестандартність мислення;</a:t>
            </a:r>
          </a:p>
          <a:p>
            <a:pPr algn="just">
              <a:buFont typeface="Wingdings" pitchFamily="2" charset="2"/>
              <a:buChar char="q"/>
            </a:pPr>
            <a:endParaRPr lang="uk-UA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викликають інтерес до навчання.</a:t>
            </a:r>
          </a:p>
          <a:p>
            <a:pPr algn="just"/>
            <a:r>
              <a:rPr lang="uk-UA" sz="2400" dirty="0" smtClean="0">
                <a:solidFill>
                  <a:schemeClr val="accent2"/>
                </a:solidFill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85794"/>
            <a:ext cx="70723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Вам, молодим учителям, потрібно підтримати і розвинути цей інтерес, показати різні прийоми і техніку малювання, співу, продемонструвати свої професійні уміння, показати репродукції робіт майстрів мистецтва. </a:t>
            </a:r>
          </a:p>
          <a:p>
            <a:pPr algn="just"/>
            <a:r>
              <a:rPr lang="uk-UA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Наскрізна ідея навчання мистецтву в школі – це зв'язок мистецтва і життя.</a:t>
            </a:r>
            <a:endParaRPr lang="ru-RU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6800" y="785794"/>
            <a:ext cx="6255488" cy="3398119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мудрість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не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досягнуті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вивчати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                      </a:t>
            </a:r>
            <a:r>
              <a:rPr lang="ru-RU" sz="40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Демокріт</a:t>
            </a:r>
            <a: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/>
            </a:r>
            <a:br>
              <a:rPr lang="ru-RU" sz="44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857232"/>
            <a:ext cx="7215238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uk-UA" sz="3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Уроки мистецтва сприяють ефективному формуванню у школярів прагнення до  самореалізації, творчого успіху, самовдосконалення.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sz="3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В учнів пробуджується інтерес, потреба розвивати свої творчі можливості та бажання опанувати світом мистецтва.</a:t>
            </a:r>
            <a:endParaRPr lang="uk-UA" sz="32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736"/>
            <a:ext cx="74295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rgbClr val="FFFFFF"/>
                </a:solidFill>
                <a:latin typeface="Calibri Light" pitchFamily="34" charset="0"/>
                <a:cs typeface="Arial" pitchFamily="34" charset="0"/>
              </a:rPr>
              <a:t>“ </a:t>
            </a:r>
            <a:r>
              <a:rPr lang="uk-UA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Далеко   не   кожен   стане  вченим, письменником, артистом,…  далеко не кожному судилося винайти порох  або велосипед,  але майстром своєї справи має   стати   кожен… ”</a:t>
            </a:r>
          </a:p>
          <a:p>
            <a:pPr algn="r"/>
            <a:r>
              <a:rPr lang="uk-UA" sz="20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В. Сухомлинський</a:t>
            </a:r>
            <a:endParaRPr lang="uk-UA" sz="20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785795"/>
            <a:ext cx="6000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  <a:defRPr/>
            </a:pPr>
            <a:r>
              <a:rPr lang="uk-UA" altLang="ru-RU" sz="5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Успіхів вам! </a:t>
            </a:r>
          </a:p>
          <a:p>
            <a:pPr algn="ctr">
              <a:buFont typeface="Arial" charset="0"/>
              <a:buNone/>
              <a:defRPr/>
            </a:pPr>
            <a:r>
              <a:rPr lang="uk-UA" altLang="ru-RU" sz="5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 обов’язково впораєтеся!</a:t>
            </a:r>
            <a:endParaRPr lang="ru-RU" altLang="ru-RU" sz="5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chemeClr val="tx1">
                  <a:alpha val="50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alt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Метою освітньої галузі </a:t>
            </a:r>
            <a:r>
              <a:rPr lang="uk-UA" altLang="ru-RU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“Мистецтво”</a:t>
            </a:r>
            <a:r>
              <a:rPr lang="uk-UA" alt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за новими стандартами є</a:t>
            </a:r>
            <a:endParaRPr lang="ru-RU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uk-UA" altLang="ru-RU" b="1" i="1" dirty="0" smtClean="0">
                <a:solidFill>
                  <a:srgbClr val="7030A0"/>
                </a:solidFill>
                <a:latin typeface="Times New Roman" pitchFamily="18" charset="0"/>
              </a:rPr>
              <a:t>    </a:t>
            </a:r>
            <a:r>
              <a:rPr lang="uk-UA" altLang="ru-RU" sz="3200" b="1" i="1" dirty="0" smtClean="0">
                <a:solidFill>
                  <a:srgbClr val="7030A0"/>
                </a:solidFill>
                <a:latin typeface="Times New Roman" pitchFamily="18" charset="0"/>
              </a:rPr>
              <a:t>формування і розвиток в здобувачів освіти комплексу ключових, </a:t>
            </a:r>
            <a:r>
              <a:rPr lang="uk-UA" altLang="ru-RU" sz="3200" b="1" i="1" dirty="0" err="1" smtClean="0">
                <a:solidFill>
                  <a:srgbClr val="7030A0"/>
                </a:solidFill>
                <a:latin typeface="Times New Roman" pitchFamily="18" charset="0"/>
              </a:rPr>
              <a:t>міжпредметних</a:t>
            </a:r>
            <a:r>
              <a:rPr lang="uk-UA" altLang="ru-RU" sz="3200" b="1" i="1" dirty="0" smtClean="0">
                <a:solidFill>
                  <a:srgbClr val="7030A0"/>
                </a:solidFill>
                <a:latin typeface="Times New Roman" pitchFamily="18" charset="0"/>
              </a:rPr>
              <a:t> і предметних </a:t>
            </a:r>
            <a:r>
              <a:rPr lang="uk-UA" altLang="ru-RU" sz="3200" b="1" i="1" dirty="0" err="1" smtClean="0">
                <a:solidFill>
                  <a:srgbClr val="7030A0"/>
                </a:solidFill>
                <a:latin typeface="Times New Roman" pitchFamily="18" charset="0"/>
              </a:rPr>
              <a:t>компетентностей</a:t>
            </a:r>
            <a:r>
              <a:rPr lang="uk-UA" altLang="ru-RU" sz="3200" b="1" i="1" dirty="0" smtClean="0">
                <a:solidFill>
                  <a:srgbClr val="7030A0"/>
                </a:solidFill>
                <a:latin typeface="Times New Roman" pitchFamily="18" charset="0"/>
              </a:rPr>
              <a:t> у процесі опанування художніх цінностей та способів художньої діяльності шляхом здобуття власного естетичного досвіду.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785927"/>
            <a:ext cx="7143800" cy="38576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Створення захоплюючої емоційно піднесеної атмосфери, щоб кожний урок став справжнім уроком мистецтва, надихав на творчість –  в особистісній і соціокультурній діяльності.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357167"/>
            <a:ext cx="6255488" cy="1000131"/>
          </a:xfrm>
        </p:spPr>
        <p:txBody>
          <a:bodyPr>
            <a:normAutofit/>
          </a:bodyPr>
          <a:lstStyle/>
          <a:p>
            <a:pPr algn="ctr"/>
            <a:r>
              <a:rPr lang="uk-UA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Головне завдання вчителя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953735"/>
                </a:solidFill>
              </a:rPr>
              <a:t> 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Передумови для втілення </a:t>
            </a:r>
            <a:r>
              <a:rPr lang="uk-UA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компетентнісного</a:t>
            </a:r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підходу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1571613"/>
            <a:ext cx="2357454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Мета і завдання </a:t>
            </a:r>
          </a:p>
          <a:p>
            <a:pPr algn="ctr"/>
            <a:r>
              <a:rPr lang="uk-UA" dirty="0" smtClean="0"/>
              <a:t>мистецької освіти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214554"/>
            <a:ext cx="200026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uk-UA" dirty="0" smtClean="0"/>
              <a:t>Зміст програм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2285992"/>
            <a:ext cx="235745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uk-UA" dirty="0" smtClean="0"/>
              <a:t>Зміст підручників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86050" y="2857497"/>
            <a:ext cx="242889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Зміст державних </a:t>
            </a:r>
          </a:p>
          <a:p>
            <a:pPr algn="ctr"/>
            <a:r>
              <a:rPr lang="uk-UA" dirty="0" smtClean="0"/>
              <a:t>стандартів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3429000"/>
            <a:ext cx="192882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Педагогічна </a:t>
            </a:r>
          </a:p>
          <a:p>
            <a:pPr algn="ctr"/>
            <a:r>
              <a:rPr lang="uk-UA" dirty="0" smtClean="0"/>
              <a:t>майстерність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5008" y="3429000"/>
            <a:ext cx="214314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Професійна </a:t>
            </a:r>
          </a:p>
          <a:p>
            <a:pPr algn="ctr"/>
            <a:r>
              <a:rPr lang="uk-UA" dirty="0" smtClean="0"/>
              <a:t>компетентність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2214546" y="4281879"/>
            <a:ext cx="3857652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Методично-дидактичний супровід, </a:t>
            </a:r>
          </a:p>
          <a:p>
            <a:pPr algn="ctr"/>
            <a:r>
              <a:rPr lang="uk-UA" dirty="0" smtClean="0"/>
              <a:t>комплекс мистецьких технологій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 rot="10800000" flipV="1">
            <a:off x="1214414" y="6143644"/>
            <a:ext cx="592935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Комплекс сформованих </a:t>
            </a:r>
            <a:r>
              <a:rPr lang="uk-UA" dirty="0" err="1" smtClean="0"/>
              <a:t>компетентностей</a:t>
            </a:r>
            <a:r>
              <a:rPr lang="uk-UA" dirty="0" smtClean="0"/>
              <a:t> учнів</a:t>
            </a:r>
            <a:endParaRPr lang="ru-RU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4000496" y="2214554"/>
            <a:ext cx="484632" cy="64294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0" name="Стрелка вниз 19"/>
          <p:cNvSpPr/>
          <p:nvPr/>
        </p:nvSpPr>
        <p:spPr>
          <a:xfrm rot="10800000" flipV="1">
            <a:off x="3929058" y="3571876"/>
            <a:ext cx="683854" cy="642942"/>
          </a:xfrm>
          <a:prstGeom prst="downArrow">
            <a:avLst>
              <a:gd name="adj1" fmla="val 50000"/>
              <a:gd name="adj2" fmla="val 4784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1" name="Стрелка вниз 20"/>
          <p:cNvSpPr/>
          <p:nvPr/>
        </p:nvSpPr>
        <p:spPr>
          <a:xfrm rot="10800000" flipV="1">
            <a:off x="3929058" y="5286388"/>
            <a:ext cx="683854" cy="785818"/>
          </a:xfrm>
          <a:prstGeom prst="downArrow">
            <a:avLst>
              <a:gd name="adj1" fmla="val 50000"/>
              <a:gd name="adj2" fmla="val 4784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2" name="Стрелка вниз 21"/>
          <p:cNvSpPr/>
          <p:nvPr/>
        </p:nvSpPr>
        <p:spPr>
          <a:xfrm rot="3358497">
            <a:off x="2392450" y="1925878"/>
            <a:ext cx="484632" cy="55507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3" name="Стрелка вниз 22"/>
          <p:cNvSpPr/>
          <p:nvPr/>
        </p:nvSpPr>
        <p:spPr>
          <a:xfrm rot="18582932">
            <a:off x="5123924" y="1864516"/>
            <a:ext cx="484632" cy="55507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4" name="Стрелка вниз 23"/>
          <p:cNvSpPr/>
          <p:nvPr/>
        </p:nvSpPr>
        <p:spPr>
          <a:xfrm rot="3358497">
            <a:off x="2266403" y="3364713"/>
            <a:ext cx="484632" cy="55507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5" name="Стрелка вниз 24"/>
          <p:cNvSpPr/>
          <p:nvPr/>
        </p:nvSpPr>
        <p:spPr>
          <a:xfrm rot="18582932">
            <a:off x="5269513" y="3372322"/>
            <a:ext cx="484632" cy="55507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6" name="Стрелка вниз 25"/>
          <p:cNvSpPr/>
          <p:nvPr/>
        </p:nvSpPr>
        <p:spPr>
          <a:xfrm rot="1765334">
            <a:off x="6401363" y="4250244"/>
            <a:ext cx="484632" cy="152050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27" name="Стрелка вниз 26"/>
          <p:cNvSpPr/>
          <p:nvPr/>
        </p:nvSpPr>
        <p:spPr>
          <a:xfrm rot="19472417">
            <a:off x="1310135" y="4235912"/>
            <a:ext cx="484632" cy="1659917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242048" cy="1214446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Підготовка вчителя до </a:t>
            </a:r>
            <a:r>
              <a:rPr lang="uk-UA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компетентнісного</a:t>
            </a:r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уроку передбачає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785926"/>
            <a:ext cx="750099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і впровадження:</a:t>
            </a:r>
          </a:p>
          <a:p>
            <a:endParaRPr lang="uk-UA" sz="2800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dirty="0" smtClean="0">
                <a:solidFill>
                  <a:schemeClr val="accent2"/>
                </a:solidFill>
              </a:rPr>
              <a:t> 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 формування системи мистецьких 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інформаційних технологій та </a:t>
            </a:r>
            <a:r>
              <a:rPr lang="uk-UA" sz="24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міжпредметної</a:t>
            </a: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інтеграції;</a:t>
            </a:r>
          </a:p>
          <a:p>
            <a:pPr algn="just">
              <a:buFont typeface="Wingdings" pitchFamily="2" charset="2"/>
              <a:buChar char="q"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Європейського та вітчизняного досвіду викладання мистецтва;</a:t>
            </a:r>
          </a:p>
          <a:p>
            <a:pPr algn="just">
              <a:buFont typeface="Wingdings" pitchFamily="2" charset="2"/>
              <a:buChar char="q"/>
            </a:pPr>
            <a:endParaRPr lang="uk-UA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uk-UA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форм підвищення педагогічної майстерності.  </a:t>
            </a:r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uk-UA" sz="2400" dirty="0" smtClean="0">
              <a:solidFill>
                <a:schemeClr val="accent2"/>
              </a:solidFill>
            </a:endParaRPr>
          </a:p>
          <a:p>
            <a:endParaRPr lang="uk-UA" sz="2800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7286676" cy="3571899"/>
          </a:xfrm>
        </p:spPr>
        <p:txBody>
          <a:bodyPr>
            <a:normAutofit/>
          </a:bodyPr>
          <a:lstStyle/>
          <a:p>
            <a:pPr algn="l"/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ціннісно-мотиваційними (світоглядні уявлення,  ціннісні орієнтації);</a:t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когнітивними – художньо-естетичними</a:t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( художньо-образне мислення);</a:t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діяльнісними</a:t>
            </a:r>
            <a:r>
              <a:rPr lang="uk-UA" sz="18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(ментальний естетичний досвід, художньо-творчі здібності, естетичне ставлення).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85729"/>
            <a:ext cx="8001024" cy="92869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Володіння особистісними </a:t>
            </a:r>
            <a:r>
              <a:rPr lang="uk-UA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компетентностями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44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естетичної компетентності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785926"/>
            <a:ext cx="77153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Художньо-естетична активність.</a:t>
            </a:r>
          </a:p>
          <a:p>
            <a:pPr>
              <a:buFont typeface="Wingdings" pitchFamily="2" charset="2"/>
              <a:buChar char="Ø"/>
            </a:pPr>
            <a:endParaRPr lang="uk-UA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Естетичні цінності і мотиви.</a:t>
            </a:r>
          </a:p>
          <a:p>
            <a:pPr>
              <a:buFont typeface="Wingdings" pitchFamily="2" charset="2"/>
              <a:buChar char="Ø"/>
            </a:pPr>
            <a:endParaRPr lang="uk-UA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Естетичний досвід.</a:t>
            </a:r>
          </a:p>
          <a:p>
            <a:pPr>
              <a:buFont typeface="Wingdings" pitchFamily="2" charset="2"/>
              <a:buChar char="Ø"/>
            </a:pPr>
            <a:endParaRPr lang="uk-UA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Естетичне, зокрема мистецьке самовдосконалення (схильність до народної творчості, вияви аматорства).</a:t>
            </a:r>
            <a:endParaRPr lang="uk-UA" sz="28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Пріоритетними напрямками діяльності вчителя є: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011689"/>
            <a:ext cx="75009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 навичок творчого саморозвитку;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 ігрової, проблемно-пошукової діяльності для розвитку пізнавального інтересу;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робота в мікрогрупах, групах, парах;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підбір методів для самовдосконалення, під час пошуку та аналізу інформації;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uk-UA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 інновацій;</a:t>
            </a:r>
          </a:p>
          <a:p>
            <a:pPr>
              <a:lnSpc>
                <a:spcPct val="90000"/>
              </a:lnSpc>
            </a:pPr>
            <a:r>
              <a:rPr lang="ru-RU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712</Words>
  <PresentationFormat>Экран (4:3)</PresentationFormat>
  <Paragraphs>100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Изящная</vt:lpstr>
      <vt:lpstr>Формування  предметних компетентностей  учнів в освітній галузі  "Мистецтво" </vt:lpstr>
      <vt:lpstr>Ні мистецтво, ні мудрість  не можуть бути досягнуті,  якщо їх не вивчати.                          Демокріт  </vt:lpstr>
      <vt:lpstr>Метою освітньої галузі “Мистецтво” за новими стандартами є</vt:lpstr>
      <vt:lpstr>Створення захоплюючої емоційно піднесеної атмосфери, щоб кожний урок став справжнім уроком мистецтва, надихав на творчість –  в особистісній і соціокультурній діяльності.</vt:lpstr>
      <vt:lpstr> Передумови для втілення компетентнісного підходу</vt:lpstr>
      <vt:lpstr>Підготовка вчителя до компетентнісного уроку передбачає </vt:lpstr>
      <vt:lpstr> ціннісно-мотиваційними (світоглядні уявлення,  ціннісні орієнтації);   когнітивними – художньо-естетичними     ( художньо-образне мислення);    діяльнісними (ментальний естетичний досвід, художньо-творчі здібності, естетичне ставлення). </vt:lpstr>
      <vt:lpstr>Структура естетичної компетентності</vt:lpstr>
      <vt:lpstr>Пріоритетними напрямками діяльності вчителя є:</vt:lpstr>
      <vt:lpstr>   Роботу по підготовці до уроку розпочинайте з визначення мети.      Великого значення надавайте мотивації навчальної діяльності.</vt:lpstr>
      <vt:lpstr>Інтеграція навчання: </vt:lpstr>
      <vt:lpstr>Слайд 12</vt:lpstr>
      <vt:lpstr>Слайд 13</vt:lpstr>
      <vt:lpstr>Слайд 14</vt:lpstr>
      <vt:lpstr> повага до особистості;   довіра у відносинах;   системність;   індивідуалізація;   співробітництво;   послідовность;   перспективність. 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 предметних компетентностей  учнів в освітній галузі  "Мистецтво"</dc:title>
  <dc:creator>Admin</dc:creator>
  <cp:lastModifiedBy>Admin</cp:lastModifiedBy>
  <cp:revision>54</cp:revision>
  <dcterms:created xsi:type="dcterms:W3CDTF">2021-01-13T07:58:46Z</dcterms:created>
  <dcterms:modified xsi:type="dcterms:W3CDTF">2021-01-13T10:13:49Z</dcterms:modified>
</cp:coreProperties>
</file>