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6" r:id="rId2"/>
  </p:sldMasterIdLst>
  <p:notesMasterIdLst>
    <p:notesMasterId r:id="rId59"/>
  </p:notesMasterIdLst>
  <p:handoutMasterIdLst>
    <p:handoutMasterId r:id="rId60"/>
  </p:handoutMasterIdLst>
  <p:sldIdLst>
    <p:sldId id="516" r:id="rId3"/>
    <p:sldId id="608" r:id="rId4"/>
    <p:sldId id="470" r:id="rId5"/>
    <p:sldId id="476" r:id="rId6"/>
    <p:sldId id="602" r:id="rId7"/>
    <p:sldId id="624" r:id="rId8"/>
    <p:sldId id="630" r:id="rId9"/>
    <p:sldId id="556" r:id="rId10"/>
    <p:sldId id="631" r:id="rId11"/>
    <p:sldId id="508" r:id="rId12"/>
    <p:sldId id="540" r:id="rId13"/>
    <p:sldId id="572" r:id="rId14"/>
    <p:sldId id="567" r:id="rId15"/>
    <p:sldId id="492" r:id="rId16"/>
    <p:sldId id="352" r:id="rId17"/>
    <p:sldId id="585" r:id="rId18"/>
    <p:sldId id="539" r:id="rId19"/>
    <p:sldId id="598" r:id="rId20"/>
    <p:sldId id="600" r:id="rId21"/>
    <p:sldId id="560" r:id="rId22"/>
    <p:sldId id="578" r:id="rId23"/>
    <p:sldId id="580" r:id="rId24"/>
    <p:sldId id="581" r:id="rId25"/>
    <p:sldId id="537" r:id="rId26"/>
    <p:sldId id="559" r:id="rId27"/>
    <p:sldId id="605" r:id="rId28"/>
    <p:sldId id="564" r:id="rId29"/>
    <p:sldId id="558" r:id="rId30"/>
    <p:sldId id="538" r:id="rId31"/>
    <p:sldId id="625" r:id="rId32"/>
    <p:sldId id="562" r:id="rId33"/>
    <p:sldId id="563" r:id="rId34"/>
    <p:sldId id="541" r:id="rId35"/>
    <p:sldId id="627" r:id="rId36"/>
    <p:sldId id="628" r:id="rId37"/>
    <p:sldId id="629" r:id="rId38"/>
    <p:sldId id="591" r:id="rId39"/>
    <p:sldId id="588" r:id="rId40"/>
    <p:sldId id="589" r:id="rId41"/>
    <p:sldId id="597" r:id="rId42"/>
    <p:sldId id="509" r:id="rId43"/>
    <p:sldId id="510" r:id="rId44"/>
    <p:sldId id="596" r:id="rId45"/>
    <p:sldId id="592" r:id="rId46"/>
    <p:sldId id="544" r:id="rId47"/>
    <p:sldId id="619" r:id="rId48"/>
    <p:sldId id="621" r:id="rId49"/>
    <p:sldId id="622" r:id="rId50"/>
    <p:sldId id="623" r:id="rId51"/>
    <p:sldId id="547" r:id="rId52"/>
    <p:sldId id="528" r:id="rId53"/>
    <p:sldId id="529" r:id="rId54"/>
    <p:sldId id="530" r:id="rId55"/>
    <p:sldId id="531" r:id="rId56"/>
    <p:sldId id="554" r:id="rId57"/>
    <p:sldId id="555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" initials="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2D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5" autoAdjust="0"/>
    <p:restoredTop sz="94655" autoAdjust="0"/>
  </p:normalViewPr>
  <p:slideViewPr>
    <p:cSldViewPr>
      <p:cViewPr>
        <p:scale>
          <a:sx n="80" d="100"/>
          <a:sy n="80" d="100"/>
        </p:scale>
        <p:origin x="-117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69975-0569-4767-A294-2294E6F8EA0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F3A0E6-25E2-41A6-870D-B3C54FE2A189}">
      <dgm:prSet phldrT="[Текст]" custT="1"/>
      <dgm:spPr>
        <a:solidFill>
          <a:srgbClr val="415DBA"/>
        </a:solidFill>
      </dgm:spPr>
      <dgm:t>
        <a:bodyPr/>
        <a:lstStyle/>
        <a:p>
          <a:r>
            <a:rPr lang="uk-UA" sz="1600" b="1" dirty="0" smtClean="0"/>
            <a:t>Навички</a:t>
          </a:r>
          <a:endParaRPr lang="ru-RU" sz="1600" b="1" dirty="0"/>
        </a:p>
      </dgm:t>
    </dgm:pt>
    <dgm:pt modelId="{A9542FA3-2A32-4C4A-B93A-03F3BF92AABC}" type="parTrans" cxnId="{E7BE7601-A6FA-4799-B5B4-564B6DFD86CD}">
      <dgm:prSet/>
      <dgm:spPr/>
      <dgm:t>
        <a:bodyPr/>
        <a:lstStyle/>
        <a:p>
          <a:endParaRPr lang="ru-RU"/>
        </a:p>
      </dgm:t>
    </dgm:pt>
    <dgm:pt modelId="{C951E6D2-9E21-44E4-ADE0-08C386091DE0}" type="sibTrans" cxnId="{E7BE7601-A6FA-4799-B5B4-564B6DFD86CD}">
      <dgm:prSet/>
      <dgm:spPr>
        <a:noFill/>
      </dgm:spPr>
      <dgm:t>
        <a:bodyPr/>
        <a:lstStyle/>
        <a:p>
          <a:endParaRPr lang="ru-RU"/>
        </a:p>
      </dgm:t>
    </dgm:pt>
    <dgm:pt modelId="{2B7E01E2-7B17-43AC-AB7C-A8B521F84AD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200" b="1" dirty="0" smtClean="0"/>
            <a:t>Уміння</a:t>
          </a:r>
          <a:endParaRPr lang="ru-RU" sz="1300" b="1" dirty="0"/>
        </a:p>
      </dgm:t>
    </dgm:pt>
    <dgm:pt modelId="{8A9598C8-CF29-44E3-B9D8-BE748F90A2E2}" type="parTrans" cxnId="{F0099C34-B282-4030-9751-2FAD5B7E15C9}">
      <dgm:prSet/>
      <dgm:spPr/>
      <dgm:t>
        <a:bodyPr/>
        <a:lstStyle/>
        <a:p>
          <a:endParaRPr lang="ru-RU"/>
        </a:p>
      </dgm:t>
    </dgm:pt>
    <dgm:pt modelId="{E2C77603-52C5-413D-A5CC-48A5356BE3F3}" type="sibTrans" cxnId="{F0099C34-B282-4030-9751-2FAD5B7E15C9}">
      <dgm:prSet/>
      <dgm:spPr>
        <a:noFill/>
      </dgm:spPr>
      <dgm:t>
        <a:bodyPr/>
        <a:lstStyle/>
        <a:p>
          <a:endParaRPr lang="ru-RU"/>
        </a:p>
      </dgm:t>
    </dgm:pt>
    <dgm:pt modelId="{F4679D23-3E9A-4A86-9ED5-B58145AEC116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dirty="0" smtClean="0"/>
            <a:t>Знання</a:t>
          </a:r>
          <a:endParaRPr lang="ru-RU" b="1" dirty="0"/>
        </a:p>
      </dgm:t>
    </dgm:pt>
    <dgm:pt modelId="{F741438C-CBA9-4DF1-A6FC-DDF2F9A33FDE}" type="parTrans" cxnId="{57634274-C6F7-46A5-9FC2-270B97C1E5D7}">
      <dgm:prSet/>
      <dgm:spPr/>
      <dgm:t>
        <a:bodyPr/>
        <a:lstStyle/>
        <a:p>
          <a:endParaRPr lang="ru-RU"/>
        </a:p>
      </dgm:t>
    </dgm:pt>
    <dgm:pt modelId="{3839F666-5962-4F0C-B52A-55BB4B0D41B6}" type="sibTrans" cxnId="{57634274-C6F7-46A5-9FC2-270B97C1E5D7}">
      <dgm:prSet/>
      <dgm:spPr>
        <a:noFill/>
      </dgm:spPr>
      <dgm:t>
        <a:bodyPr/>
        <a:lstStyle/>
        <a:p>
          <a:endParaRPr lang="ru-RU"/>
        </a:p>
      </dgm:t>
    </dgm:pt>
    <dgm:pt modelId="{5AA8D7F3-FF74-4922-B27B-5114DE18F1E1}">
      <dgm:prSet phldrT="[Текст]" phldr="1"/>
      <dgm:spPr/>
      <dgm:t>
        <a:bodyPr/>
        <a:lstStyle/>
        <a:p>
          <a:endParaRPr lang="ru-RU"/>
        </a:p>
      </dgm:t>
    </dgm:pt>
    <dgm:pt modelId="{94FCA234-A91C-4E7F-B9D8-29C48C56E91F}" type="parTrans" cxnId="{B55B4B78-57F7-49A2-91CE-D190E37E6338}">
      <dgm:prSet/>
      <dgm:spPr/>
      <dgm:t>
        <a:bodyPr/>
        <a:lstStyle/>
        <a:p>
          <a:endParaRPr lang="ru-RU"/>
        </a:p>
      </dgm:t>
    </dgm:pt>
    <dgm:pt modelId="{B658E9E4-E1E9-460B-B091-79B2BC0D247B}" type="sibTrans" cxnId="{B55B4B78-57F7-49A2-91CE-D190E37E6338}">
      <dgm:prSet/>
      <dgm:spPr/>
      <dgm:t>
        <a:bodyPr/>
        <a:lstStyle/>
        <a:p>
          <a:endParaRPr lang="ru-RU"/>
        </a:p>
      </dgm:t>
    </dgm:pt>
    <dgm:pt modelId="{E2097082-BE8B-40C0-B76D-A94A52792E03}">
      <dgm:prSet phldrT="[Текст]" phldr="1"/>
      <dgm:spPr/>
      <dgm:t>
        <a:bodyPr/>
        <a:lstStyle/>
        <a:p>
          <a:endParaRPr lang="ru-RU"/>
        </a:p>
      </dgm:t>
    </dgm:pt>
    <dgm:pt modelId="{5EFCC89B-F556-40FD-9B66-67DA59BCE753}" type="parTrans" cxnId="{C3D9D838-7069-4F5D-A8E0-B8C7AEA6D6F6}">
      <dgm:prSet/>
      <dgm:spPr/>
      <dgm:t>
        <a:bodyPr/>
        <a:lstStyle/>
        <a:p>
          <a:endParaRPr lang="ru-RU"/>
        </a:p>
      </dgm:t>
    </dgm:pt>
    <dgm:pt modelId="{A0616B05-6D89-4550-AECC-00424EF8A498}" type="sibTrans" cxnId="{C3D9D838-7069-4F5D-A8E0-B8C7AEA6D6F6}">
      <dgm:prSet/>
      <dgm:spPr/>
      <dgm:t>
        <a:bodyPr/>
        <a:lstStyle/>
        <a:p>
          <a:endParaRPr lang="ru-RU"/>
        </a:p>
      </dgm:t>
    </dgm:pt>
    <dgm:pt modelId="{AED5DE2A-5372-429C-95E0-F10B0ED866F6}" type="pres">
      <dgm:prSet presAssocID="{00A69975-0569-4767-A294-2294E6F8EA0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C0504E-8587-4FE4-B400-1E52924F7689}" type="pres">
      <dgm:prSet presAssocID="{69F3A0E6-25E2-41A6-870D-B3C54FE2A189}" presName="gear1" presStyleLbl="node1" presStyleIdx="0" presStyleCnt="3" custAng="21281726" custLinFactNeighborX="-23872" custLinFactNeighborY="-149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ACCFF-97C0-4365-9698-CEC73B090B03}" type="pres">
      <dgm:prSet presAssocID="{69F3A0E6-25E2-41A6-870D-B3C54FE2A189}" presName="gear1srcNode" presStyleLbl="node1" presStyleIdx="0" presStyleCnt="3"/>
      <dgm:spPr/>
      <dgm:t>
        <a:bodyPr/>
        <a:lstStyle/>
        <a:p>
          <a:endParaRPr lang="ru-RU"/>
        </a:p>
      </dgm:t>
    </dgm:pt>
    <dgm:pt modelId="{4320D39C-53DB-40C6-8E78-77E7B5FA5E6D}" type="pres">
      <dgm:prSet presAssocID="{69F3A0E6-25E2-41A6-870D-B3C54FE2A189}" presName="gear1dstNode" presStyleLbl="node1" presStyleIdx="0" presStyleCnt="3"/>
      <dgm:spPr/>
      <dgm:t>
        <a:bodyPr/>
        <a:lstStyle/>
        <a:p>
          <a:endParaRPr lang="ru-RU"/>
        </a:p>
      </dgm:t>
    </dgm:pt>
    <dgm:pt modelId="{94ADC66C-65BF-40B5-8C00-B8A24B6C4220}" type="pres">
      <dgm:prSet presAssocID="{2B7E01E2-7B17-43AC-AB7C-A8B521F84AD0}" presName="gear2" presStyleLbl="node1" presStyleIdx="1" presStyleCnt="3" custScaleX="101995" custLinFactNeighborX="-38626" custLinFactNeighborY="-361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12263-B91A-441A-90E2-B71283FA9F70}" type="pres">
      <dgm:prSet presAssocID="{2B7E01E2-7B17-43AC-AB7C-A8B521F84AD0}" presName="gear2srcNode" presStyleLbl="node1" presStyleIdx="1" presStyleCnt="3"/>
      <dgm:spPr/>
      <dgm:t>
        <a:bodyPr/>
        <a:lstStyle/>
        <a:p>
          <a:endParaRPr lang="ru-RU"/>
        </a:p>
      </dgm:t>
    </dgm:pt>
    <dgm:pt modelId="{73E0856C-45B3-43EA-A508-9EDAA8974460}" type="pres">
      <dgm:prSet presAssocID="{2B7E01E2-7B17-43AC-AB7C-A8B521F84AD0}" presName="gear2dstNode" presStyleLbl="node1" presStyleIdx="1" presStyleCnt="3"/>
      <dgm:spPr/>
      <dgm:t>
        <a:bodyPr/>
        <a:lstStyle/>
        <a:p>
          <a:endParaRPr lang="ru-RU"/>
        </a:p>
      </dgm:t>
    </dgm:pt>
    <dgm:pt modelId="{88BC3B33-52C6-4D81-98BD-B00768BBD7D8}" type="pres">
      <dgm:prSet presAssocID="{F4679D23-3E9A-4A86-9ED5-B58145AEC116}" presName="gear3" presStyleLbl="node1" presStyleIdx="2" presStyleCnt="3"/>
      <dgm:spPr/>
      <dgm:t>
        <a:bodyPr/>
        <a:lstStyle/>
        <a:p>
          <a:endParaRPr lang="ru-RU"/>
        </a:p>
      </dgm:t>
    </dgm:pt>
    <dgm:pt modelId="{8C4783A4-D995-4240-99E7-CC772E7B56FF}" type="pres">
      <dgm:prSet presAssocID="{F4679D23-3E9A-4A86-9ED5-B58145AEC11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32543-F23D-4B49-B3E9-7784FE2A9DED}" type="pres">
      <dgm:prSet presAssocID="{F4679D23-3E9A-4A86-9ED5-B58145AEC116}" presName="gear3srcNode" presStyleLbl="node1" presStyleIdx="2" presStyleCnt="3"/>
      <dgm:spPr/>
      <dgm:t>
        <a:bodyPr/>
        <a:lstStyle/>
        <a:p>
          <a:endParaRPr lang="ru-RU"/>
        </a:p>
      </dgm:t>
    </dgm:pt>
    <dgm:pt modelId="{49800446-D28B-4E8E-8B35-9D1C5F16A521}" type="pres">
      <dgm:prSet presAssocID="{F4679D23-3E9A-4A86-9ED5-B58145AEC116}" presName="gear3dstNode" presStyleLbl="node1" presStyleIdx="2" presStyleCnt="3"/>
      <dgm:spPr/>
      <dgm:t>
        <a:bodyPr/>
        <a:lstStyle/>
        <a:p>
          <a:endParaRPr lang="ru-RU"/>
        </a:p>
      </dgm:t>
    </dgm:pt>
    <dgm:pt modelId="{55E5DAC5-217E-4E28-A411-25E7A70EC536}" type="pres">
      <dgm:prSet presAssocID="{C951E6D2-9E21-44E4-ADE0-08C386091DE0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CF5F330F-9193-4D72-A743-20AE0F0B591F}" type="pres">
      <dgm:prSet presAssocID="{E2C77603-52C5-413D-A5CC-48A5356BE3F3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45907416-4A1F-4EB3-B4FD-2C54E035D5F9}" type="pres">
      <dgm:prSet presAssocID="{3839F666-5962-4F0C-B52A-55BB4B0D41B6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7624DF6-1F0A-41AC-83E2-1E4EB5AAD9C8}" type="presOf" srcId="{2B7E01E2-7B17-43AC-AB7C-A8B521F84AD0}" destId="{94ADC66C-65BF-40B5-8C00-B8A24B6C4220}" srcOrd="0" destOrd="0" presId="urn:microsoft.com/office/officeart/2005/8/layout/gear1"/>
    <dgm:cxn modelId="{B55B4B78-57F7-49A2-91CE-D190E37E6338}" srcId="{00A69975-0569-4767-A294-2294E6F8EA02}" destId="{5AA8D7F3-FF74-4922-B27B-5114DE18F1E1}" srcOrd="3" destOrd="0" parTransId="{94FCA234-A91C-4E7F-B9D8-29C48C56E91F}" sibTransId="{B658E9E4-E1E9-460B-B091-79B2BC0D247B}"/>
    <dgm:cxn modelId="{DD542154-D8B3-4A9D-A11D-0390498AC44F}" type="presOf" srcId="{F4679D23-3E9A-4A86-9ED5-B58145AEC116}" destId="{88BC3B33-52C6-4D81-98BD-B00768BBD7D8}" srcOrd="0" destOrd="0" presId="urn:microsoft.com/office/officeart/2005/8/layout/gear1"/>
    <dgm:cxn modelId="{F0099C34-B282-4030-9751-2FAD5B7E15C9}" srcId="{00A69975-0569-4767-A294-2294E6F8EA02}" destId="{2B7E01E2-7B17-43AC-AB7C-A8B521F84AD0}" srcOrd="1" destOrd="0" parTransId="{8A9598C8-CF29-44E3-B9D8-BE748F90A2E2}" sibTransId="{E2C77603-52C5-413D-A5CC-48A5356BE3F3}"/>
    <dgm:cxn modelId="{C3D9D838-7069-4F5D-A8E0-B8C7AEA6D6F6}" srcId="{00A69975-0569-4767-A294-2294E6F8EA02}" destId="{E2097082-BE8B-40C0-B76D-A94A52792E03}" srcOrd="4" destOrd="0" parTransId="{5EFCC89B-F556-40FD-9B66-67DA59BCE753}" sibTransId="{A0616B05-6D89-4550-AECC-00424EF8A498}"/>
    <dgm:cxn modelId="{E7BE7601-A6FA-4799-B5B4-564B6DFD86CD}" srcId="{00A69975-0569-4767-A294-2294E6F8EA02}" destId="{69F3A0E6-25E2-41A6-870D-B3C54FE2A189}" srcOrd="0" destOrd="0" parTransId="{A9542FA3-2A32-4C4A-B93A-03F3BF92AABC}" sibTransId="{C951E6D2-9E21-44E4-ADE0-08C386091DE0}"/>
    <dgm:cxn modelId="{8CD156FD-D588-4470-91DE-9AA5A2C31996}" type="presOf" srcId="{00A69975-0569-4767-A294-2294E6F8EA02}" destId="{AED5DE2A-5372-429C-95E0-F10B0ED866F6}" srcOrd="0" destOrd="0" presId="urn:microsoft.com/office/officeart/2005/8/layout/gear1"/>
    <dgm:cxn modelId="{A705F86D-DCDD-447D-9429-64EE87054080}" type="presOf" srcId="{3839F666-5962-4F0C-B52A-55BB4B0D41B6}" destId="{45907416-4A1F-4EB3-B4FD-2C54E035D5F9}" srcOrd="0" destOrd="0" presId="urn:microsoft.com/office/officeart/2005/8/layout/gear1"/>
    <dgm:cxn modelId="{876AC378-0BBE-4F35-8AD4-D325C4B7D561}" type="presOf" srcId="{69F3A0E6-25E2-41A6-870D-B3C54FE2A189}" destId="{313ACCFF-97C0-4365-9698-CEC73B090B03}" srcOrd="1" destOrd="0" presId="urn:microsoft.com/office/officeart/2005/8/layout/gear1"/>
    <dgm:cxn modelId="{10DCED2C-593F-450D-A730-9E05CEFE6522}" type="presOf" srcId="{69F3A0E6-25E2-41A6-870D-B3C54FE2A189}" destId="{4320D39C-53DB-40C6-8E78-77E7B5FA5E6D}" srcOrd="2" destOrd="0" presId="urn:microsoft.com/office/officeart/2005/8/layout/gear1"/>
    <dgm:cxn modelId="{B53E461E-9894-4F95-B425-97D52BF2C8EC}" type="presOf" srcId="{F4679D23-3E9A-4A86-9ED5-B58145AEC116}" destId="{E5C32543-F23D-4B49-B3E9-7784FE2A9DED}" srcOrd="2" destOrd="0" presId="urn:microsoft.com/office/officeart/2005/8/layout/gear1"/>
    <dgm:cxn modelId="{79F85FBF-91C9-4891-B8E8-2426FA8E50AD}" type="presOf" srcId="{F4679D23-3E9A-4A86-9ED5-B58145AEC116}" destId="{49800446-D28B-4E8E-8B35-9D1C5F16A521}" srcOrd="3" destOrd="0" presId="urn:microsoft.com/office/officeart/2005/8/layout/gear1"/>
    <dgm:cxn modelId="{034947CB-5C9A-47C6-9FEA-5219523CDD35}" type="presOf" srcId="{E2C77603-52C5-413D-A5CC-48A5356BE3F3}" destId="{CF5F330F-9193-4D72-A743-20AE0F0B591F}" srcOrd="0" destOrd="0" presId="urn:microsoft.com/office/officeart/2005/8/layout/gear1"/>
    <dgm:cxn modelId="{57634274-C6F7-46A5-9FC2-270B97C1E5D7}" srcId="{00A69975-0569-4767-A294-2294E6F8EA02}" destId="{F4679D23-3E9A-4A86-9ED5-B58145AEC116}" srcOrd="2" destOrd="0" parTransId="{F741438C-CBA9-4DF1-A6FC-DDF2F9A33FDE}" sibTransId="{3839F666-5962-4F0C-B52A-55BB4B0D41B6}"/>
    <dgm:cxn modelId="{163DA21E-21BE-4471-97CF-905019FAA339}" type="presOf" srcId="{2B7E01E2-7B17-43AC-AB7C-A8B521F84AD0}" destId="{73E0856C-45B3-43EA-A508-9EDAA8974460}" srcOrd="2" destOrd="0" presId="urn:microsoft.com/office/officeart/2005/8/layout/gear1"/>
    <dgm:cxn modelId="{AF66E79A-790C-4A28-8D3D-CB8D2487ADB8}" type="presOf" srcId="{2B7E01E2-7B17-43AC-AB7C-A8B521F84AD0}" destId="{3D412263-B91A-441A-90E2-B71283FA9F70}" srcOrd="1" destOrd="0" presId="urn:microsoft.com/office/officeart/2005/8/layout/gear1"/>
    <dgm:cxn modelId="{131399CB-49FD-490A-B1C4-730D991AED9C}" type="presOf" srcId="{C951E6D2-9E21-44E4-ADE0-08C386091DE0}" destId="{55E5DAC5-217E-4E28-A411-25E7A70EC536}" srcOrd="0" destOrd="0" presId="urn:microsoft.com/office/officeart/2005/8/layout/gear1"/>
    <dgm:cxn modelId="{B087779E-04FD-48BC-9A49-7FB7248DAA03}" type="presOf" srcId="{F4679D23-3E9A-4A86-9ED5-B58145AEC116}" destId="{8C4783A4-D995-4240-99E7-CC772E7B56FF}" srcOrd="1" destOrd="0" presId="urn:microsoft.com/office/officeart/2005/8/layout/gear1"/>
    <dgm:cxn modelId="{D0EA582B-8544-4745-9134-54DA570777DB}" type="presOf" srcId="{69F3A0E6-25E2-41A6-870D-B3C54FE2A189}" destId="{C8C0504E-8587-4FE4-B400-1E52924F7689}" srcOrd="0" destOrd="0" presId="urn:microsoft.com/office/officeart/2005/8/layout/gear1"/>
    <dgm:cxn modelId="{778A4665-D1A1-4900-9E44-C7A79FD4A986}" type="presParOf" srcId="{AED5DE2A-5372-429C-95E0-F10B0ED866F6}" destId="{C8C0504E-8587-4FE4-B400-1E52924F7689}" srcOrd="0" destOrd="0" presId="urn:microsoft.com/office/officeart/2005/8/layout/gear1"/>
    <dgm:cxn modelId="{41C90C03-9827-4435-B0C4-8E45BE382B79}" type="presParOf" srcId="{AED5DE2A-5372-429C-95E0-F10B0ED866F6}" destId="{313ACCFF-97C0-4365-9698-CEC73B090B03}" srcOrd="1" destOrd="0" presId="urn:microsoft.com/office/officeart/2005/8/layout/gear1"/>
    <dgm:cxn modelId="{4D72268B-2CBC-4CA6-8062-C77BEE2250AD}" type="presParOf" srcId="{AED5DE2A-5372-429C-95E0-F10B0ED866F6}" destId="{4320D39C-53DB-40C6-8E78-77E7B5FA5E6D}" srcOrd="2" destOrd="0" presId="urn:microsoft.com/office/officeart/2005/8/layout/gear1"/>
    <dgm:cxn modelId="{509F9C8D-CCD8-4D7F-9C23-84E55F00A709}" type="presParOf" srcId="{AED5DE2A-5372-429C-95E0-F10B0ED866F6}" destId="{94ADC66C-65BF-40B5-8C00-B8A24B6C4220}" srcOrd="3" destOrd="0" presId="urn:microsoft.com/office/officeart/2005/8/layout/gear1"/>
    <dgm:cxn modelId="{E66745EB-4B1F-4E4C-BE32-26517905C825}" type="presParOf" srcId="{AED5DE2A-5372-429C-95E0-F10B0ED866F6}" destId="{3D412263-B91A-441A-90E2-B71283FA9F70}" srcOrd="4" destOrd="0" presId="urn:microsoft.com/office/officeart/2005/8/layout/gear1"/>
    <dgm:cxn modelId="{195A2600-0488-4482-A431-754A61248B62}" type="presParOf" srcId="{AED5DE2A-5372-429C-95E0-F10B0ED866F6}" destId="{73E0856C-45B3-43EA-A508-9EDAA8974460}" srcOrd="5" destOrd="0" presId="urn:microsoft.com/office/officeart/2005/8/layout/gear1"/>
    <dgm:cxn modelId="{DDF62E34-B4E6-4124-A602-93407B50F185}" type="presParOf" srcId="{AED5DE2A-5372-429C-95E0-F10B0ED866F6}" destId="{88BC3B33-52C6-4D81-98BD-B00768BBD7D8}" srcOrd="6" destOrd="0" presId="urn:microsoft.com/office/officeart/2005/8/layout/gear1"/>
    <dgm:cxn modelId="{127932F4-7853-48DB-86B7-43307BCACDD1}" type="presParOf" srcId="{AED5DE2A-5372-429C-95E0-F10B0ED866F6}" destId="{8C4783A4-D995-4240-99E7-CC772E7B56FF}" srcOrd="7" destOrd="0" presId="urn:microsoft.com/office/officeart/2005/8/layout/gear1"/>
    <dgm:cxn modelId="{AFA4545E-768C-4E2A-BA2C-A5DB9214A851}" type="presParOf" srcId="{AED5DE2A-5372-429C-95E0-F10B0ED866F6}" destId="{E5C32543-F23D-4B49-B3E9-7784FE2A9DED}" srcOrd="8" destOrd="0" presId="urn:microsoft.com/office/officeart/2005/8/layout/gear1"/>
    <dgm:cxn modelId="{37FDD7AF-4659-4EDC-B072-79342B8CB092}" type="presParOf" srcId="{AED5DE2A-5372-429C-95E0-F10B0ED866F6}" destId="{49800446-D28B-4E8E-8B35-9D1C5F16A521}" srcOrd="9" destOrd="0" presId="urn:microsoft.com/office/officeart/2005/8/layout/gear1"/>
    <dgm:cxn modelId="{55472AEB-8B5E-45EC-8BE3-1339B4C1B0CA}" type="presParOf" srcId="{AED5DE2A-5372-429C-95E0-F10B0ED866F6}" destId="{55E5DAC5-217E-4E28-A411-25E7A70EC536}" srcOrd="10" destOrd="0" presId="urn:microsoft.com/office/officeart/2005/8/layout/gear1"/>
    <dgm:cxn modelId="{87FFB16C-BE0F-492E-83F6-509B917AAC1E}" type="presParOf" srcId="{AED5DE2A-5372-429C-95E0-F10B0ED866F6}" destId="{CF5F330F-9193-4D72-A743-20AE0F0B591F}" srcOrd="11" destOrd="0" presId="urn:microsoft.com/office/officeart/2005/8/layout/gear1"/>
    <dgm:cxn modelId="{D61C8338-5481-4710-81C8-EBC50CC74524}" type="presParOf" srcId="{AED5DE2A-5372-429C-95E0-F10B0ED866F6}" destId="{45907416-4A1F-4EB3-B4FD-2C54E035D5F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A2A164-4B3A-442F-B8A3-2025375A174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1DD9C-2A27-4F0A-AE2C-F208B299266D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uk-UA" sz="2000" b="1" dirty="0" smtClean="0">
              <a:solidFill>
                <a:schemeClr val="tx2"/>
              </a:solidFill>
            </a:rPr>
            <a:t>УЧИТЕЛЬ</a:t>
          </a:r>
          <a:endParaRPr lang="ru-RU" sz="2000" b="1" dirty="0">
            <a:solidFill>
              <a:schemeClr val="tx2"/>
            </a:solidFill>
          </a:endParaRPr>
        </a:p>
      </dgm:t>
    </dgm:pt>
    <dgm:pt modelId="{ECFAB378-6700-451E-9F17-42CE4F06E9A8}" type="parTrans" cxnId="{F9839026-6DA9-48F1-AF98-10A76E53D491}">
      <dgm:prSet/>
      <dgm:spPr/>
      <dgm:t>
        <a:bodyPr/>
        <a:lstStyle/>
        <a:p>
          <a:endParaRPr lang="ru-RU"/>
        </a:p>
      </dgm:t>
    </dgm:pt>
    <dgm:pt modelId="{5DF4ABC5-A23F-4E4C-9F2D-B3D1CB4A442E}" type="sibTrans" cxnId="{F9839026-6DA9-48F1-AF98-10A76E53D491}">
      <dgm:prSet/>
      <dgm:spPr/>
      <dgm:t>
        <a:bodyPr/>
        <a:lstStyle/>
        <a:p>
          <a:endParaRPr lang="ru-RU"/>
        </a:p>
      </dgm:t>
    </dgm:pt>
    <dgm:pt modelId="{5AA1151D-B7CB-4EFD-AC22-D8C3BD61FE41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800" b="1" dirty="0" smtClean="0">
              <a:solidFill>
                <a:srgbClr val="002060"/>
              </a:solidFill>
            </a:rPr>
            <a:t>ОРГАНІЗАТОР</a:t>
          </a:r>
          <a:endParaRPr lang="ru-RU" sz="1800" b="1" dirty="0">
            <a:solidFill>
              <a:srgbClr val="002060"/>
            </a:solidFill>
          </a:endParaRPr>
        </a:p>
      </dgm:t>
    </dgm:pt>
    <dgm:pt modelId="{B4A76581-EF04-475B-A431-EA53E58D6720}" type="parTrans" cxnId="{70CB2A07-FE00-49F2-9DAF-42C75F88A807}">
      <dgm:prSet/>
      <dgm:spPr/>
      <dgm:t>
        <a:bodyPr/>
        <a:lstStyle/>
        <a:p>
          <a:endParaRPr lang="ru-RU"/>
        </a:p>
      </dgm:t>
    </dgm:pt>
    <dgm:pt modelId="{53D7D8AA-FA53-4BFE-971D-DB41997790A0}" type="sibTrans" cxnId="{70CB2A07-FE00-49F2-9DAF-42C75F88A807}">
      <dgm:prSet/>
      <dgm:spPr/>
      <dgm:t>
        <a:bodyPr/>
        <a:lstStyle/>
        <a:p>
          <a:endParaRPr lang="ru-RU"/>
        </a:p>
      </dgm:t>
    </dgm:pt>
    <dgm:pt modelId="{95E73201-84DD-43FF-9CB6-458318C4899E}">
      <dgm:prSet phldrT="[Текст]" custT="1"/>
      <dgm:spPr>
        <a:solidFill>
          <a:srgbClr val="91B913"/>
        </a:solidFill>
      </dgm:spPr>
      <dgm:t>
        <a:bodyPr/>
        <a:lstStyle/>
        <a:p>
          <a:r>
            <a:rPr lang="uk-UA" sz="1800" b="1" dirty="0" smtClean="0">
              <a:solidFill>
                <a:srgbClr val="002060"/>
              </a:solidFill>
            </a:rPr>
            <a:t>ПОМІЧНИК</a:t>
          </a:r>
          <a:endParaRPr lang="ru-RU" sz="1800" b="1" dirty="0">
            <a:solidFill>
              <a:srgbClr val="002060"/>
            </a:solidFill>
          </a:endParaRPr>
        </a:p>
      </dgm:t>
    </dgm:pt>
    <dgm:pt modelId="{5A9EC998-1AC3-464F-B1C4-5D29750BDA5C}" type="parTrans" cxnId="{3F4C6BC0-E6D6-486D-BA1B-897CA3267C37}">
      <dgm:prSet/>
      <dgm:spPr/>
      <dgm:t>
        <a:bodyPr/>
        <a:lstStyle/>
        <a:p>
          <a:endParaRPr lang="ru-RU"/>
        </a:p>
      </dgm:t>
    </dgm:pt>
    <dgm:pt modelId="{D4910BF5-67C7-481E-903D-6FF1A5834664}" type="sibTrans" cxnId="{3F4C6BC0-E6D6-486D-BA1B-897CA3267C37}">
      <dgm:prSet/>
      <dgm:spPr/>
      <dgm:t>
        <a:bodyPr/>
        <a:lstStyle/>
        <a:p>
          <a:endParaRPr lang="ru-RU"/>
        </a:p>
      </dgm:t>
    </dgm:pt>
    <dgm:pt modelId="{0E7FCD77-94DB-4D02-8208-6626DA36E698}">
      <dgm:prSet phldrT="[Текст]" custT="1"/>
      <dgm:spPr>
        <a:solidFill>
          <a:srgbClr val="FFC000"/>
        </a:solidFill>
      </dgm:spPr>
      <dgm:t>
        <a:bodyPr/>
        <a:lstStyle/>
        <a:p>
          <a:pPr marL="0" indent="0">
            <a:spcAft>
              <a:spcPts val="0"/>
            </a:spcAft>
          </a:pPr>
          <a:r>
            <a:rPr lang="uk-UA" sz="1800" b="1" dirty="0" smtClean="0">
              <a:solidFill>
                <a:srgbClr val="002060"/>
              </a:solidFill>
            </a:rPr>
            <a:t>КОНСУЛЬТАНТ</a:t>
          </a:r>
          <a:endParaRPr lang="ru-RU" sz="1800" b="1" dirty="0">
            <a:solidFill>
              <a:srgbClr val="002060"/>
            </a:solidFill>
          </a:endParaRPr>
        </a:p>
      </dgm:t>
    </dgm:pt>
    <dgm:pt modelId="{EA9E070C-4047-4A62-8922-A5AAEF41D0A7}" type="parTrans" cxnId="{EB8225F2-E842-49E0-A041-44F5EA5CC70D}">
      <dgm:prSet/>
      <dgm:spPr/>
      <dgm:t>
        <a:bodyPr/>
        <a:lstStyle/>
        <a:p>
          <a:endParaRPr lang="ru-RU"/>
        </a:p>
      </dgm:t>
    </dgm:pt>
    <dgm:pt modelId="{11D6C493-50BB-455E-BB2D-A49C0C54B585}" type="sibTrans" cxnId="{EB8225F2-E842-49E0-A041-44F5EA5CC70D}">
      <dgm:prSet/>
      <dgm:spPr/>
      <dgm:t>
        <a:bodyPr/>
        <a:lstStyle/>
        <a:p>
          <a:endParaRPr lang="ru-RU"/>
        </a:p>
      </dgm:t>
    </dgm:pt>
    <dgm:pt modelId="{6D5D1FBF-C355-49E3-A733-570F0131EE94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t"/>
        <a:lstStyle/>
        <a:p>
          <a:r>
            <a:rPr lang="uk-UA" sz="2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ПРОФЕСІОНАЛ</a:t>
          </a:r>
          <a:endParaRPr lang="ru-RU" sz="20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333B16B0-264B-410A-B257-EB77B1E1DA54}" type="parTrans" cxnId="{8276922C-F848-4D28-BE42-297A27E67610}">
      <dgm:prSet/>
      <dgm:spPr/>
      <dgm:t>
        <a:bodyPr/>
        <a:lstStyle/>
        <a:p>
          <a:endParaRPr lang="ru-RU"/>
        </a:p>
      </dgm:t>
    </dgm:pt>
    <dgm:pt modelId="{103C6716-13A4-4C74-9A6D-249CAD0ED876}" type="sibTrans" cxnId="{8276922C-F848-4D28-BE42-297A27E67610}">
      <dgm:prSet/>
      <dgm:spPr/>
      <dgm:t>
        <a:bodyPr/>
        <a:lstStyle/>
        <a:p>
          <a:endParaRPr lang="ru-RU"/>
        </a:p>
      </dgm:t>
    </dgm:pt>
    <dgm:pt modelId="{3F9206BA-3CC8-4171-8D9C-F688895BA7DC}" type="pres">
      <dgm:prSet presAssocID="{1FA2A164-4B3A-442F-B8A3-2025375A174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324E0-0FF0-42CD-B89D-0995AA145785}" type="pres">
      <dgm:prSet presAssocID="{1FA2A164-4B3A-442F-B8A3-2025375A174E}" presName="matrix" presStyleCnt="0"/>
      <dgm:spPr/>
    </dgm:pt>
    <dgm:pt modelId="{C7E07DD1-D841-4819-9770-0A3A5711CE3E}" type="pres">
      <dgm:prSet presAssocID="{1FA2A164-4B3A-442F-B8A3-2025375A174E}" presName="tile1" presStyleLbl="node1" presStyleIdx="0" presStyleCnt="4" custScaleX="107698" custLinFactNeighborX="-3779"/>
      <dgm:spPr/>
      <dgm:t>
        <a:bodyPr/>
        <a:lstStyle/>
        <a:p>
          <a:endParaRPr lang="ru-RU"/>
        </a:p>
      </dgm:t>
    </dgm:pt>
    <dgm:pt modelId="{7F49C20B-DD18-424D-923D-6D6B6F5B51DD}" type="pres">
      <dgm:prSet presAssocID="{1FA2A164-4B3A-442F-B8A3-2025375A174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3AEEA-D551-4CE8-A967-F8710D57944B}" type="pres">
      <dgm:prSet presAssocID="{1FA2A164-4B3A-442F-B8A3-2025375A174E}" presName="tile2" presStyleLbl="node1" presStyleIdx="1" presStyleCnt="4" custLinFactNeighborX="-1139" custLinFactNeighborY="776"/>
      <dgm:spPr/>
      <dgm:t>
        <a:bodyPr/>
        <a:lstStyle/>
        <a:p>
          <a:endParaRPr lang="ru-RU"/>
        </a:p>
      </dgm:t>
    </dgm:pt>
    <dgm:pt modelId="{8D194D06-4DC7-466C-A4C9-0BABC5F65C14}" type="pres">
      <dgm:prSet presAssocID="{1FA2A164-4B3A-442F-B8A3-2025375A174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B0BA3-FBA4-4742-97B9-05086DBE424D}" type="pres">
      <dgm:prSet presAssocID="{1FA2A164-4B3A-442F-B8A3-2025375A174E}" presName="tile3" presStyleLbl="node1" presStyleIdx="2" presStyleCnt="4" custScaleX="106543" custScaleY="94156" custLinFactNeighborY="61"/>
      <dgm:spPr/>
      <dgm:t>
        <a:bodyPr/>
        <a:lstStyle/>
        <a:p>
          <a:endParaRPr lang="ru-RU"/>
        </a:p>
      </dgm:t>
    </dgm:pt>
    <dgm:pt modelId="{0B6E0F55-D13A-46FF-AF47-9D5F318CCE62}" type="pres">
      <dgm:prSet presAssocID="{1FA2A164-4B3A-442F-B8A3-2025375A174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E030-7E4A-4A56-AF03-E466C2F09A61}" type="pres">
      <dgm:prSet presAssocID="{1FA2A164-4B3A-442F-B8A3-2025375A174E}" presName="tile4" presStyleLbl="node1" presStyleIdx="3" presStyleCnt="4" custScaleX="102856" custScaleY="97809" custLinFactNeighborX="4591"/>
      <dgm:spPr/>
      <dgm:t>
        <a:bodyPr/>
        <a:lstStyle/>
        <a:p>
          <a:endParaRPr lang="ru-RU"/>
        </a:p>
      </dgm:t>
    </dgm:pt>
    <dgm:pt modelId="{6885B035-785B-4BD9-B0E4-9E4B0C731DE5}" type="pres">
      <dgm:prSet presAssocID="{1FA2A164-4B3A-442F-B8A3-2025375A174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3E070-9892-42E0-804D-727CAF70ABF3}" type="pres">
      <dgm:prSet presAssocID="{1FA2A164-4B3A-442F-B8A3-2025375A174E}" presName="centerTile" presStyleLbl="fgShp" presStyleIdx="0" presStyleCnt="1" custScaleX="14438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276922C-F848-4D28-BE42-297A27E67610}" srcId="{DC41DD9C-2A27-4F0A-AE2C-F208B299266D}" destId="{6D5D1FBF-C355-49E3-A733-570F0131EE94}" srcOrd="3" destOrd="0" parTransId="{333B16B0-264B-410A-B257-EB77B1E1DA54}" sibTransId="{103C6716-13A4-4C74-9A6D-249CAD0ED876}"/>
    <dgm:cxn modelId="{F9839026-6DA9-48F1-AF98-10A76E53D491}" srcId="{1FA2A164-4B3A-442F-B8A3-2025375A174E}" destId="{DC41DD9C-2A27-4F0A-AE2C-F208B299266D}" srcOrd="0" destOrd="0" parTransId="{ECFAB378-6700-451E-9F17-42CE4F06E9A8}" sibTransId="{5DF4ABC5-A23F-4E4C-9F2D-B3D1CB4A442E}"/>
    <dgm:cxn modelId="{F05A1815-422F-4AFC-ABB0-F728DB3C472E}" type="presOf" srcId="{5AA1151D-B7CB-4EFD-AC22-D8C3BD61FE41}" destId="{7F49C20B-DD18-424D-923D-6D6B6F5B51DD}" srcOrd="1" destOrd="0" presId="urn:microsoft.com/office/officeart/2005/8/layout/matrix1"/>
    <dgm:cxn modelId="{70CB2A07-FE00-49F2-9DAF-42C75F88A807}" srcId="{DC41DD9C-2A27-4F0A-AE2C-F208B299266D}" destId="{5AA1151D-B7CB-4EFD-AC22-D8C3BD61FE41}" srcOrd="0" destOrd="0" parTransId="{B4A76581-EF04-475B-A431-EA53E58D6720}" sibTransId="{53D7D8AA-FA53-4BFE-971D-DB41997790A0}"/>
    <dgm:cxn modelId="{EB8225F2-E842-49E0-A041-44F5EA5CC70D}" srcId="{DC41DD9C-2A27-4F0A-AE2C-F208B299266D}" destId="{0E7FCD77-94DB-4D02-8208-6626DA36E698}" srcOrd="2" destOrd="0" parTransId="{EA9E070C-4047-4A62-8922-A5AAEF41D0A7}" sibTransId="{11D6C493-50BB-455E-BB2D-A49C0C54B585}"/>
    <dgm:cxn modelId="{1611D953-1E6A-49D7-8A8D-4E41218C5E6D}" type="presOf" srcId="{95E73201-84DD-43FF-9CB6-458318C4899E}" destId="{8D194D06-4DC7-466C-A4C9-0BABC5F65C14}" srcOrd="1" destOrd="0" presId="urn:microsoft.com/office/officeart/2005/8/layout/matrix1"/>
    <dgm:cxn modelId="{D239FF29-7EAF-4E8D-9BB3-116D9B776FCE}" type="presOf" srcId="{6D5D1FBF-C355-49E3-A733-570F0131EE94}" destId="{6885B035-785B-4BD9-B0E4-9E4B0C731DE5}" srcOrd="1" destOrd="0" presId="urn:microsoft.com/office/officeart/2005/8/layout/matrix1"/>
    <dgm:cxn modelId="{3583995C-E805-4F69-BC22-BB49374B9DCD}" type="presOf" srcId="{DC41DD9C-2A27-4F0A-AE2C-F208B299266D}" destId="{CDB3E070-9892-42E0-804D-727CAF70ABF3}" srcOrd="0" destOrd="0" presId="urn:microsoft.com/office/officeart/2005/8/layout/matrix1"/>
    <dgm:cxn modelId="{FA2C9FB4-F7D3-43A2-9060-2BE6D445A537}" type="presOf" srcId="{5AA1151D-B7CB-4EFD-AC22-D8C3BD61FE41}" destId="{C7E07DD1-D841-4819-9770-0A3A5711CE3E}" srcOrd="0" destOrd="0" presId="urn:microsoft.com/office/officeart/2005/8/layout/matrix1"/>
    <dgm:cxn modelId="{8393D8DF-5DB6-4642-9006-68E109E8AA6C}" type="presOf" srcId="{0E7FCD77-94DB-4D02-8208-6626DA36E698}" destId="{0B6E0F55-D13A-46FF-AF47-9D5F318CCE62}" srcOrd="1" destOrd="0" presId="urn:microsoft.com/office/officeart/2005/8/layout/matrix1"/>
    <dgm:cxn modelId="{C5A28CC5-FF9C-474C-804D-4E79F6D2D10B}" type="presOf" srcId="{95E73201-84DD-43FF-9CB6-458318C4899E}" destId="{2D23AEEA-D551-4CE8-A967-F8710D57944B}" srcOrd="0" destOrd="0" presId="urn:microsoft.com/office/officeart/2005/8/layout/matrix1"/>
    <dgm:cxn modelId="{22AEF65B-7BFC-49B5-A935-91F02C09397C}" type="presOf" srcId="{1FA2A164-4B3A-442F-B8A3-2025375A174E}" destId="{3F9206BA-3CC8-4171-8D9C-F688895BA7DC}" srcOrd="0" destOrd="0" presId="urn:microsoft.com/office/officeart/2005/8/layout/matrix1"/>
    <dgm:cxn modelId="{8CBB6B3B-5B4D-4FB7-A606-0E423EBF673B}" type="presOf" srcId="{6D5D1FBF-C355-49E3-A733-570F0131EE94}" destId="{C805E030-7E4A-4A56-AF03-E466C2F09A61}" srcOrd="0" destOrd="0" presId="urn:microsoft.com/office/officeart/2005/8/layout/matrix1"/>
    <dgm:cxn modelId="{3F4C6BC0-E6D6-486D-BA1B-897CA3267C37}" srcId="{DC41DD9C-2A27-4F0A-AE2C-F208B299266D}" destId="{95E73201-84DD-43FF-9CB6-458318C4899E}" srcOrd="1" destOrd="0" parTransId="{5A9EC998-1AC3-464F-B1C4-5D29750BDA5C}" sibTransId="{D4910BF5-67C7-481E-903D-6FF1A5834664}"/>
    <dgm:cxn modelId="{AC6708F2-65B8-413F-A1BA-C202A65F99C5}" type="presOf" srcId="{0E7FCD77-94DB-4D02-8208-6626DA36E698}" destId="{E91B0BA3-FBA4-4742-97B9-05086DBE424D}" srcOrd="0" destOrd="0" presId="urn:microsoft.com/office/officeart/2005/8/layout/matrix1"/>
    <dgm:cxn modelId="{F36FCA44-A2DC-456E-A2B7-BF85478AA433}" type="presParOf" srcId="{3F9206BA-3CC8-4171-8D9C-F688895BA7DC}" destId="{6AA324E0-0FF0-42CD-B89D-0995AA145785}" srcOrd="0" destOrd="0" presId="urn:microsoft.com/office/officeart/2005/8/layout/matrix1"/>
    <dgm:cxn modelId="{C23E4CB2-9C0A-4D1F-976B-93CE3EB7B39F}" type="presParOf" srcId="{6AA324E0-0FF0-42CD-B89D-0995AA145785}" destId="{C7E07DD1-D841-4819-9770-0A3A5711CE3E}" srcOrd="0" destOrd="0" presId="urn:microsoft.com/office/officeart/2005/8/layout/matrix1"/>
    <dgm:cxn modelId="{2D17693A-01FE-4384-98F1-F8C07D7772AE}" type="presParOf" srcId="{6AA324E0-0FF0-42CD-B89D-0995AA145785}" destId="{7F49C20B-DD18-424D-923D-6D6B6F5B51DD}" srcOrd="1" destOrd="0" presId="urn:microsoft.com/office/officeart/2005/8/layout/matrix1"/>
    <dgm:cxn modelId="{BB814098-4D65-4401-8D19-F4C8D38B6499}" type="presParOf" srcId="{6AA324E0-0FF0-42CD-B89D-0995AA145785}" destId="{2D23AEEA-D551-4CE8-A967-F8710D57944B}" srcOrd="2" destOrd="0" presId="urn:microsoft.com/office/officeart/2005/8/layout/matrix1"/>
    <dgm:cxn modelId="{EF00D9CB-7433-4EE3-9D4C-4C47C1C2F5BC}" type="presParOf" srcId="{6AA324E0-0FF0-42CD-B89D-0995AA145785}" destId="{8D194D06-4DC7-466C-A4C9-0BABC5F65C14}" srcOrd="3" destOrd="0" presId="urn:microsoft.com/office/officeart/2005/8/layout/matrix1"/>
    <dgm:cxn modelId="{7513694B-EFE4-45DA-896A-5F057C5C45A4}" type="presParOf" srcId="{6AA324E0-0FF0-42CD-B89D-0995AA145785}" destId="{E91B0BA3-FBA4-4742-97B9-05086DBE424D}" srcOrd="4" destOrd="0" presId="urn:microsoft.com/office/officeart/2005/8/layout/matrix1"/>
    <dgm:cxn modelId="{88478187-129B-4CC4-9D2B-7D22F4357290}" type="presParOf" srcId="{6AA324E0-0FF0-42CD-B89D-0995AA145785}" destId="{0B6E0F55-D13A-46FF-AF47-9D5F318CCE62}" srcOrd="5" destOrd="0" presId="urn:microsoft.com/office/officeart/2005/8/layout/matrix1"/>
    <dgm:cxn modelId="{A79D5C0E-E70C-4525-A905-D5A192738002}" type="presParOf" srcId="{6AA324E0-0FF0-42CD-B89D-0995AA145785}" destId="{C805E030-7E4A-4A56-AF03-E466C2F09A61}" srcOrd="6" destOrd="0" presId="urn:microsoft.com/office/officeart/2005/8/layout/matrix1"/>
    <dgm:cxn modelId="{33E27756-056F-499E-96C9-1CC1D1FB702B}" type="presParOf" srcId="{6AA324E0-0FF0-42CD-B89D-0995AA145785}" destId="{6885B035-785B-4BD9-B0E4-9E4B0C731DE5}" srcOrd="7" destOrd="0" presId="urn:microsoft.com/office/officeart/2005/8/layout/matrix1"/>
    <dgm:cxn modelId="{DF28BA5C-B2FA-4C91-8E3F-A1219799E40D}" type="presParOf" srcId="{3F9206BA-3CC8-4171-8D9C-F688895BA7DC}" destId="{CDB3E070-9892-42E0-804D-727CAF70ABF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F1D916-DECC-4A50-9F82-936EECA7CA1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D46013-1241-4291-A044-F814E154D641}">
      <dgm:prSet phldrT="[Текст]" custT="1"/>
      <dgm:spPr>
        <a:solidFill>
          <a:srgbClr val="FFC000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i="0" dirty="0" err="1" smtClean="0">
              <a:solidFill>
                <a:schemeClr val="tx2"/>
              </a:solidFill>
            </a:rPr>
            <a:t>Пізнавальні</a:t>
          </a:r>
          <a:endParaRPr lang="ru-RU" sz="2000" b="1" dirty="0">
            <a:solidFill>
              <a:schemeClr val="tx2"/>
            </a:solidFill>
          </a:endParaRPr>
        </a:p>
      </dgm:t>
    </dgm:pt>
    <dgm:pt modelId="{7CF9CA2B-F5CF-486F-8EB6-A9C4E1FDDA0B}" type="parTrans" cxnId="{6FE2E0D8-2446-4F36-9297-277BAF72A651}">
      <dgm:prSet/>
      <dgm:spPr/>
      <dgm:t>
        <a:bodyPr/>
        <a:lstStyle/>
        <a:p>
          <a:endParaRPr lang="ru-RU"/>
        </a:p>
      </dgm:t>
    </dgm:pt>
    <dgm:pt modelId="{1DEEE78B-56BC-48EF-8547-CBAA741AE8DF}" type="sibTrans" cxnId="{6FE2E0D8-2446-4F36-9297-277BAF72A651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47284F1-6733-4566-A92A-CE73B78F7FAB}">
      <dgm:prSet phldrT="[Текст]" custT="1"/>
      <dgm:spPr>
        <a:solidFill>
          <a:srgbClr val="FFC000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i="0" dirty="0" err="1" smtClean="0">
              <a:solidFill>
                <a:schemeClr val="tx2"/>
              </a:solidFill>
            </a:rPr>
            <a:t>Комунікативні</a:t>
          </a:r>
          <a:endParaRPr lang="ru-RU" sz="2000" b="1" dirty="0">
            <a:solidFill>
              <a:schemeClr val="tx2"/>
            </a:solidFill>
          </a:endParaRPr>
        </a:p>
      </dgm:t>
    </dgm:pt>
    <dgm:pt modelId="{15C027DD-580D-48E4-BCDA-AD60760034FF}" type="parTrans" cxnId="{8F7587BB-6D96-4A55-9D27-BF4E6D36AF17}">
      <dgm:prSet/>
      <dgm:spPr/>
      <dgm:t>
        <a:bodyPr/>
        <a:lstStyle/>
        <a:p>
          <a:endParaRPr lang="ru-RU"/>
        </a:p>
      </dgm:t>
    </dgm:pt>
    <dgm:pt modelId="{01F1F969-3AE2-40A2-A5DD-07A9377F2C0A}" type="sibTrans" cxnId="{8F7587BB-6D96-4A55-9D27-BF4E6D36AF17}">
      <dgm:prSet/>
      <dgm:spPr/>
      <dgm:t>
        <a:bodyPr/>
        <a:lstStyle/>
        <a:p>
          <a:endParaRPr lang="ru-RU"/>
        </a:p>
      </dgm:t>
    </dgm:pt>
    <dgm:pt modelId="{CEF44CAC-4E75-4D0F-89A7-21FECF4AA52E}">
      <dgm:prSet phldrT="[Текст]" custT="1"/>
      <dgm:spPr>
        <a:solidFill>
          <a:srgbClr val="FFC000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i="0" dirty="0" err="1" smtClean="0">
              <a:solidFill>
                <a:schemeClr val="tx2"/>
              </a:solidFill>
            </a:rPr>
            <a:t>Інформаційні</a:t>
          </a:r>
          <a:endParaRPr lang="ru-RU" sz="2000" b="1" dirty="0">
            <a:solidFill>
              <a:schemeClr val="tx2"/>
            </a:solidFill>
          </a:endParaRPr>
        </a:p>
      </dgm:t>
    </dgm:pt>
    <dgm:pt modelId="{D9BB5A4C-7E10-46EB-AF71-6CF2EC15B2E7}" type="parTrans" cxnId="{1F891065-C1E5-4A01-910A-42B57B91A975}">
      <dgm:prSet/>
      <dgm:spPr/>
      <dgm:t>
        <a:bodyPr/>
        <a:lstStyle/>
        <a:p>
          <a:endParaRPr lang="ru-RU"/>
        </a:p>
      </dgm:t>
    </dgm:pt>
    <dgm:pt modelId="{FED36857-C0F7-44FB-B600-E567134DAE4D}" type="sibTrans" cxnId="{1F891065-C1E5-4A01-910A-42B57B91A975}">
      <dgm:prSet/>
      <dgm:spPr/>
      <dgm:t>
        <a:bodyPr/>
        <a:lstStyle/>
        <a:p>
          <a:endParaRPr lang="ru-RU"/>
        </a:p>
      </dgm:t>
    </dgm:pt>
    <dgm:pt modelId="{764A289E-030D-45FB-BDCA-45B0E4EBC591}">
      <dgm:prSet phldrT="[Текст]" custT="1"/>
      <dgm:spPr>
        <a:solidFill>
          <a:srgbClr val="FFC000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i="0" dirty="0" smtClean="0">
              <a:solidFill>
                <a:schemeClr val="tx2"/>
              </a:solidFill>
            </a:rPr>
            <a:t> </a:t>
          </a:r>
          <a:r>
            <a:rPr lang="ru-RU" sz="2000" b="1" i="0" dirty="0" err="1" smtClean="0">
              <a:solidFill>
                <a:schemeClr val="tx2"/>
              </a:solidFill>
            </a:rPr>
            <a:t>Організаторські</a:t>
          </a:r>
          <a:endParaRPr lang="ru-RU" sz="2000" b="1" dirty="0">
            <a:solidFill>
              <a:schemeClr val="tx2"/>
            </a:solidFill>
          </a:endParaRPr>
        </a:p>
      </dgm:t>
    </dgm:pt>
    <dgm:pt modelId="{22D56E68-9ED1-48B1-84F0-B3BB77221EEF}" type="parTrans" cxnId="{A3544650-0C19-40FA-B91F-DBA1BCB7F7BF}">
      <dgm:prSet/>
      <dgm:spPr/>
      <dgm:t>
        <a:bodyPr/>
        <a:lstStyle/>
        <a:p>
          <a:endParaRPr lang="ru-RU"/>
        </a:p>
      </dgm:t>
    </dgm:pt>
    <dgm:pt modelId="{2C42A085-E3C7-4501-8272-2C7D4458F90C}" type="sibTrans" cxnId="{A3544650-0C19-40FA-B91F-DBA1BCB7F7BF}">
      <dgm:prSet/>
      <dgm:spPr/>
      <dgm:t>
        <a:bodyPr/>
        <a:lstStyle/>
        <a:p>
          <a:endParaRPr lang="ru-RU"/>
        </a:p>
      </dgm:t>
    </dgm:pt>
    <dgm:pt modelId="{896376BF-B7F3-422B-8D17-FB70502DBCBE}">
      <dgm:prSet custT="1"/>
      <dgm:spPr>
        <a:solidFill>
          <a:srgbClr val="FFC000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i="0" dirty="0" err="1" smtClean="0">
              <a:solidFill>
                <a:schemeClr val="tx2"/>
              </a:solidFill>
            </a:rPr>
            <a:t>Конструктивні</a:t>
          </a:r>
          <a:endParaRPr lang="ru-RU" sz="2000" b="1" dirty="0">
            <a:solidFill>
              <a:schemeClr val="tx2"/>
            </a:solidFill>
          </a:endParaRPr>
        </a:p>
      </dgm:t>
    </dgm:pt>
    <dgm:pt modelId="{C85D68DE-E7A9-46B7-931B-65D2D92B6288}" type="parTrans" cxnId="{802EBA8E-9F56-4811-BAEB-0FD752C3B72A}">
      <dgm:prSet/>
      <dgm:spPr/>
      <dgm:t>
        <a:bodyPr/>
        <a:lstStyle/>
        <a:p>
          <a:endParaRPr lang="ru-RU"/>
        </a:p>
      </dgm:t>
    </dgm:pt>
    <dgm:pt modelId="{DA975E21-56E8-43F7-AA2B-9161132AD7B7}" type="sibTrans" cxnId="{802EBA8E-9F56-4811-BAEB-0FD752C3B72A}">
      <dgm:prSet/>
      <dgm:spPr/>
      <dgm:t>
        <a:bodyPr/>
        <a:lstStyle/>
        <a:p>
          <a:endParaRPr lang="ru-RU"/>
        </a:p>
      </dgm:t>
    </dgm:pt>
    <dgm:pt modelId="{E472A44C-B294-4649-A456-FAA1F9D71514}" type="pres">
      <dgm:prSet presAssocID="{45F1D916-DECC-4A50-9F82-936EECA7CA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E2DF32D-9C56-435D-930C-D8B77A1AB2D9}" type="pres">
      <dgm:prSet presAssocID="{45F1D916-DECC-4A50-9F82-936EECA7CA15}" presName="Name1" presStyleCnt="0"/>
      <dgm:spPr/>
    </dgm:pt>
    <dgm:pt modelId="{46E7CE7D-663C-4772-B218-FA9531630920}" type="pres">
      <dgm:prSet presAssocID="{45F1D916-DECC-4A50-9F82-936EECA7CA15}" presName="cycle" presStyleCnt="0"/>
      <dgm:spPr/>
    </dgm:pt>
    <dgm:pt modelId="{C4E5C20C-1DBB-4BD3-A548-F4A5CE6FB694}" type="pres">
      <dgm:prSet presAssocID="{45F1D916-DECC-4A50-9F82-936EECA7CA15}" presName="srcNode" presStyleLbl="node1" presStyleIdx="0" presStyleCnt="5"/>
      <dgm:spPr/>
    </dgm:pt>
    <dgm:pt modelId="{D966C9A3-55DF-4890-B64F-B6BEC125C460}" type="pres">
      <dgm:prSet presAssocID="{45F1D916-DECC-4A50-9F82-936EECA7CA15}" presName="conn" presStyleLbl="parChTrans1D2" presStyleIdx="0" presStyleCnt="1" custScaleY="100294" custLinFactNeighborX="-2384" custLinFactNeighborY="224"/>
      <dgm:spPr/>
      <dgm:t>
        <a:bodyPr/>
        <a:lstStyle/>
        <a:p>
          <a:endParaRPr lang="ru-RU"/>
        </a:p>
      </dgm:t>
    </dgm:pt>
    <dgm:pt modelId="{1003AB9F-D706-496A-BB9A-54BC6B4C70AF}" type="pres">
      <dgm:prSet presAssocID="{45F1D916-DECC-4A50-9F82-936EECA7CA15}" presName="extraNode" presStyleLbl="node1" presStyleIdx="0" presStyleCnt="5"/>
      <dgm:spPr/>
    </dgm:pt>
    <dgm:pt modelId="{332FC6C1-3DEE-47D6-8340-919764DEBAB8}" type="pres">
      <dgm:prSet presAssocID="{45F1D916-DECC-4A50-9F82-936EECA7CA15}" presName="dstNode" presStyleLbl="node1" presStyleIdx="0" presStyleCnt="5"/>
      <dgm:spPr/>
    </dgm:pt>
    <dgm:pt modelId="{FE03CA39-8D24-435E-A0AA-5288737EBE79}" type="pres">
      <dgm:prSet presAssocID="{FBD46013-1241-4291-A044-F814E154D641}" presName="text_1" presStyleLbl="node1" presStyleIdx="0" presStyleCnt="5" custLinFactNeighborX="3812" custLinFactNeighborY="-6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6156D-C8C7-40C0-A4C2-D1D6BE1B9F4D}" type="pres">
      <dgm:prSet presAssocID="{FBD46013-1241-4291-A044-F814E154D641}" presName="accent_1" presStyleCnt="0"/>
      <dgm:spPr/>
    </dgm:pt>
    <dgm:pt modelId="{EE0907EE-F730-479E-A450-B7C05234B8B0}" type="pres">
      <dgm:prSet presAssocID="{FBD46013-1241-4291-A044-F814E154D641}" presName="accentRepeatNode" presStyleLbl="solidFgAcc1" presStyleIdx="0" presStyleCnt="5"/>
      <dgm:spPr>
        <a:solidFill>
          <a:schemeClr val="bg1"/>
        </a:solidFill>
        <a:ln>
          <a:solidFill>
            <a:srgbClr val="91B913"/>
          </a:solidFill>
        </a:ln>
      </dgm:spPr>
    </dgm:pt>
    <dgm:pt modelId="{FFCDD6A8-6C20-48F0-B9DD-5762402E8E02}" type="pres">
      <dgm:prSet presAssocID="{896376BF-B7F3-422B-8D17-FB70502DBCBE}" presName="text_2" presStyleLbl="node1" presStyleIdx="1" presStyleCnt="5" custScaleX="104929" custScaleY="105372" custLinFactNeighborX="1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B07A8-1A2B-4819-A615-CB8FE183CD9F}" type="pres">
      <dgm:prSet presAssocID="{896376BF-B7F3-422B-8D17-FB70502DBCBE}" presName="accent_2" presStyleCnt="0"/>
      <dgm:spPr/>
    </dgm:pt>
    <dgm:pt modelId="{BE4321D5-F1B1-483D-83D8-9266FB72D9EE}" type="pres">
      <dgm:prSet presAssocID="{896376BF-B7F3-422B-8D17-FB70502DBCBE}" presName="accentRepeatNode" presStyleLbl="solidFgAcc1" presStyleIdx="1" presStyleCnt="5"/>
      <dgm:spPr>
        <a:ln>
          <a:solidFill>
            <a:srgbClr val="91B913"/>
          </a:solidFill>
        </a:ln>
      </dgm:spPr>
    </dgm:pt>
    <dgm:pt modelId="{D29A3592-7D79-4A5D-9F08-0EB0A2082B2E}" type="pres">
      <dgm:prSet presAssocID="{E47284F1-6733-4566-A92A-CE73B78F7FAB}" presName="text_3" presStyleLbl="node1" presStyleIdx="2" presStyleCnt="5" custScaleX="107004" custLinFactNeighborX="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82589-B67B-43EF-BC66-FE61C518CFF4}" type="pres">
      <dgm:prSet presAssocID="{E47284F1-6733-4566-A92A-CE73B78F7FAB}" presName="accent_3" presStyleCnt="0"/>
      <dgm:spPr/>
    </dgm:pt>
    <dgm:pt modelId="{C46E2DF7-5CE2-48A6-9C77-532D8F8DBFED}" type="pres">
      <dgm:prSet presAssocID="{E47284F1-6733-4566-A92A-CE73B78F7FAB}" presName="accentRepeatNode" presStyleLbl="solidFgAcc1" presStyleIdx="2" presStyleCnt="5"/>
      <dgm:spPr>
        <a:ln>
          <a:solidFill>
            <a:srgbClr val="91B913"/>
          </a:solidFill>
        </a:ln>
      </dgm:spPr>
    </dgm:pt>
    <dgm:pt modelId="{CCEB38FC-3E66-45C7-A355-18318D5DA556}" type="pres">
      <dgm:prSet presAssocID="{CEF44CAC-4E75-4D0F-89A7-21FECF4AA52E}" presName="text_4" presStyleLbl="node1" presStyleIdx="3" presStyleCnt="5" custLinFactNeighborX="6432" custLinFactNeighborY="8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B2DD0-DFEA-41AF-B759-C4611A2F7FD0}" type="pres">
      <dgm:prSet presAssocID="{CEF44CAC-4E75-4D0F-89A7-21FECF4AA52E}" presName="accent_4" presStyleCnt="0"/>
      <dgm:spPr/>
    </dgm:pt>
    <dgm:pt modelId="{B9A9760B-3D9F-4FB8-8631-801AECE1FADF}" type="pres">
      <dgm:prSet presAssocID="{CEF44CAC-4E75-4D0F-89A7-21FECF4AA52E}" presName="accentRepeatNode" presStyleLbl="solidFgAcc1" presStyleIdx="3" presStyleCnt="5"/>
      <dgm:spPr>
        <a:ln>
          <a:solidFill>
            <a:srgbClr val="91B913"/>
          </a:solidFill>
        </a:ln>
      </dgm:spPr>
    </dgm:pt>
    <dgm:pt modelId="{537129E4-8C2A-4415-9ED9-E0421C4ED29F}" type="pres">
      <dgm:prSet presAssocID="{764A289E-030D-45FB-BDCA-45B0E4EBC591}" presName="text_5" presStyleLbl="node1" presStyleIdx="4" presStyleCnt="5" custScaleX="105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A78C6-05B7-429C-A6FC-487E40834FA0}" type="pres">
      <dgm:prSet presAssocID="{764A289E-030D-45FB-BDCA-45B0E4EBC591}" presName="accent_5" presStyleCnt="0"/>
      <dgm:spPr/>
    </dgm:pt>
    <dgm:pt modelId="{EFD1961A-4336-4237-820C-F575D6692F5E}" type="pres">
      <dgm:prSet presAssocID="{764A289E-030D-45FB-BDCA-45B0E4EBC591}" presName="accentRepeatNode" presStyleLbl="solidFgAcc1" presStyleIdx="4" presStyleCnt="5"/>
      <dgm:spPr>
        <a:ln>
          <a:solidFill>
            <a:srgbClr val="91B913"/>
          </a:solidFill>
        </a:ln>
      </dgm:spPr>
    </dgm:pt>
  </dgm:ptLst>
  <dgm:cxnLst>
    <dgm:cxn modelId="{5CA45A04-7AC2-4E42-92C3-D4EF1A823577}" type="presOf" srcId="{764A289E-030D-45FB-BDCA-45B0E4EBC591}" destId="{537129E4-8C2A-4415-9ED9-E0421C4ED29F}" srcOrd="0" destOrd="0" presId="urn:microsoft.com/office/officeart/2008/layout/VerticalCurvedList"/>
    <dgm:cxn modelId="{A3544650-0C19-40FA-B91F-DBA1BCB7F7BF}" srcId="{45F1D916-DECC-4A50-9F82-936EECA7CA15}" destId="{764A289E-030D-45FB-BDCA-45B0E4EBC591}" srcOrd="4" destOrd="0" parTransId="{22D56E68-9ED1-48B1-84F0-B3BB77221EEF}" sibTransId="{2C42A085-E3C7-4501-8272-2C7D4458F90C}"/>
    <dgm:cxn modelId="{802EBA8E-9F56-4811-BAEB-0FD752C3B72A}" srcId="{45F1D916-DECC-4A50-9F82-936EECA7CA15}" destId="{896376BF-B7F3-422B-8D17-FB70502DBCBE}" srcOrd="1" destOrd="0" parTransId="{C85D68DE-E7A9-46B7-931B-65D2D92B6288}" sibTransId="{DA975E21-56E8-43F7-AA2B-9161132AD7B7}"/>
    <dgm:cxn modelId="{5C6F1D91-3A73-4FCE-B7ED-A5784B257066}" type="presOf" srcId="{896376BF-B7F3-422B-8D17-FB70502DBCBE}" destId="{FFCDD6A8-6C20-48F0-B9DD-5762402E8E02}" srcOrd="0" destOrd="0" presId="urn:microsoft.com/office/officeart/2008/layout/VerticalCurvedList"/>
    <dgm:cxn modelId="{9F03F830-7E0E-4977-80B2-118FA710C2F2}" type="presOf" srcId="{E47284F1-6733-4566-A92A-CE73B78F7FAB}" destId="{D29A3592-7D79-4A5D-9F08-0EB0A2082B2E}" srcOrd="0" destOrd="0" presId="urn:microsoft.com/office/officeart/2008/layout/VerticalCurvedList"/>
    <dgm:cxn modelId="{8F7587BB-6D96-4A55-9D27-BF4E6D36AF17}" srcId="{45F1D916-DECC-4A50-9F82-936EECA7CA15}" destId="{E47284F1-6733-4566-A92A-CE73B78F7FAB}" srcOrd="2" destOrd="0" parTransId="{15C027DD-580D-48E4-BCDA-AD60760034FF}" sibTransId="{01F1F969-3AE2-40A2-A5DD-07A9377F2C0A}"/>
    <dgm:cxn modelId="{1F891065-C1E5-4A01-910A-42B57B91A975}" srcId="{45F1D916-DECC-4A50-9F82-936EECA7CA15}" destId="{CEF44CAC-4E75-4D0F-89A7-21FECF4AA52E}" srcOrd="3" destOrd="0" parTransId="{D9BB5A4C-7E10-46EB-AF71-6CF2EC15B2E7}" sibTransId="{FED36857-C0F7-44FB-B600-E567134DAE4D}"/>
    <dgm:cxn modelId="{9C617B17-BDAD-4F5D-B834-B3D12C6A42C1}" type="presOf" srcId="{45F1D916-DECC-4A50-9F82-936EECA7CA15}" destId="{E472A44C-B294-4649-A456-FAA1F9D71514}" srcOrd="0" destOrd="0" presId="urn:microsoft.com/office/officeart/2008/layout/VerticalCurvedList"/>
    <dgm:cxn modelId="{43C51CE6-92F5-4CEF-8365-C582E20C709B}" type="presOf" srcId="{CEF44CAC-4E75-4D0F-89A7-21FECF4AA52E}" destId="{CCEB38FC-3E66-45C7-A355-18318D5DA556}" srcOrd="0" destOrd="0" presId="urn:microsoft.com/office/officeart/2008/layout/VerticalCurvedList"/>
    <dgm:cxn modelId="{EB4A3739-D5A2-4CC9-93DE-34590341E2BC}" type="presOf" srcId="{1DEEE78B-56BC-48EF-8547-CBAA741AE8DF}" destId="{D966C9A3-55DF-4890-B64F-B6BEC125C460}" srcOrd="0" destOrd="0" presId="urn:microsoft.com/office/officeart/2008/layout/VerticalCurvedList"/>
    <dgm:cxn modelId="{52A3A244-3809-45CF-99C3-2291BF318E63}" type="presOf" srcId="{FBD46013-1241-4291-A044-F814E154D641}" destId="{FE03CA39-8D24-435E-A0AA-5288737EBE79}" srcOrd="0" destOrd="0" presId="urn:microsoft.com/office/officeart/2008/layout/VerticalCurvedList"/>
    <dgm:cxn modelId="{6FE2E0D8-2446-4F36-9297-277BAF72A651}" srcId="{45F1D916-DECC-4A50-9F82-936EECA7CA15}" destId="{FBD46013-1241-4291-A044-F814E154D641}" srcOrd="0" destOrd="0" parTransId="{7CF9CA2B-F5CF-486F-8EB6-A9C4E1FDDA0B}" sibTransId="{1DEEE78B-56BC-48EF-8547-CBAA741AE8DF}"/>
    <dgm:cxn modelId="{AFE77EE6-2679-47FB-B6A2-46A1931BE582}" type="presParOf" srcId="{E472A44C-B294-4649-A456-FAA1F9D71514}" destId="{9E2DF32D-9C56-435D-930C-D8B77A1AB2D9}" srcOrd="0" destOrd="0" presId="urn:microsoft.com/office/officeart/2008/layout/VerticalCurvedList"/>
    <dgm:cxn modelId="{FE329506-4C9A-4F98-8DFD-4BD9AB28E174}" type="presParOf" srcId="{9E2DF32D-9C56-435D-930C-D8B77A1AB2D9}" destId="{46E7CE7D-663C-4772-B218-FA9531630920}" srcOrd="0" destOrd="0" presId="urn:microsoft.com/office/officeart/2008/layout/VerticalCurvedList"/>
    <dgm:cxn modelId="{DEB1EC16-5898-46D4-BDF0-B4273FC34B20}" type="presParOf" srcId="{46E7CE7D-663C-4772-B218-FA9531630920}" destId="{C4E5C20C-1DBB-4BD3-A548-F4A5CE6FB694}" srcOrd="0" destOrd="0" presId="urn:microsoft.com/office/officeart/2008/layout/VerticalCurvedList"/>
    <dgm:cxn modelId="{EA1483F7-2454-4EFA-B06E-41BCA64CCB9F}" type="presParOf" srcId="{46E7CE7D-663C-4772-B218-FA9531630920}" destId="{D966C9A3-55DF-4890-B64F-B6BEC125C460}" srcOrd="1" destOrd="0" presId="urn:microsoft.com/office/officeart/2008/layout/VerticalCurvedList"/>
    <dgm:cxn modelId="{A8299203-50F5-4770-8668-7C6EBEB95193}" type="presParOf" srcId="{46E7CE7D-663C-4772-B218-FA9531630920}" destId="{1003AB9F-D706-496A-BB9A-54BC6B4C70AF}" srcOrd="2" destOrd="0" presId="urn:microsoft.com/office/officeart/2008/layout/VerticalCurvedList"/>
    <dgm:cxn modelId="{6B497718-7A6D-4709-840E-1DB4AAD15DB9}" type="presParOf" srcId="{46E7CE7D-663C-4772-B218-FA9531630920}" destId="{332FC6C1-3DEE-47D6-8340-919764DEBAB8}" srcOrd="3" destOrd="0" presId="urn:microsoft.com/office/officeart/2008/layout/VerticalCurvedList"/>
    <dgm:cxn modelId="{462CA08F-C005-44A6-ACFF-1D7F9BBE1926}" type="presParOf" srcId="{9E2DF32D-9C56-435D-930C-D8B77A1AB2D9}" destId="{FE03CA39-8D24-435E-A0AA-5288737EBE79}" srcOrd="1" destOrd="0" presId="urn:microsoft.com/office/officeart/2008/layout/VerticalCurvedList"/>
    <dgm:cxn modelId="{498E6E5A-D29A-4C5E-ABAE-75087844957A}" type="presParOf" srcId="{9E2DF32D-9C56-435D-930C-D8B77A1AB2D9}" destId="{05C6156D-C8C7-40C0-A4C2-D1D6BE1B9F4D}" srcOrd="2" destOrd="0" presId="urn:microsoft.com/office/officeart/2008/layout/VerticalCurvedList"/>
    <dgm:cxn modelId="{A7929967-97B9-4F41-B5C6-0C9E1B5B6889}" type="presParOf" srcId="{05C6156D-C8C7-40C0-A4C2-D1D6BE1B9F4D}" destId="{EE0907EE-F730-479E-A450-B7C05234B8B0}" srcOrd="0" destOrd="0" presId="urn:microsoft.com/office/officeart/2008/layout/VerticalCurvedList"/>
    <dgm:cxn modelId="{A54B44FC-E7EE-41A7-ACD6-AE2BC5B6274E}" type="presParOf" srcId="{9E2DF32D-9C56-435D-930C-D8B77A1AB2D9}" destId="{FFCDD6A8-6C20-48F0-B9DD-5762402E8E02}" srcOrd="3" destOrd="0" presId="urn:microsoft.com/office/officeart/2008/layout/VerticalCurvedList"/>
    <dgm:cxn modelId="{36395588-8FF9-4ED8-947C-5A5C2DD1C3D0}" type="presParOf" srcId="{9E2DF32D-9C56-435D-930C-D8B77A1AB2D9}" destId="{C21B07A8-1A2B-4819-A615-CB8FE183CD9F}" srcOrd="4" destOrd="0" presId="urn:microsoft.com/office/officeart/2008/layout/VerticalCurvedList"/>
    <dgm:cxn modelId="{6D05B08F-BDB7-48D7-BD66-1B3A6BB4022D}" type="presParOf" srcId="{C21B07A8-1A2B-4819-A615-CB8FE183CD9F}" destId="{BE4321D5-F1B1-483D-83D8-9266FB72D9EE}" srcOrd="0" destOrd="0" presId="urn:microsoft.com/office/officeart/2008/layout/VerticalCurvedList"/>
    <dgm:cxn modelId="{5ABDF9FB-4391-4381-A986-32D55D480D1D}" type="presParOf" srcId="{9E2DF32D-9C56-435D-930C-D8B77A1AB2D9}" destId="{D29A3592-7D79-4A5D-9F08-0EB0A2082B2E}" srcOrd="5" destOrd="0" presId="urn:microsoft.com/office/officeart/2008/layout/VerticalCurvedList"/>
    <dgm:cxn modelId="{6C0A9108-85E9-4903-AB74-4E55336CD0BD}" type="presParOf" srcId="{9E2DF32D-9C56-435D-930C-D8B77A1AB2D9}" destId="{C7782589-B67B-43EF-BC66-FE61C518CFF4}" srcOrd="6" destOrd="0" presId="urn:microsoft.com/office/officeart/2008/layout/VerticalCurvedList"/>
    <dgm:cxn modelId="{F23698D0-5796-4F95-9CDD-19464368C4E8}" type="presParOf" srcId="{C7782589-B67B-43EF-BC66-FE61C518CFF4}" destId="{C46E2DF7-5CE2-48A6-9C77-532D8F8DBFED}" srcOrd="0" destOrd="0" presId="urn:microsoft.com/office/officeart/2008/layout/VerticalCurvedList"/>
    <dgm:cxn modelId="{438A0E64-1C3F-4C5B-8933-045221AF3600}" type="presParOf" srcId="{9E2DF32D-9C56-435D-930C-D8B77A1AB2D9}" destId="{CCEB38FC-3E66-45C7-A355-18318D5DA556}" srcOrd="7" destOrd="0" presId="urn:microsoft.com/office/officeart/2008/layout/VerticalCurvedList"/>
    <dgm:cxn modelId="{117D2F9C-9406-40A4-A827-BD825F1EA889}" type="presParOf" srcId="{9E2DF32D-9C56-435D-930C-D8B77A1AB2D9}" destId="{3C2B2DD0-DFEA-41AF-B759-C4611A2F7FD0}" srcOrd="8" destOrd="0" presId="urn:microsoft.com/office/officeart/2008/layout/VerticalCurvedList"/>
    <dgm:cxn modelId="{569E52CA-6EFE-499F-8D6A-20A707B22AD4}" type="presParOf" srcId="{3C2B2DD0-DFEA-41AF-B759-C4611A2F7FD0}" destId="{B9A9760B-3D9F-4FB8-8631-801AECE1FADF}" srcOrd="0" destOrd="0" presId="urn:microsoft.com/office/officeart/2008/layout/VerticalCurvedList"/>
    <dgm:cxn modelId="{C022CC3E-EC25-4DF0-AB8D-1B31EF5C8094}" type="presParOf" srcId="{9E2DF32D-9C56-435D-930C-D8B77A1AB2D9}" destId="{537129E4-8C2A-4415-9ED9-E0421C4ED29F}" srcOrd="9" destOrd="0" presId="urn:microsoft.com/office/officeart/2008/layout/VerticalCurvedList"/>
    <dgm:cxn modelId="{0292E359-8DCF-4B74-B281-D411132FEA13}" type="presParOf" srcId="{9E2DF32D-9C56-435D-930C-D8B77A1AB2D9}" destId="{137A78C6-05B7-429C-A6FC-487E40834FA0}" srcOrd="10" destOrd="0" presId="urn:microsoft.com/office/officeart/2008/layout/VerticalCurvedList"/>
    <dgm:cxn modelId="{9F964F8A-5F9F-4B62-943E-8FBF605648CB}" type="presParOf" srcId="{137A78C6-05B7-429C-A6FC-487E40834FA0}" destId="{EFD1961A-4336-4237-820C-F575D6692F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5AC800-8A24-4D44-A1D2-39996A337376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D7F3F9-688A-4DD6-925B-EE22BFDFC6E6}">
      <dgm:prSet phldrT="[Текст]" custT="1"/>
      <dgm:spPr/>
      <dgm:t>
        <a:bodyPr vert="vert270" anchor="ctr"/>
        <a:lstStyle/>
        <a:p>
          <a:pPr algn="ctr"/>
          <a:r>
            <a:rPr lang="uk-UA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Проблемна ситуація</a:t>
          </a:r>
          <a:endParaRPr lang="ru-RU" sz="24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F283B4B1-8B29-4726-9E89-861B7EC3C602}" type="parTrans" cxnId="{61DD0138-18A1-4996-A0F5-ADA204CA5914}">
      <dgm:prSet/>
      <dgm:spPr/>
      <dgm:t>
        <a:bodyPr/>
        <a:lstStyle/>
        <a:p>
          <a:endParaRPr lang="ru-RU"/>
        </a:p>
      </dgm:t>
    </dgm:pt>
    <dgm:pt modelId="{CA4A1AE4-7E8F-44E0-8DFC-30BA2A4A6832}" type="sibTrans" cxnId="{61DD0138-18A1-4996-A0F5-ADA204CA5914}">
      <dgm:prSet/>
      <dgm:spPr/>
      <dgm:t>
        <a:bodyPr/>
        <a:lstStyle/>
        <a:p>
          <a:endParaRPr lang="ru-RU"/>
        </a:p>
      </dgm:t>
    </dgm:pt>
    <dgm:pt modelId="{1AF98075-6527-45D2-8486-6FC4A3DB3A6D}">
      <dgm:prSet phldrT="[Текст]" custT="1"/>
      <dgm:spPr/>
      <dgm:t>
        <a:bodyPr vert="vert270" anchor="ctr"/>
        <a:lstStyle/>
        <a:p>
          <a:pPr algn="ctr"/>
          <a:r>
            <a:rPr lang="uk-UA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Прикладна задача</a:t>
          </a:r>
          <a:endParaRPr lang="ru-RU" sz="24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63C0DC23-B12A-4DB0-B118-B601ABCE4E77}" type="parTrans" cxnId="{7A415B0D-3FBF-4B49-AF03-06CA01C5FC70}">
      <dgm:prSet/>
      <dgm:spPr/>
      <dgm:t>
        <a:bodyPr/>
        <a:lstStyle/>
        <a:p>
          <a:endParaRPr lang="ru-RU"/>
        </a:p>
      </dgm:t>
    </dgm:pt>
    <dgm:pt modelId="{A0340F7C-0C3B-4968-B4F0-BA1988AAE008}" type="sibTrans" cxnId="{7A415B0D-3FBF-4B49-AF03-06CA01C5FC70}">
      <dgm:prSet/>
      <dgm:spPr/>
      <dgm:t>
        <a:bodyPr/>
        <a:lstStyle/>
        <a:p>
          <a:endParaRPr lang="ru-RU"/>
        </a:p>
      </dgm:t>
    </dgm:pt>
    <dgm:pt modelId="{60733CF4-EE5B-4DE5-B9C8-EBA28966BF7A}" type="pres">
      <dgm:prSet presAssocID="{1B5AC800-8A24-4D44-A1D2-39996A33737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4C78E71-9A7B-43F7-BBE3-804F1685BAC4}" type="pres">
      <dgm:prSet presAssocID="{1B5AC800-8A24-4D44-A1D2-39996A33737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0A1C3-1654-4381-BD42-60E368E43214}" type="pres">
      <dgm:prSet presAssocID="{1B5AC800-8A24-4D44-A1D2-39996A337376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2E0F386F-EE9E-4EBF-90A1-A16AAD101D22}" type="pres">
      <dgm:prSet presAssocID="{1B5AC800-8A24-4D44-A1D2-39996A33737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F58F9-5CCA-461A-9AC8-A93E6ECF43DC}" type="pres">
      <dgm:prSet presAssocID="{1B5AC800-8A24-4D44-A1D2-39996A337376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A766D2D-69DF-44D3-A55A-ABE8331BDCFE}" type="pres">
      <dgm:prSet presAssocID="{1B5AC800-8A24-4D44-A1D2-39996A337376}" presName="TopArrow" presStyleLbl="node1" presStyleIdx="0" presStyleCnt="2" custScaleY="133707"/>
      <dgm:spPr/>
    </dgm:pt>
    <dgm:pt modelId="{65ECBCBB-2641-424D-B006-9A8F11B63AFB}" type="pres">
      <dgm:prSet presAssocID="{1B5AC800-8A24-4D44-A1D2-39996A337376}" presName="BottomArrow" presStyleLbl="node1" presStyleIdx="1" presStyleCnt="2" custAng="10800000" custScaleY="145286" custLinFactY="-49338" custLinFactNeighborX="93494" custLinFactNeighborY="-100000"/>
      <dgm:spPr/>
    </dgm:pt>
  </dgm:ptLst>
  <dgm:cxnLst>
    <dgm:cxn modelId="{F052631D-08D1-4264-B411-DFB6C120B5C5}" type="presOf" srcId="{1B5AC800-8A24-4D44-A1D2-39996A337376}" destId="{60733CF4-EE5B-4DE5-B9C8-EBA28966BF7A}" srcOrd="0" destOrd="0" presId="urn:microsoft.com/office/officeart/2009/layout/ReverseList"/>
    <dgm:cxn modelId="{61DD0138-18A1-4996-A0F5-ADA204CA5914}" srcId="{1B5AC800-8A24-4D44-A1D2-39996A337376}" destId="{E8D7F3F9-688A-4DD6-925B-EE22BFDFC6E6}" srcOrd="0" destOrd="0" parTransId="{F283B4B1-8B29-4726-9E89-861B7EC3C602}" sibTransId="{CA4A1AE4-7E8F-44E0-8DFC-30BA2A4A6832}"/>
    <dgm:cxn modelId="{9DE06815-3910-4961-A448-E197735E829F}" type="presOf" srcId="{E8D7F3F9-688A-4DD6-925B-EE22BFDFC6E6}" destId="{04C78E71-9A7B-43F7-BBE3-804F1685BAC4}" srcOrd="0" destOrd="0" presId="urn:microsoft.com/office/officeart/2009/layout/ReverseList"/>
    <dgm:cxn modelId="{8D96B916-DF91-4FD5-8697-B800C25D4963}" type="presOf" srcId="{1AF98075-6527-45D2-8486-6FC4A3DB3A6D}" destId="{2E0F386F-EE9E-4EBF-90A1-A16AAD101D22}" srcOrd="0" destOrd="0" presId="urn:microsoft.com/office/officeart/2009/layout/ReverseList"/>
    <dgm:cxn modelId="{3D24EC96-5C42-4F7C-B3AF-F8F7FF63A744}" type="presOf" srcId="{1AF98075-6527-45D2-8486-6FC4A3DB3A6D}" destId="{88DF58F9-5CCA-461A-9AC8-A93E6ECF43DC}" srcOrd="1" destOrd="0" presId="urn:microsoft.com/office/officeart/2009/layout/ReverseList"/>
    <dgm:cxn modelId="{2A20DAE4-D816-4E76-9F32-5B0F71A7112B}" type="presOf" srcId="{E8D7F3F9-688A-4DD6-925B-EE22BFDFC6E6}" destId="{91D0A1C3-1654-4381-BD42-60E368E43214}" srcOrd="1" destOrd="0" presId="urn:microsoft.com/office/officeart/2009/layout/ReverseList"/>
    <dgm:cxn modelId="{7A415B0D-3FBF-4B49-AF03-06CA01C5FC70}" srcId="{1B5AC800-8A24-4D44-A1D2-39996A337376}" destId="{1AF98075-6527-45D2-8486-6FC4A3DB3A6D}" srcOrd="1" destOrd="0" parTransId="{63C0DC23-B12A-4DB0-B118-B601ABCE4E77}" sibTransId="{A0340F7C-0C3B-4968-B4F0-BA1988AAE008}"/>
    <dgm:cxn modelId="{9D112082-AAC5-434F-9208-7EB3E0A7948B}" type="presParOf" srcId="{60733CF4-EE5B-4DE5-B9C8-EBA28966BF7A}" destId="{04C78E71-9A7B-43F7-BBE3-804F1685BAC4}" srcOrd="0" destOrd="0" presId="urn:microsoft.com/office/officeart/2009/layout/ReverseList"/>
    <dgm:cxn modelId="{9D9044C8-F190-4BE1-A85E-C9506AD9D336}" type="presParOf" srcId="{60733CF4-EE5B-4DE5-B9C8-EBA28966BF7A}" destId="{91D0A1C3-1654-4381-BD42-60E368E43214}" srcOrd="1" destOrd="0" presId="urn:microsoft.com/office/officeart/2009/layout/ReverseList"/>
    <dgm:cxn modelId="{6554B094-A84E-4A08-9388-9F2E2685982B}" type="presParOf" srcId="{60733CF4-EE5B-4DE5-B9C8-EBA28966BF7A}" destId="{2E0F386F-EE9E-4EBF-90A1-A16AAD101D22}" srcOrd="2" destOrd="0" presId="urn:microsoft.com/office/officeart/2009/layout/ReverseList"/>
    <dgm:cxn modelId="{836987AD-99B7-4444-ADF0-001E42494FCD}" type="presParOf" srcId="{60733CF4-EE5B-4DE5-B9C8-EBA28966BF7A}" destId="{88DF58F9-5CCA-461A-9AC8-A93E6ECF43DC}" srcOrd="3" destOrd="0" presId="urn:microsoft.com/office/officeart/2009/layout/ReverseList"/>
    <dgm:cxn modelId="{97667040-5E67-4703-9A16-5B156D758578}" type="presParOf" srcId="{60733CF4-EE5B-4DE5-B9C8-EBA28966BF7A}" destId="{2A766D2D-69DF-44D3-A55A-ABE8331BDCFE}" srcOrd="4" destOrd="0" presId="urn:microsoft.com/office/officeart/2009/layout/ReverseList"/>
    <dgm:cxn modelId="{FE6FB55E-E93D-4FB7-86AF-557EBB814DC8}" type="presParOf" srcId="{60733CF4-EE5B-4DE5-B9C8-EBA28966BF7A}" destId="{65ECBCBB-2641-424D-B006-9A8F11B63AFB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C47C29-6103-42AE-B0DB-91DFFACDB461}" type="doc">
      <dgm:prSet loTypeId="urn:microsoft.com/office/officeart/2005/8/layout/default#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32686AA-F940-4C8F-AC08-7DA78BD3BEE9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rPr>
            <a:t>Розвиток універсальних навичок критичного мислення, зокрема вміння спостерігати і робити логічні висновки </a:t>
          </a:r>
          <a:endParaRPr lang="ru-RU" sz="2400" b="1" dirty="0" smtClean="0">
            <a:solidFill>
              <a:srgbClr val="080808"/>
            </a:solidFill>
            <a:latin typeface="Calibri" pitchFamily="34" charset="0"/>
            <a:cs typeface="Calibri" pitchFamily="34" charset="0"/>
          </a:endParaRP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4B25EAFB-BF24-45F5-A073-8453567C64BC}" type="parTrans" cxnId="{880C75DA-5713-413A-B86F-E90746492E0F}">
      <dgm:prSet/>
      <dgm:spPr/>
      <dgm:t>
        <a:bodyPr/>
        <a:lstStyle/>
        <a:p>
          <a:endParaRPr lang="ru-RU"/>
        </a:p>
      </dgm:t>
    </dgm:pt>
    <dgm:pt modelId="{6D823E0A-3EBA-4278-AC72-45DC6B1F51A7}" type="sibTrans" cxnId="{880C75DA-5713-413A-B86F-E90746492E0F}">
      <dgm:prSet/>
      <dgm:spPr/>
      <dgm:t>
        <a:bodyPr/>
        <a:lstStyle/>
        <a:p>
          <a:endParaRPr lang="ru-RU"/>
        </a:p>
      </dgm:t>
    </dgm:pt>
    <dgm:pt modelId="{98B2EF1B-0E6B-4C79-AF29-ADCE18E35C3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rPr>
            <a:t>Використовувати інформаційні моделі</a:t>
          </a:r>
          <a:endParaRPr lang="ru-RU" sz="2400" b="1" dirty="0" smtClean="0">
            <a:solidFill>
              <a:srgbClr val="080808"/>
            </a:solidFill>
            <a:latin typeface="Calibri" pitchFamily="34" charset="0"/>
            <a:cs typeface="Calibri" pitchFamily="34" charset="0"/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dirty="0"/>
        </a:p>
      </dgm:t>
    </dgm:pt>
    <dgm:pt modelId="{0D553E8C-432B-4189-A2CB-F8D99D043E53}" type="parTrans" cxnId="{57B2D189-E6C8-41FE-8C68-29BB1FC39960}">
      <dgm:prSet/>
      <dgm:spPr/>
      <dgm:t>
        <a:bodyPr/>
        <a:lstStyle/>
        <a:p>
          <a:endParaRPr lang="ru-RU"/>
        </a:p>
      </dgm:t>
    </dgm:pt>
    <dgm:pt modelId="{5EB3A4E4-5AEB-44B2-AD57-B59E2E4A24D7}" type="sibTrans" cxnId="{57B2D189-E6C8-41FE-8C68-29BB1FC39960}">
      <dgm:prSet/>
      <dgm:spPr/>
      <dgm:t>
        <a:bodyPr/>
        <a:lstStyle/>
        <a:p>
          <a:endParaRPr lang="ru-RU"/>
        </a:p>
      </dgm:t>
    </dgm:pt>
    <dgm:pt modelId="{52B7398D-CBB0-4D0E-A886-67CB1A76579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rPr>
            <a:t>Аналізувати ситуацію</a:t>
          </a:r>
          <a:endParaRPr lang="ru-RU" sz="2400" dirty="0">
            <a:solidFill>
              <a:srgbClr val="080808"/>
            </a:solidFill>
            <a:latin typeface="Calibri" pitchFamily="34" charset="0"/>
            <a:cs typeface="Calibri" pitchFamily="34" charset="0"/>
          </a:endParaRPr>
        </a:p>
      </dgm:t>
    </dgm:pt>
    <dgm:pt modelId="{A7F90146-7D92-4950-ABA5-144EFEB3F5C9}" type="parTrans" cxnId="{1FC8D396-1501-4AA3-8211-73D847524946}">
      <dgm:prSet/>
      <dgm:spPr/>
      <dgm:t>
        <a:bodyPr/>
        <a:lstStyle/>
        <a:p>
          <a:endParaRPr lang="ru-RU"/>
        </a:p>
      </dgm:t>
    </dgm:pt>
    <dgm:pt modelId="{04D341DE-D479-4A84-BDC3-FF4EF597AEBC}" type="sibTrans" cxnId="{1FC8D396-1501-4AA3-8211-73D847524946}">
      <dgm:prSet/>
      <dgm:spPr/>
      <dgm:t>
        <a:bodyPr/>
        <a:lstStyle/>
        <a:p>
          <a:endParaRPr lang="ru-RU"/>
        </a:p>
      </dgm:t>
    </dgm:pt>
    <dgm:pt modelId="{97345EDE-E01E-4919-8379-2E0E8BD87580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rPr>
            <a:t>Розуміти загальний зміст повідомлення і його приховану суть </a:t>
          </a:r>
          <a:endParaRPr lang="ru-RU" sz="2400" b="1" dirty="0" smtClean="0">
            <a:solidFill>
              <a:srgbClr val="080808"/>
            </a:solidFill>
            <a:latin typeface="Calibri" pitchFamily="34" charset="0"/>
            <a:cs typeface="Calibri" pitchFamily="34" charset="0"/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dirty="0"/>
        </a:p>
      </dgm:t>
    </dgm:pt>
    <dgm:pt modelId="{D158EA75-1A61-466D-A5A8-97E27221CC5A}" type="parTrans" cxnId="{4AB8E49A-C298-4CDA-BBA2-F5852EA469E6}">
      <dgm:prSet/>
      <dgm:spPr/>
      <dgm:t>
        <a:bodyPr/>
        <a:lstStyle/>
        <a:p>
          <a:endParaRPr lang="ru-RU"/>
        </a:p>
      </dgm:t>
    </dgm:pt>
    <dgm:pt modelId="{17669479-2F69-47D2-8C02-99DDBE3E148E}" type="sibTrans" cxnId="{4AB8E49A-C298-4CDA-BBA2-F5852EA469E6}">
      <dgm:prSet/>
      <dgm:spPr/>
      <dgm:t>
        <a:bodyPr/>
        <a:lstStyle/>
        <a:p>
          <a:endParaRPr lang="ru-RU"/>
        </a:p>
      </dgm:t>
    </dgm:pt>
    <dgm:pt modelId="{A58C4B79-83DB-4593-9806-CEF291865460}" type="pres">
      <dgm:prSet presAssocID="{B0C47C29-6103-42AE-B0DB-91DFFACDB4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2E0C72-4D1F-43C6-AFF3-056F1931D8BA}" type="pres">
      <dgm:prSet presAssocID="{932686AA-F940-4C8F-AC08-7DA78BD3BE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F5747-B100-4F4A-9DBF-3A16B52AF8ED}" type="pres">
      <dgm:prSet presAssocID="{6D823E0A-3EBA-4278-AC72-45DC6B1F51A7}" presName="sibTrans" presStyleCnt="0"/>
      <dgm:spPr/>
    </dgm:pt>
    <dgm:pt modelId="{65B21E6A-8CE6-48E6-919D-C8B599B32C9B}" type="pres">
      <dgm:prSet presAssocID="{98B2EF1B-0E6B-4C79-AF29-ADCE18E35C3E}" presName="node" presStyleLbl="node1" presStyleIdx="1" presStyleCnt="4" custLinFactNeighborX="344" custLinFactNeighborY="-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078B0-DFFC-47B8-91E6-832D06324DA2}" type="pres">
      <dgm:prSet presAssocID="{5EB3A4E4-5AEB-44B2-AD57-B59E2E4A24D7}" presName="sibTrans" presStyleCnt="0"/>
      <dgm:spPr/>
    </dgm:pt>
    <dgm:pt modelId="{7F17FF6F-3B5C-433A-8AAD-210A7E28EBB8}" type="pres">
      <dgm:prSet presAssocID="{52B7398D-CBB0-4D0E-A886-67CB1A7657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F4ED4-499B-4D0F-A171-F177E0AE364D}" type="pres">
      <dgm:prSet presAssocID="{04D341DE-D479-4A84-BDC3-FF4EF597AEBC}" presName="sibTrans" presStyleCnt="0"/>
      <dgm:spPr/>
    </dgm:pt>
    <dgm:pt modelId="{E40E7C3B-2722-45C1-BBED-ABF5A3A2AAAA}" type="pres">
      <dgm:prSet presAssocID="{97345EDE-E01E-4919-8379-2E0E8BD8758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B2D189-E6C8-41FE-8C68-29BB1FC39960}" srcId="{B0C47C29-6103-42AE-B0DB-91DFFACDB461}" destId="{98B2EF1B-0E6B-4C79-AF29-ADCE18E35C3E}" srcOrd="1" destOrd="0" parTransId="{0D553E8C-432B-4189-A2CB-F8D99D043E53}" sibTransId="{5EB3A4E4-5AEB-44B2-AD57-B59E2E4A24D7}"/>
    <dgm:cxn modelId="{3A9CB2DA-C20E-4936-89DC-AB6E43D280EB}" type="presOf" srcId="{98B2EF1B-0E6B-4C79-AF29-ADCE18E35C3E}" destId="{65B21E6A-8CE6-48E6-919D-C8B599B32C9B}" srcOrd="0" destOrd="0" presId="urn:microsoft.com/office/officeart/2005/8/layout/default#2"/>
    <dgm:cxn modelId="{8B3261EB-03E7-423F-9D03-83ED2EF65B54}" type="presOf" srcId="{B0C47C29-6103-42AE-B0DB-91DFFACDB461}" destId="{A58C4B79-83DB-4593-9806-CEF291865460}" srcOrd="0" destOrd="0" presId="urn:microsoft.com/office/officeart/2005/8/layout/default#2"/>
    <dgm:cxn modelId="{880C75DA-5713-413A-B86F-E90746492E0F}" srcId="{B0C47C29-6103-42AE-B0DB-91DFFACDB461}" destId="{932686AA-F940-4C8F-AC08-7DA78BD3BEE9}" srcOrd="0" destOrd="0" parTransId="{4B25EAFB-BF24-45F5-A073-8453567C64BC}" sibTransId="{6D823E0A-3EBA-4278-AC72-45DC6B1F51A7}"/>
    <dgm:cxn modelId="{C44FDA37-46A3-407D-91F2-AF71925C781C}" type="presOf" srcId="{52B7398D-CBB0-4D0E-A886-67CB1A76579E}" destId="{7F17FF6F-3B5C-433A-8AAD-210A7E28EBB8}" srcOrd="0" destOrd="0" presId="urn:microsoft.com/office/officeart/2005/8/layout/default#2"/>
    <dgm:cxn modelId="{1FC8D396-1501-4AA3-8211-73D847524946}" srcId="{B0C47C29-6103-42AE-B0DB-91DFFACDB461}" destId="{52B7398D-CBB0-4D0E-A886-67CB1A76579E}" srcOrd="2" destOrd="0" parTransId="{A7F90146-7D92-4950-ABA5-144EFEB3F5C9}" sibTransId="{04D341DE-D479-4A84-BDC3-FF4EF597AEBC}"/>
    <dgm:cxn modelId="{4AB8E49A-C298-4CDA-BBA2-F5852EA469E6}" srcId="{B0C47C29-6103-42AE-B0DB-91DFFACDB461}" destId="{97345EDE-E01E-4919-8379-2E0E8BD87580}" srcOrd="3" destOrd="0" parTransId="{D158EA75-1A61-466D-A5A8-97E27221CC5A}" sibTransId="{17669479-2F69-47D2-8C02-99DDBE3E148E}"/>
    <dgm:cxn modelId="{0C808E8B-5C09-4BA3-B1DF-F827376FD43D}" type="presOf" srcId="{97345EDE-E01E-4919-8379-2E0E8BD87580}" destId="{E40E7C3B-2722-45C1-BBED-ABF5A3A2AAAA}" srcOrd="0" destOrd="0" presId="urn:microsoft.com/office/officeart/2005/8/layout/default#2"/>
    <dgm:cxn modelId="{215B5B29-A080-46C3-A475-FA0876728947}" type="presOf" srcId="{932686AA-F940-4C8F-AC08-7DA78BD3BEE9}" destId="{E62E0C72-4D1F-43C6-AFF3-056F1931D8BA}" srcOrd="0" destOrd="0" presId="urn:microsoft.com/office/officeart/2005/8/layout/default#2"/>
    <dgm:cxn modelId="{C8746070-ECB5-4E55-B77E-22A12D64E3E4}" type="presParOf" srcId="{A58C4B79-83DB-4593-9806-CEF291865460}" destId="{E62E0C72-4D1F-43C6-AFF3-056F1931D8BA}" srcOrd="0" destOrd="0" presId="urn:microsoft.com/office/officeart/2005/8/layout/default#2"/>
    <dgm:cxn modelId="{B3756931-3CCA-4EB1-A3C7-C3146E53F36A}" type="presParOf" srcId="{A58C4B79-83DB-4593-9806-CEF291865460}" destId="{2D6F5747-B100-4F4A-9DBF-3A16B52AF8ED}" srcOrd="1" destOrd="0" presId="urn:microsoft.com/office/officeart/2005/8/layout/default#2"/>
    <dgm:cxn modelId="{75425967-DA00-4B39-A7F7-07CAECD7BD78}" type="presParOf" srcId="{A58C4B79-83DB-4593-9806-CEF291865460}" destId="{65B21E6A-8CE6-48E6-919D-C8B599B32C9B}" srcOrd="2" destOrd="0" presId="urn:microsoft.com/office/officeart/2005/8/layout/default#2"/>
    <dgm:cxn modelId="{03B0CC1B-6AB8-4DE8-8E95-A84CC49E3532}" type="presParOf" srcId="{A58C4B79-83DB-4593-9806-CEF291865460}" destId="{CE5078B0-DFFC-47B8-91E6-832D06324DA2}" srcOrd="3" destOrd="0" presId="urn:microsoft.com/office/officeart/2005/8/layout/default#2"/>
    <dgm:cxn modelId="{27D53D8A-46FA-4DAF-86D6-873CF22D2D3F}" type="presParOf" srcId="{A58C4B79-83DB-4593-9806-CEF291865460}" destId="{7F17FF6F-3B5C-433A-8AAD-210A7E28EBB8}" srcOrd="4" destOrd="0" presId="urn:microsoft.com/office/officeart/2005/8/layout/default#2"/>
    <dgm:cxn modelId="{1A27B58C-EE5D-4B59-B537-92EFF8322EEF}" type="presParOf" srcId="{A58C4B79-83DB-4593-9806-CEF291865460}" destId="{5C6F4ED4-499B-4D0F-A171-F177E0AE364D}" srcOrd="5" destOrd="0" presId="urn:microsoft.com/office/officeart/2005/8/layout/default#2"/>
    <dgm:cxn modelId="{C073A4A1-CC33-4F16-BA79-B548B2E5C623}" type="presParOf" srcId="{A58C4B79-83DB-4593-9806-CEF291865460}" destId="{E40E7C3B-2722-45C1-BBED-ABF5A3A2AAAA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0504E-8587-4FE4-B400-1E52924F7689}">
      <dsp:nvSpPr>
        <dsp:cNvPr id="0" name=""/>
        <dsp:cNvSpPr/>
      </dsp:nvSpPr>
      <dsp:spPr>
        <a:xfrm rot="21281726">
          <a:off x="1122544" y="1088804"/>
          <a:ext cx="1628381" cy="1628381"/>
        </a:xfrm>
        <a:prstGeom prst="gear9">
          <a:avLst/>
        </a:prstGeom>
        <a:solidFill>
          <a:srgbClr val="415D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Навички</a:t>
          </a:r>
          <a:endParaRPr lang="ru-RU" sz="1600" b="1" kern="1200" dirty="0"/>
        </a:p>
      </dsp:txBody>
      <dsp:txXfrm>
        <a:off x="1448605" y="1470305"/>
        <a:ext cx="973627" cy="837022"/>
      </dsp:txXfrm>
    </dsp:sp>
    <dsp:sp modelId="{94ADC66C-65BF-40B5-8C00-B8A24B6C4220}">
      <dsp:nvSpPr>
        <dsp:cNvPr id="0" name=""/>
        <dsp:cNvSpPr/>
      </dsp:nvSpPr>
      <dsp:spPr>
        <a:xfrm>
          <a:off x="94596" y="519743"/>
          <a:ext cx="1207903" cy="1184277"/>
        </a:xfrm>
        <a:prstGeom prst="gear6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Уміння</a:t>
          </a:r>
          <a:endParaRPr lang="ru-RU" sz="1300" b="1" kern="1200" dirty="0"/>
        </a:p>
      </dsp:txBody>
      <dsp:txXfrm>
        <a:off x="396176" y="819690"/>
        <a:ext cx="604743" cy="584383"/>
      </dsp:txXfrm>
    </dsp:sp>
    <dsp:sp modelId="{88BC3B33-52C6-4D81-98BD-B00768BBD7D8}">
      <dsp:nvSpPr>
        <dsp:cNvPr id="0" name=""/>
        <dsp:cNvSpPr/>
      </dsp:nvSpPr>
      <dsp:spPr>
        <a:xfrm rot="20700000">
          <a:off x="1227165" y="130391"/>
          <a:ext cx="1160350" cy="1160350"/>
        </a:xfrm>
        <a:prstGeom prst="gear6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Знання</a:t>
          </a:r>
          <a:endParaRPr lang="ru-RU" sz="1300" b="1" kern="1200" dirty="0"/>
        </a:p>
      </dsp:txBody>
      <dsp:txXfrm rot="-20700000">
        <a:off x="1481664" y="384890"/>
        <a:ext cx="651352" cy="651352"/>
      </dsp:txXfrm>
    </dsp:sp>
    <dsp:sp modelId="{55E5DAC5-217E-4E28-A411-25E7A70EC536}">
      <dsp:nvSpPr>
        <dsp:cNvPr id="0" name=""/>
        <dsp:cNvSpPr/>
      </dsp:nvSpPr>
      <dsp:spPr>
        <a:xfrm>
          <a:off x="1373016" y="1093922"/>
          <a:ext cx="2084328" cy="2084328"/>
        </a:xfrm>
        <a:prstGeom prst="circularArrow">
          <a:avLst>
            <a:gd name="adj1" fmla="val 4687"/>
            <a:gd name="adj2" fmla="val 299029"/>
            <a:gd name="adj3" fmla="val 2477083"/>
            <a:gd name="adj4" fmla="val 15948192"/>
            <a:gd name="adj5" fmla="val 546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F330F-9193-4D72-A743-20AE0F0B591F}">
      <dsp:nvSpPr>
        <dsp:cNvPr id="0" name=""/>
        <dsp:cNvSpPr/>
      </dsp:nvSpPr>
      <dsp:spPr>
        <a:xfrm>
          <a:off x="354115" y="690680"/>
          <a:ext cx="1514394" cy="151439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07416-4A1F-4EB3-B4FD-2C54E035D5F9}">
      <dsp:nvSpPr>
        <dsp:cNvPr id="0" name=""/>
        <dsp:cNvSpPr/>
      </dsp:nvSpPr>
      <dsp:spPr>
        <a:xfrm>
          <a:off x="958764" y="-118474"/>
          <a:ext cx="1632822" cy="163282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07DD1-D841-4819-9770-0A3A5711CE3E}">
      <dsp:nvSpPr>
        <dsp:cNvPr id="0" name=""/>
        <dsp:cNvSpPr/>
      </dsp:nvSpPr>
      <dsp:spPr>
        <a:xfrm rot="16200000">
          <a:off x="435385" y="-479243"/>
          <a:ext cx="1056333" cy="2026392"/>
        </a:xfrm>
        <a:prstGeom prst="round1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ОРГАНІЗАТОР</a:t>
          </a:r>
          <a:endParaRPr lang="ru-RU" sz="1800" b="1" kern="1200" dirty="0">
            <a:solidFill>
              <a:srgbClr val="002060"/>
            </a:solidFill>
          </a:endParaRPr>
        </a:p>
      </dsp:txBody>
      <dsp:txXfrm rot="5400000">
        <a:off x="-49645" y="5786"/>
        <a:ext cx="2026392" cy="792249"/>
      </dsp:txXfrm>
    </dsp:sp>
    <dsp:sp modelId="{2D23AEEA-D551-4CE8-A967-F8710D57944B}">
      <dsp:nvSpPr>
        <dsp:cNvPr id="0" name=""/>
        <dsp:cNvSpPr/>
      </dsp:nvSpPr>
      <dsp:spPr>
        <a:xfrm>
          <a:off x="1882896" y="13983"/>
          <a:ext cx="1881551" cy="1056333"/>
        </a:xfrm>
        <a:prstGeom prst="round1Rect">
          <a:avLst/>
        </a:prstGeom>
        <a:solidFill>
          <a:srgbClr val="91B91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ПОМІЧНИК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882896" y="13983"/>
        <a:ext cx="1881551" cy="792249"/>
      </dsp:txXfrm>
    </dsp:sp>
    <dsp:sp modelId="{E91B0BA3-FBA4-4742-97B9-05086DBE424D}">
      <dsp:nvSpPr>
        <dsp:cNvPr id="0" name=""/>
        <dsp:cNvSpPr/>
      </dsp:nvSpPr>
      <dsp:spPr>
        <a:xfrm rot="10800000">
          <a:off x="-38778" y="1093629"/>
          <a:ext cx="2004660" cy="994600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КОНСУЛЬТАНТ</a:t>
          </a:r>
          <a:endParaRPr lang="ru-RU" sz="1800" b="1" kern="1200" dirty="0">
            <a:solidFill>
              <a:srgbClr val="002060"/>
            </a:solidFill>
          </a:endParaRPr>
        </a:p>
      </dsp:txBody>
      <dsp:txXfrm rot="10800000">
        <a:off x="-38778" y="1342279"/>
        <a:ext cx="2004660" cy="745950"/>
      </dsp:txXfrm>
    </dsp:sp>
    <dsp:sp modelId="{C805E030-7E4A-4A56-AF03-E466C2F09A61}">
      <dsp:nvSpPr>
        <dsp:cNvPr id="0" name=""/>
        <dsp:cNvSpPr/>
      </dsp:nvSpPr>
      <dsp:spPr>
        <a:xfrm rot="5400000">
          <a:off x="2328508" y="622641"/>
          <a:ext cx="1033188" cy="1935288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ПРОФЕСІОНАЛ</a:t>
          </a:r>
          <a:endParaRPr lang="ru-RU" sz="2000" b="1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1877458" y="1331988"/>
        <a:ext cx="1935288" cy="774891"/>
      </dsp:txXfrm>
    </dsp:sp>
    <dsp:sp modelId="{CDB3E070-9892-42E0-804D-727CAF70ABF3}">
      <dsp:nvSpPr>
        <dsp:cNvPr id="0" name=""/>
        <dsp:cNvSpPr/>
      </dsp:nvSpPr>
      <dsp:spPr>
        <a:xfrm>
          <a:off x="1066530" y="792249"/>
          <a:ext cx="1630040" cy="52816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2"/>
              </a:solidFill>
            </a:rPr>
            <a:t>УЧИТЕЛЬ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1092313" y="818032"/>
        <a:ext cx="1578474" cy="476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6C9A3-55DF-4890-B64F-B6BEC125C460}">
      <dsp:nvSpPr>
        <dsp:cNvPr id="0" name=""/>
        <dsp:cNvSpPr/>
      </dsp:nvSpPr>
      <dsp:spPr>
        <a:xfrm>
          <a:off x="-3045633" y="-460893"/>
          <a:ext cx="3591613" cy="3602173"/>
        </a:xfrm>
        <a:prstGeom prst="blockArc">
          <a:avLst>
            <a:gd name="adj1" fmla="val 18900000"/>
            <a:gd name="adj2" fmla="val 2700000"/>
            <a:gd name="adj3" fmla="val 601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3CA39-8D24-435E-A0AA-5288737EBE79}">
      <dsp:nvSpPr>
        <dsp:cNvPr id="0" name=""/>
        <dsp:cNvSpPr/>
      </dsp:nvSpPr>
      <dsp:spPr>
        <a:xfrm>
          <a:off x="288276" y="144014"/>
          <a:ext cx="2304994" cy="33314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solidFill>
                <a:schemeClr val="tx2"/>
              </a:solidFill>
            </a:rPr>
            <a:t>Пізнавальні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288276" y="144014"/>
        <a:ext cx="2304994" cy="333143"/>
      </dsp:txXfrm>
    </dsp:sp>
    <dsp:sp modelId="{EE0907EE-F730-479E-A450-B7C05234B8B0}">
      <dsp:nvSpPr>
        <dsp:cNvPr id="0" name=""/>
        <dsp:cNvSpPr/>
      </dsp:nvSpPr>
      <dsp:spPr>
        <a:xfrm>
          <a:off x="12084" y="124822"/>
          <a:ext cx="416429" cy="41642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91B9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DD6A8-6C20-48F0-B9DD-5762402E8E02}">
      <dsp:nvSpPr>
        <dsp:cNvPr id="0" name=""/>
        <dsp:cNvSpPr/>
      </dsp:nvSpPr>
      <dsp:spPr>
        <a:xfrm>
          <a:off x="425151" y="657072"/>
          <a:ext cx="2168119" cy="35104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solidFill>
                <a:schemeClr val="tx2"/>
              </a:solidFill>
            </a:rPr>
            <a:t>Конструктивні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425151" y="657072"/>
        <a:ext cx="2168119" cy="351040"/>
      </dsp:txXfrm>
    </dsp:sp>
    <dsp:sp modelId="{BE4321D5-F1B1-483D-83D8-9266FB72D9EE}">
      <dsp:nvSpPr>
        <dsp:cNvPr id="0" name=""/>
        <dsp:cNvSpPr/>
      </dsp:nvSpPr>
      <dsp:spPr>
        <a:xfrm>
          <a:off x="250805" y="624377"/>
          <a:ext cx="416429" cy="4164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1B9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A3592-7D79-4A5D-9F08-0EB0A2082B2E}">
      <dsp:nvSpPr>
        <dsp:cNvPr id="0" name=""/>
        <dsp:cNvSpPr/>
      </dsp:nvSpPr>
      <dsp:spPr>
        <a:xfrm>
          <a:off x="462493" y="1165576"/>
          <a:ext cx="2132595" cy="33314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solidFill>
                <a:schemeClr val="tx2"/>
              </a:solidFill>
            </a:rPr>
            <a:t>Комунікативні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462493" y="1165576"/>
        <a:ext cx="2132595" cy="333143"/>
      </dsp:txXfrm>
    </dsp:sp>
    <dsp:sp modelId="{C46E2DF7-5CE2-48A6-9C77-532D8F8DBFED}">
      <dsp:nvSpPr>
        <dsp:cNvPr id="0" name=""/>
        <dsp:cNvSpPr/>
      </dsp:nvSpPr>
      <dsp:spPr>
        <a:xfrm>
          <a:off x="324073" y="1123933"/>
          <a:ext cx="416429" cy="4164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1B9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B38FC-3E66-45C7-A355-18318D5DA556}">
      <dsp:nvSpPr>
        <dsp:cNvPr id="0" name=""/>
        <dsp:cNvSpPr/>
      </dsp:nvSpPr>
      <dsp:spPr>
        <a:xfrm>
          <a:off x="526997" y="1695094"/>
          <a:ext cx="2066273" cy="33314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solidFill>
                <a:schemeClr val="tx2"/>
              </a:solidFill>
            </a:rPr>
            <a:t>Інформаційні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526997" y="1695094"/>
        <a:ext cx="2066273" cy="333143"/>
      </dsp:txXfrm>
    </dsp:sp>
    <dsp:sp modelId="{B9A9760B-3D9F-4FB8-8631-801AECE1FADF}">
      <dsp:nvSpPr>
        <dsp:cNvPr id="0" name=""/>
        <dsp:cNvSpPr/>
      </dsp:nvSpPr>
      <dsp:spPr>
        <a:xfrm>
          <a:off x="250805" y="1623488"/>
          <a:ext cx="416429" cy="4164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1B9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129E4-8C2A-4415-9ED9-E0421C4ED29F}">
      <dsp:nvSpPr>
        <dsp:cNvPr id="0" name=""/>
        <dsp:cNvSpPr/>
      </dsp:nvSpPr>
      <dsp:spPr>
        <a:xfrm>
          <a:off x="153351" y="2164687"/>
          <a:ext cx="2438891" cy="33314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2"/>
              </a:solidFill>
            </a:rPr>
            <a:t> </a:t>
          </a:r>
          <a:r>
            <a:rPr lang="ru-RU" sz="2000" b="1" i="0" kern="1200" dirty="0" err="1" smtClean="0">
              <a:solidFill>
                <a:schemeClr val="tx2"/>
              </a:solidFill>
            </a:rPr>
            <a:t>Організаторські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153351" y="2164687"/>
        <a:ext cx="2438891" cy="333143"/>
      </dsp:txXfrm>
    </dsp:sp>
    <dsp:sp modelId="{EFD1961A-4336-4237-820C-F575D6692F5E}">
      <dsp:nvSpPr>
        <dsp:cNvPr id="0" name=""/>
        <dsp:cNvSpPr/>
      </dsp:nvSpPr>
      <dsp:spPr>
        <a:xfrm>
          <a:off x="12084" y="2123044"/>
          <a:ext cx="416429" cy="4164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1B9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0A1C3-1654-4381-BD42-60E368E43214}">
      <dsp:nvSpPr>
        <dsp:cNvPr id="0" name=""/>
        <dsp:cNvSpPr/>
      </dsp:nvSpPr>
      <dsp:spPr>
        <a:xfrm rot="16200000">
          <a:off x="-384044" y="1779195"/>
          <a:ext cx="1975061" cy="120697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1440" tIns="152400" rIns="137160" bIns="1524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Проблемна ситуація</a:t>
          </a:r>
          <a:endParaRPr lang="ru-RU" sz="2400" b="1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 rot="5400000">
        <a:off x="58931" y="1454080"/>
        <a:ext cx="1148041" cy="1857201"/>
      </dsp:txXfrm>
    </dsp:sp>
    <dsp:sp modelId="{88DF58F9-5CCA-461A-9AC8-A93E6ECF43DC}">
      <dsp:nvSpPr>
        <dsp:cNvPr id="0" name=""/>
        <dsp:cNvSpPr/>
      </dsp:nvSpPr>
      <dsp:spPr>
        <a:xfrm rot="5400000">
          <a:off x="877733" y="1779195"/>
          <a:ext cx="1975061" cy="120697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37160" tIns="152400" rIns="91440" bIns="1524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Прикладна задача</a:t>
          </a:r>
          <a:endParaRPr lang="ru-RU" sz="2400" b="1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1261778" y="1454080"/>
        <a:ext cx="1148041" cy="1857201"/>
      </dsp:txXfrm>
    </dsp:sp>
    <dsp:sp modelId="{2A766D2D-69DF-44D3-A55A-ABE8331BDCFE}">
      <dsp:nvSpPr>
        <dsp:cNvPr id="0" name=""/>
        <dsp:cNvSpPr/>
      </dsp:nvSpPr>
      <dsp:spPr>
        <a:xfrm>
          <a:off x="603362" y="633828"/>
          <a:ext cx="1261778" cy="168700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CBCBB-2641-424D-B006-9A8F11B63AFB}">
      <dsp:nvSpPr>
        <dsp:cNvPr id="0" name=""/>
        <dsp:cNvSpPr/>
      </dsp:nvSpPr>
      <dsp:spPr>
        <a:xfrm>
          <a:off x="1783049" y="486954"/>
          <a:ext cx="1261778" cy="183309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E0C72-4D1F-43C6-AFF3-056F1931D8BA}">
      <dsp:nvSpPr>
        <dsp:cNvPr id="0" name=""/>
        <dsp:cNvSpPr/>
      </dsp:nvSpPr>
      <dsp:spPr>
        <a:xfrm>
          <a:off x="368759" y="1968"/>
          <a:ext cx="3763543" cy="225812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kern="1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rPr>
            <a:t>Розвиток універсальних навичок критичного мислення, зокрема вміння спостерігати і робити логічні висновки </a:t>
          </a:r>
          <a:endParaRPr lang="ru-RU" sz="2400" b="1" kern="1200" dirty="0" smtClean="0">
            <a:solidFill>
              <a:srgbClr val="080808"/>
            </a:solidFill>
            <a:latin typeface="Calibri" pitchFamily="34" charset="0"/>
            <a:cs typeface="Calibri" pitchFamily="34" charset="0"/>
          </a:endParaRPr>
        </a:p>
        <a:p>
          <a:pPr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68759" y="1968"/>
        <a:ext cx="3763543" cy="2258125"/>
      </dsp:txXfrm>
    </dsp:sp>
    <dsp:sp modelId="{65B21E6A-8CE6-48E6-919D-C8B599B32C9B}">
      <dsp:nvSpPr>
        <dsp:cNvPr id="0" name=""/>
        <dsp:cNvSpPr/>
      </dsp:nvSpPr>
      <dsp:spPr>
        <a:xfrm>
          <a:off x="4521603" y="1043"/>
          <a:ext cx="3763543" cy="2258125"/>
        </a:xfrm>
        <a:prstGeom prst="rect">
          <a:avLst/>
        </a:prstGeom>
        <a:gradFill rotWithShape="0">
          <a:gsLst>
            <a:gs pos="0">
              <a:schemeClr val="accent2">
                <a:hueOff val="-216703"/>
                <a:satOff val="-27908"/>
                <a:lumOff val="22092"/>
                <a:alphaOff val="0"/>
                <a:tint val="50000"/>
                <a:satMod val="300000"/>
              </a:schemeClr>
            </a:gs>
            <a:gs pos="35000">
              <a:schemeClr val="accent2">
                <a:hueOff val="-216703"/>
                <a:satOff val="-27908"/>
                <a:lumOff val="22092"/>
                <a:alphaOff val="0"/>
                <a:tint val="37000"/>
                <a:satMod val="300000"/>
              </a:schemeClr>
            </a:gs>
            <a:gs pos="100000">
              <a:schemeClr val="accent2">
                <a:hueOff val="-216703"/>
                <a:satOff val="-27908"/>
                <a:lumOff val="220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kern="1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rPr>
            <a:t>Використовувати інформаційні моделі</a:t>
          </a:r>
          <a:endParaRPr lang="ru-RU" sz="2400" b="1" kern="1200" dirty="0" smtClean="0">
            <a:solidFill>
              <a:srgbClr val="080808"/>
            </a:solidFill>
            <a:latin typeface="Calibri" pitchFamily="34" charset="0"/>
            <a:cs typeface="Calibri" pitchFamily="34" charset="0"/>
          </a:endParaRPr>
        </a:p>
        <a:p>
          <a:pPr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4521603" y="1043"/>
        <a:ext cx="3763543" cy="2258125"/>
      </dsp:txXfrm>
    </dsp:sp>
    <dsp:sp modelId="{7F17FF6F-3B5C-433A-8AAD-210A7E28EBB8}">
      <dsp:nvSpPr>
        <dsp:cNvPr id="0" name=""/>
        <dsp:cNvSpPr/>
      </dsp:nvSpPr>
      <dsp:spPr>
        <a:xfrm>
          <a:off x="368759" y="2636449"/>
          <a:ext cx="3763543" cy="225812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rPr>
            <a:t>Аналізувати ситуацію</a:t>
          </a:r>
          <a:endParaRPr lang="ru-RU" sz="2400" kern="1200" dirty="0">
            <a:solidFill>
              <a:srgbClr val="080808"/>
            </a:solidFill>
            <a:latin typeface="Calibri" pitchFamily="34" charset="0"/>
            <a:cs typeface="Calibri" pitchFamily="34" charset="0"/>
          </a:endParaRPr>
        </a:p>
      </dsp:txBody>
      <dsp:txXfrm>
        <a:off x="368759" y="2636449"/>
        <a:ext cx="3763543" cy="2258125"/>
      </dsp:txXfrm>
    </dsp:sp>
    <dsp:sp modelId="{E40E7C3B-2722-45C1-BBED-ABF5A3A2AAAA}">
      <dsp:nvSpPr>
        <dsp:cNvPr id="0" name=""/>
        <dsp:cNvSpPr/>
      </dsp:nvSpPr>
      <dsp:spPr>
        <a:xfrm>
          <a:off x="4508657" y="2636449"/>
          <a:ext cx="3763543" cy="2258125"/>
        </a:xfrm>
        <a:prstGeom prst="rect">
          <a:avLst/>
        </a:prstGeom>
        <a:gradFill rotWithShape="0">
          <a:gsLst>
            <a:gs pos="0">
              <a:schemeClr val="accent2">
                <a:hueOff val="-650109"/>
                <a:satOff val="-83725"/>
                <a:lumOff val="66275"/>
                <a:alphaOff val="0"/>
                <a:tint val="50000"/>
                <a:satMod val="300000"/>
              </a:schemeClr>
            </a:gs>
            <a:gs pos="35000">
              <a:schemeClr val="accent2">
                <a:hueOff val="-650109"/>
                <a:satOff val="-83725"/>
                <a:lumOff val="66275"/>
                <a:alphaOff val="0"/>
                <a:tint val="37000"/>
                <a:satMod val="300000"/>
              </a:schemeClr>
            </a:gs>
            <a:gs pos="100000">
              <a:schemeClr val="accent2">
                <a:hueOff val="-650109"/>
                <a:satOff val="-83725"/>
                <a:lumOff val="66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kern="1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rPr>
            <a:t>Розуміти загальний зміст повідомлення і його приховану суть </a:t>
          </a:r>
          <a:endParaRPr lang="ru-RU" sz="2400" b="1" kern="1200" dirty="0" smtClean="0">
            <a:solidFill>
              <a:srgbClr val="080808"/>
            </a:solidFill>
            <a:latin typeface="Calibri" pitchFamily="34" charset="0"/>
            <a:cs typeface="Calibri" pitchFamily="34" charset="0"/>
          </a:endParaRPr>
        </a:p>
        <a:p>
          <a:pPr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4508657" y="2636449"/>
        <a:ext cx="3763543" cy="2258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329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539104-E157-46EE-B450-4CEF5B420C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520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То</a:t>
            </a:r>
            <a:r>
              <a:rPr lang="uk-UA" baseline="0" dirty="0" smtClean="0"/>
              <a:t> яка ж роль учителя? Хто він сьогодні в класі?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C425-E894-48FE-942D-6B9F88625F50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805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То</a:t>
            </a:r>
            <a:r>
              <a:rPr lang="uk-UA" baseline="0" dirty="0" smtClean="0"/>
              <a:t> яка ж роль учителя? Хто він сьогодні в класі?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C425-E894-48FE-942D-6B9F88625F50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80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DC540-85F3-48EE-B762-CF3741B2345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5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Google Shape;337;p28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9875" name="Google Shape;338;p28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Google Shape;337;p28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9875" name="Google Shape;338;p28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DC540-85F3-48EE-B762-CF3741B2345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15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562111-7682-4553-8375-DA82011D031A}" type="slidenum">
              <a:rPr lang="ru-RU" smtClean="0"/>
              <a:pPr eaLnBrk="1" hangingPunct="1"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DC540-85F3-48EE-B762-CF3741B2345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157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A16C070-93D6-4A10-9FE8-D1CEFB32B93A}" type="slidenum">
              <a:rPr lang="ru-RU" altLang="uk-UA" sz="1200"/>
              <a:pPr/>
              <a:t>43</a:t>
            </a:fld>
            <a:endParaRPr lang="ru-RU" altLang="uk-UA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59340" y="3141663"/>
            <a:ext cx="4176712" cy="89376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9340" y="3933826"/>
            <a:ext cx="4176712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40460" y="0"/>
            <a:ext cx="1584325" cy="55149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7450" y="0"/>
            <a:ext cx="4600575" cy="55149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3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71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5587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188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17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69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824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3365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924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33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5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03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452" y="692234"/>
            <a:ext cx="3092450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32300" y="692234"/>
            <a:ext cx="3092450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50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202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277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4" y="0"/>
            <a:ext cx="5759450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1" y="692234"/>
            <a:ext cx="633730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0971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7724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9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4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математики та </a:t>
            </a:r>
            <a:r>
              <a:rPr lang="ru-RU" sz="49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інформатики</a:t>
            </a:r>
            <a:r>
              <a:rPr lang="ru-RU" sz="4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9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контексті</a:t>
            </a:r>
            <a:r>
              <a:rPr lang="ru-RU" sz="4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компетентнісного</a:t>
            </a:r>
            <a:r>
              <a:rPr lang="ru-RU" sz="49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5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uk-UA" altLang="ru-RU" sz="2000" i="1" dirty="0" err="1" smtClean="0">
                <a:solidFill>
                  <a:schemeClr val="tx2"/>
                </a:solidFill>
              </a:rPr>
              <a:t>Клімович</a:t>
            </a:r>
            <a:r>
              <a:rPr lang="uk-UA" altLang="ru-RU" sz="2000" i="1" dirty="0" smtClean="0">
                <a:solidFill>
                  <a:schemeClr val="tx2"/>
                </a:solidFill>
              </a:rPr>
              <a:t> Галина Андріївна, </a:t>
            </a:r>
            <a:br>
              <a:rPr lang="uk-UA" altLang="ru-RU" sz="2000" i="1" dirty="0" smtClean="0">
                <a:solidFill>
                  <a:schemeClr val="tx2"/>
                </a:solidFill>
              </a:rPr>
            </a:br>
            <a:r>
              <a:rPr lang="uk-UA" altLang="ru-RU" sz="2000" i="1" dirty="0" smtClean="0">
                <a:solidFill>
                  <a:schemeClr val="tx2"/>
                </a:solidFill>
              </a:rPr>
              <a:t>                                           </a:t>
            </a:r>
            <a:r>
              <a:rPr lang="uk-UA" altLang="ru-RU" sz="2000" b="0" i="1" dirty="0" smtClean="0">
                <a:solidFill>
                  <a:schemeClr val="tx2"/>
                </a:solidFill>
              </a:rPr>
              <a:t>консультант КУ </a:t>
            </a:r>
            <a:br>
              <a:rPr lang="uk-UA" altLang="ru-RU" sz="2000" b="0" i="1" dirty="0" smtClean="0">
                <a:solidFill>
                  <a:schemeClr val="tx2"/>
                </a:solidFill>
              </a:rPr>
            </a:br>
            <a:r>
              <a:rPr lang="uk-UA" altLang="ru-RU" sz="2000" b="0" i="1" dirty="0">
                <a:solidFill>
                  <a:schemeClr val="tx2"/>
                </a:solidFill>
              </a:rPr>
              <a:t> </a:t>
            </a:r>
            <a:r>
              <a:rPr lang="uk-UA" altLang="ru-RU" sz="2000" b="0" i="1" dirty="0" smtClean="0">
                <a:solidFill>
                  <a:schemeClr val="tx2"/>
                </a:solidFill>
              </a:rPr>
              <a:t>                                                       «Зарічненський ЦПРПП»</a:t>
            </a:r>
            <a:br>
              <a:rPr lang="uk-UA" altLang="ru-RU" sz="2000" b="0" i="1" dirty="0" smtClean="0">
                <a:solidFill>
                  <a:schemeClr val="tx2"/>
                </a:solidFill>
              </a:rPr>
            </a:br>
            <a:r>
              <a:rPr lang="uk-UA" altLang="ru-RU" sz="2000" b="0" i="1" dirty="0">
                <a:solidFill>
                  <a:schemeClr val="tx2"/>
                </a:solidFill>
              </a:rPr>
              <a:t/>
            </a:r>
            <a:br>
              <a:rPr lang="uk-UA" altLang="ru-RU" sz="2000" b="0" i="1" dirty="0">
                <a:solidFill>
                  <a:schemeClr val="tx2"/>
                </a:solidFill>
              </a:rPr>
            </a:br>
            <a:r>
              <a:rPr lang="uk-UA" altLang="ru-RU" sz="2000" b="0" i="1" dirty="0" smtClean="0">
                <a:solidFill>
                  <a:schemeClr val="tx2"/>
                </a:solidFill>
              </a:rPr>
              <a:t>                                             </a:t>
            </a:r>
            <a:r>
              <a:rPr lang="uk-UA" altLang="ru-RU" sz="2000" i="1" dirty="0" smtClean="0">
                <a:solidFill>
                  <a:schemeClr val="tx2"/>
                </a:solidFill>
              </a:rPr>
              <a:t>12 січня 2021 року</a:t>
            </a:r>
            <a:endParaRPr lang="ru-RU" sz="20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365104"/>
            <a:ext cx="367240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05175" y="620688"/>
            <a:ext cx="5759450" cy="50800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Що таке компетентність?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Содержимое 4"/>
          <p:cNvSpPr>
            <a:spLocks noGrp="1"/>
          </p:cNvSpPr>
          <p:nvPr>
            <p:ph idx="1"/>
          </p:nvPr>
        </p:nvSpPr>
        <p:spPr>
          <a:xfrm>
            <a:off x="599068" y="1366322"/>
            <a:ext cx="5096852" cy="2737445"/>
          </a:xfrm>
        </p:spPr>
        <p:txBody>
          <a:bodyPr/>
          <a:lstStyle/>
          <a:p>
            <a:pPr indent="369888">
              <a:buFontTx/>
              <a:buNone/>
            </a:pP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Компетентність</a:t>
            </a:r>
            <a:r>
              <a:rPr lang="uk-UA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– це набута у процесі навчання інтегрована здатність особистості,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uk-UA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включає знання, уміння, навички, досвід, цінності і ставлення, які можуть цілісно реалізовуватися на практиці.</a:t>
            </a:r>
            <a:endParaRPr lang="ru-RU" sz="24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AutoShape 57"/>
          <p:cNvSpPr>
            <a:spLocks noChangeArrowheads="1"/>
          </p:cNvSpPr>
          <p:nvPr/>
        </p:nvSpPr>
        <p:spPr bwMode="auto">
          <a:xfrm>
            <a:off x="504691" y="1335619"/>
            <a:ext cx="5285609" cy="2857500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4B71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1270208883"/>
              </p:ext>
            </p:extLst>
          </p:nvPr>
        </p:nvGraphicFramePr>
        <p:xfrm>
          <a:off x="5825388" y="928670"/>
          <a:ext cx="3318612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127" name="Группа 50"/>
          <p:cNvGrpSpPr>
            <a:grpSpLocks/>
          </p:cNvGrpSpPr>
          <p:nvPr/>
        </p:nvGrpSpPr>
        <p:grpSpPr bwMode="auto">
          <a:xfrm>
            <a:off x="5558584" y="2675109"/>
            <a:ext cx="1785937" cy="1357312"/>
            <a:chOff x="5630195" y="2922764"/>
            <a:chExt cx="1887538" cy="1392636"/>
          </a:xfrm>
        </p:grpSpPr>
        <p:grpSp>
          <p:nvGrpSpPr>
            <p:cNvPr id="4" name="Группа 36"/>
            <p:cNvGrpSpPr/>
            <p:nvPr/>
          </p:nvGrpSpPr>
          <p:grpSpPr>
            <a:xfrm rot="21043742">
              <a:off x="5928822" y="2922764"/>
              <a:ext cx="1392636" cy="1392636"/>
              <a:chOff x="1587908" y="1139429"/>
              <a:chExt cx="1392636" cy="1392636"/>
            </a:xfrm>
            <a:solidFill>
              <a:srgbClr val="92D050"/>
            </a:solidFill>
          </p:grpSpPr>
          <p:sp>
            <p:nvSpPr>
              <p:cNvPr id="39" name=" 3"/>
              <p:cNvSpPr/>
              <p:nvPr/>
            </p:nvSpPr>
            <p:spPr>
              <a:xfrm>
                <a:off x="1587908" y="1139429"/>
                <a:ext cx="1392636" cy="1392636"/>
              </a:xfrm>
              <a:prstGeom prst="gear9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 4"/>
              <p:cNvSpPr/>
              <p:nvPr/>
            </p:nvSpPr>
            <p:spPr>
              <a:xfrm>
                <a:off x="1867889" y="1465648"/>
                <a:ext cx="832674" cy="71584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000"/>
              </a:p>
            </p:txBody>
          </p:sp>
        </p:grpSp>
        <p:sp>
          <p:nvSpPr>
            <p:cNvPr id="5134" name="TextBox 51"/>
            <p:cNvSpPr txBox="1">
              <a:spLocks noChangeArrowheads="1"/>
            </p:cNvSpPr>
            <p:nvPr/>
          </p:nvSpPr>
          <p:spPr bwMode="auto">
            <a:xfrm>
              <a:off x="5630195" y="3358647"/>
              <a:ext cx="1887538" cy="378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00">
              <a:spAutoFit/>
            </a:bodyPr>
            <a:lstStyle/>
            <a:p>
              <a:pPr algn="ctr"/>
              <a:r>
                <a:rPr lang="uk-UA" b="1" dirty="0">
                  <a:solidFill>
                    <a:schemeClr val="bg1"/>
                  </a:solidFill>
                </a:rPr>
                <a:t>Досвід</a:t>
              </a:r>
              <a:endParaRPr lang="en-US" altLang="ko-KR" b="1" dirty="0">
                <a:solidFill>
                  <a:schemeClr val="bg1"/>
                </a:solidFill>
                <a:ea typeface="굴림" charset="-127"/>
              </a:endParaRPr>
            </a:p>
          </p:txBody>
        </p:sp>
      </p:grpSp>
      <p:grpSp>
        <p:nvGrpSpPr>
          <p:cNvPr id="5128" name="Группа 46"/>
          <p:cNvGrpSpPr>
            <a:grpSpLocks/>
          </p:cNvGrpSpPr>
          <p:nvPr/>
        </p:nvGrpSpPr>
        <p:grpSpPr bwMode="auto">
          <a:xfrm>
            <a:off x="6800067" y="3596102"/>
            <a:ext cx="1241425" cy="1233488"/>
            <a:chOff x="7640468" y="4712803"/>
            <a:chExt cx="1241839" cy="1233158"/>
          </a:xfrm>
        </p:grpSpPr>
        <p:grpSp>
          <p:nvGrpSpPr>
            <p:cNvPr id="6" name="Группа 40"/>
            <p:cNvGrpSpPr/>
            <p:nvPr/>
          </p:nvGrpSpPr>
          <p:grpSpPr>
            <a:xfrm rot="908593">
              <a:off x="7640468" y="4712803"/>
              <a:ext cx="1241839" cy="1233158"/>
              <a:chOff x="777647" y="810261"/>
              <a:chExt cx="1012826" cy="1012826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42" name=" 3"/>
              <p:cNvSpPr/>
              <p:nvPr/>
            </p:nvSpPr>
            <p:spPr>
              <a:xfrm>
                <a:off x="777647" y="810261"/>
                <a:ext cx="1012826" cy="1012826"/>
              </a:xfrm>
              <a:prstGeom prst="gear6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 4"/>
              <p:cNvSpPr/>
              <p:nvPr/>
            </p:nvSpPr>
            <p:spPr>
              <a:xfrm>
                <a:off x="1032628" y="1066785"/>
                <a:ext cx="502864" cy="49977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240" tIns="15240" rIns="15240" bIns="15240" spcCol="127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200"/>
              </a:p>
            </p:txBody>
          </p:sp>
        </p:grpSp>
        <p:sp>
          <p:nvSpPr>
            <p:cNvPr id="5132" name="TextBox 51"/>
            <p:cNvSpPr txBox="1">
              <a:spLocks noChangeArrowheads="1"/>
            </p:cNvSpPr>
            <p:nvPr/>
          </p:nvSpPr>
          <p:spPr bwMode="auto">
            <a:xfrm>
              <a:off x="7643834" y="5143512"/>
              <a:ext cx="1173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00">
              <a:spAutoFit/>
            </a:bodyPr>
            <a:lstStyle/>
            <a:p>
              <a:pPr algn="ctr"/>
              <a:r>
                <a:rPr lang="uk-UA" sz="1400" b="1" dirty="0">
                  <a:solidFill>
                    <a:schemeClr val="bg1"/>
                  </a:solidFill>
                </a:rPr>
                <a:t>Цінності</a:t>
              </a:r>
              <a:endParaRPr lang="en-US" altLang="ko-KR" sz="1400" b="1" dirty="0">
                <a:solidFill>
                  <a:schemeClr val="bg1"/>
                </a:solidFill>
                <a:ea typeface="굴림" charset="-127"/>
              </a:endParaRPr>
            </a:p>
          </p:txBody>
        </p:sp>
      </p:grpSp>
      <p:grpSp>
        <p:nvGrpSpPr>
          <p:cNvPr id="7" name="Группа 47"/>
          <p:cNvGrpSpPr/>
          <p:nvPr/>
        </p:nvGrpSpPr>
        <p:grpSpPr>
          <a:xfrm>
            <a:off x="7797759" y="3342052"/>
            <a:ext cx="1440160" cy="1303872"/>
            <a:chOff x="1460950" y="130391"/>
            <a:chExt cx="1160350" cy="116035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9" name=" 3"/>
            <p:cNvSpPr/>
            <p:nvPr/>
          </p:nvSpPr>
          <p:spPr>
            <a:xfrm rot="20700000">
              <a:off x="1460950" y="130391"/>
              <a:ext cx="1160350" cy="1160350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 4"/>
            <p:cNvSpPr/>
            <p:nvPr/>
          </p:nvSpPr>
          <p:spPr>
            <a:xfrm>
              <a:off x="1715449" y="384890"/>
              <a:ext cx="651352" cy="6513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050" b="1" dirty="0"/>
                <a:t>Ставлення</a:t>
              </a:r>
              <a:endParaRPr lang="ru-RU" sz="1200" b="1" dirty="0"/>
            </a:p>
          </p:txBody>
        </p:sp>
      </p:grpSp>
      <p:sp>
        <p:nvSpPr>
          <p:cNvPr id="5130" name="Rectangle 17"/>
          <p:cNvSpPr>
            <a:spLocks noChangeArrowheads="1"/>
          </p:cNvSpPr>
          <p:nvPr/>
        </p:nvSpPr>
        <p:spPr bwMode="auto">
          <a:xfrm>
            <a:off x="214316" y="4130903"/>
            <a:ext cx="681370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ru-RU" sz="2400" b="1" i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Компетентність</a:t>
            </a:r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це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вміння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застосовувати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знання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і </a:t>
            </a:r>
            <a:r>
              <a:rPr lang="ru-RU" sz="2400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навички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незнайомій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життєвій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ситуації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r>
              <a:rPr lang="ru-RU" sz="2400" i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вирішувати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назрілі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життєві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проблеми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 </a:t>
            </a:r>
            <a:r>
              <a:rPr lang="ru-RU" sz="2400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адаптувати</a:t>
            </a:r>
            <a:r>
              <a:rPr lang="uk-UA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ся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до </a:t>
            </a:r>
            <a:r>
              <a:rPr lang="ru-RU" sz="2400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змін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нинішнього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світу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Ключова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компетентність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це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знання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уміння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та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навички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у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комплексі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зі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сформованою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життєвою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позицією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учня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681018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16410" y="4101189"/>
            <a:ext cx="2639827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b="1" i="1" dirty="0">
                <a:solidFill>
                  <a:srgbClr val="002060"/>
                </a:solidFill>
              </a:rPr>
              <a:t>Математична компетентність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4394" y="3021069"/>
            <a:ext cx="2639825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b="1" i="1" dirty="0">
                <a:solidFill>
                  <a:srgbClr val="000000"/>
                </a:solidFill>
              </a:rPr>
              <a:t>Уміння навчатися впродовж життя</a:t>
            </a:r>
            <a:endParaRPr lang="ru-RU" b="1" i="1" dirty="0">
              <a:solidFill>
                <a:srgbClr val="0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6373" y="5181309"/>
            <a:ext cx="263982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b="1" i="1" dirty="0">
                <a:solidFill>
                  <a:srgbClr val="000000"/>
                </a:solidFill>
              </a:rPr>
              <a:t>Обізнаність та самовираження у сфері культури</a:t>
            </a:r>
            <a:endParaRPr lang="ru-RU" b="1" i="1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36630" y="4101189"/>
            <a:ext cx="263982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b="1" i="1" dirty="0">
                <a:solidFill>
                  <a:srgbClr val="000000"/>
                </a:solidFill>
              </a:rPr>
              <a:t>Ініціативність і підприємливість</a:t>
            </a:r>
            <a:endParaRPr lang="ru-RU" b="1" i="1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36630" y="5181309"/>
            <a:ext cx="2639826" cy="9361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b="1" i="1" dirty="0">
                <a:solidFill>
                  <a:srgbClr val="000000"/>
                </a:solidFill>
              </a:rPr>
              <a:t>Соціальна та громадянська компетентності</a:t>
            </a:r>
            <a:endParaRPr lang="ru-RU" b="1" i="1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5181309"/>
            <a:ext cx="263982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b="1" i="1" dirty="0">
                <a:solidFill>
                  <a:srgbClr val="000000"/>
                </a:solidFill>
              </a:rPr>
              <a:t>Екологічна грамотність і здоровий спосіб життя</a:t>
            </a:r>
            <a:endParaRPr lang="ru-RU" b="1" i="1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654" y="692696"/>
            <a:ext cx="83078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 Концепції Нової української школи 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виокремлено такі ключові компетентності</a:t>
            </a:r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3599" y="1916835"/>
            <a:ext cx="2615462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sz="1600" b="1" i="1" dirty="0">
                <a:solidFill>
                  <a:srgbClr val="000000"/>
                </a:solidFill>
              </a:rPr>
              <a:t>Спілкування державною </a:t>
            </a:r>
            <a:endParaRPr lang="en-US" sz="1600" b="1" i="1" dirty="0" smtClean="0">
              <a:solidFill>
                <a:srgbClr val="000000"/>
              </a:solidFill>
            </a:endParaRPr>
          </a:p>
          <a:p>
            <a:pPr algn="ctr">
              <a:lnSpc>
                <a:spcPts val="1800"/>
              </a:lnSpc>
            </a:pPr>
            <a:r>
              <a:rPr lang="uk-UA" sz="1600" b="1" i="1" dirty="0" smtClean="0">
                <a:solidFill>
                  <a:srgbClr val="000000"/>
                </a:solidFill>
              </a:rPr>
              <a:t>(</a:t>
            </a:r>
            <a:r>
              <a:rPr lang="uk-UA" sz="1600" b="1" i="1" dirty="0">
                <a:solidFill>
                  <a:srgbClr val="000000"/>
                </a:solidFill>
              </a:rPr>
              <a:t>і рідною у разі відмінності) мовами</a:t>
            </a:r>
            <a:endParaRPr lang="ru-RU" sz="1600" b="1" i="1" dirty="0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67037" y="1927419"/>
            <a:ext cx="266429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Інформаційно-цифрова компетентність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54222" y="1938178"/>
            <a:ext cx="2582539" cy="9361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>
                <a:solidFill>
                  <a:srgbClr val="4D4D4D"/>
                </a:solidFill>
              </a:rPr>
              <a:t>Основні компетентності у природничих науках і технологіях</a:t>
            </a:r>
            <a:endParaRPr lang="ru-RU" dirty="0">
              <a:solidFill>
                <a:srgbClr val="70201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67034" y="3021069"/>
            <a:ext cx="2664296" cy="93610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b="1" i="1" dirty="0">
                <a:solidFill>
                  <a:srgbClr val="000000"/>
                </a:solidFill>
              </a:rPr>
              <a:t>Спілкування іноземними мовами</a:t>
            </a:r>
            <a:endParaRPr lang="ru-RU" b="1" i="1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4188" y="3616570"/>
            <a:ext cx="2847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</a:rPr>
              <a:t>КЛЮЧОВІ </a:t>
            </a:r>
            <a:r>
              <a:rPr lang="uk-UA" sz="2000" b="1" dirty="0" smtClean="0">
                <a:solidFill>
                  <a:srgbClr val="C00000"/>
                </a:solidFill>
              </a:rPr>
              <a:t>КОМПЕТЕНТНОСТІ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64217" y="1938178"/>
            <a:ext cx="2751466" cy="9361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b="1" i="1" dirty="0">
                <a:solidFill>
                  <a:srgbClr val="080808"/>
                </a:solidFill>
              </a:rPr>
              <a:t>Основні компетентності </a:t>
            </a:r>
            <a:endParaRPr lang="uk-UA" b="1" i="1" dirty="0" smtClean="0">
              <a:solidFill>
                <a:srgbClr val="080808"/>
              </a:solidFill>
            </a:endParaRPr>
          </a:p>
          <a:p>
            <a:pPr algn="ctr">
              <a:lnSpc>
                <a:spcPts val="1800"/>
              </a:lnSpc>
            </a:pPr>
            <a:r>
              <a:rPr lang="uk-UA" b="1" i="1" dirty="0" smtClean="0">
                <a:solidFill>
                  <a:srgbClr val="080808"/>
                </a:solidFill>
              </a:rPr>
              <a:t>у </a:t>
            </a:r>
            <a:r>
              <a:rPr lang="uk-UA" b="1" i="1" dirty="0">
                <a:solidFill>
                  <a:srgbClr val="080808"/>
                </a:solidFill>
              </a:rPr>
              <a:t>природничих науках і </a:t>
            </a:r>
            <a:r>
              <a:rPr lang="uk-UA" b="1" i="1" dirty="0" smtClean="0">
                <a:solidFill>
                  <a:srgbClr val="080808"/>
                </a:solidFill>
              </a:rPr>
              <a:t>технологіях</a:t>
            </a:r>
            <a:endParaRPr lang="ru-RU" b="1" i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9"/>
          <p:cNvSpPr txBox="1">
            <a:spLocks noGrp="1"/>
          </p:cNvSpPr>
          <p:nvPr>
            <p:ph type="title"/>
          </p:nvPr>
        </p:nvSpPr>
        <p:spPr>
          <a:xfrm>
            <a:off x="107504" y="764704"/>
            <a:ext cx="9036496" cy="576064"/>
          </a:xfrm>
        </p:spPr>
        <p:txBody>
          <a:bodyPr spcFirstLastPara="1" wrap="square" lIns="91425" tIns="91425" rIns="91425" bIns="91425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ts val="4400"/>
              <a:defRPr/>
            </a:pPr>
            <a:r>
              <a:rPr lang="uk-UA" sz="3200" i="1" dirty="0" smtClean="0">
                <a:solidFill>
                  <a:srgbClr val="C00000"/>
                </a:solidFill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/>
            </a:r>
            <a:br>
              <a:rPr lang="uk-UA" sz="3200" i="1" dirty="0" smtClean="0">
                <a:solidFill>
                  <a:srgbClr val="C00000"/>
                </a:solidFill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</a:br>
            <a:r>
              <a:rPr lang="uk-UA" sz="3200" i="1" dirty="0">
                <a:solidFill>
                  <a:srgbClr val="C00000"/>
                </a:solidFill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/>
            </a:r>
            <a:br>
              <a:rPr lang="uk-UA" sz="3200" i="1" dirty="0">
                <a:solidFill>
                  <a:srgbClr val="C00000"/>
                </a:solidFill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</a:br>
            <a:r>
              <a:rPr lang="uk-UA" sz="3200" i="1" dirty="0" smtClean="0">
                <a:solidFill>
                  <a:srgbClr val="C00000"/>
                </a:solidFill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/>
            </a:r>
            <a:br>
              <a:rPr lang="uk-UA" sz="3200" i="1" dirty="0" smtClean="0">
                <a:solidFill>
                  <a:srgbClr val="C00000"/>
                </a:solidFill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</a:b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Спільними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 для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всіх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 компетентностей є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вміння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: 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</a:br>
            <a:r>
              <a:rPr lang="ru-RU" sz="3200" dirty="0">
                <a:solidFill>
                  <a:srgbClr val="C00000"/>
                </a:solidFill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</a:br>
            <a:r>
              <a:rPr lang="en-US" sz="32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 dirty="0"/>
          </a:p>
        </p:txBody>
      </p:sp>
      <p:sp>
        <p:nvSpPr>
          <p:cNvPr id="17411" name="Google Shape;341;p39"/>
          <p:cNvSpPr>
            <a:spLocks noGrp="1"/>
          </p:cNvSpPr>
          <p:nvPr>
            <p:ph type="body" idx="1"/>
          </p:nvPr>
        </p:nvSpPr>
        <p:spPr>
          <a:xfrm>
            <a:off x="431542" y="1628800"/>
            <a:ext cx="8280920" cy="4706972"/>
          </a:xfrm>
        </p:spPr>
        <p:txBody>
          <a:bodyPr lIns="91425" tIns="91425" rIns="91425" bIns="91425"/>
          <a:lstStyle/>
          <a:p>
            <a:pPr marL="0" indent="0" fontAlgn="auto">
              <a:lnSpc>
                <a:spcPts val="2500"/>
              </a:lnSpc>
              <a:spcAft>
                <a:spcPts val="0"/>
              </a:spcAft>
              <a:buNone/>
            </a:pPr>
            <a:r>
              <a:rPr lang="uk-UA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• уміння читати і розуміти прочитане; </a:t>
            </a:r>
            <a:endParaRPr lang="ru-RU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 fontAlgn="auto">
              <a:lnSpc>
                <a:spcPts val="2500"/>
              </a:lnSpc>
              <a:spcAft>
                <a:spcPts val="0"/>
              </a:spcAft>
              <a:buNone/>
            </a:pPr>
            <a:r>
              <a:rPr lang="uk-UA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• уміння висловлювати думку усно і письмово; </a:t>
            </a:r>
            <a:endParaRPr lang="ru-RU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 fontAlgn="auto">
              <a:lnSpc>
                <a:spcPts val="2500"/>
              </a:lnSpc>
              <a:spcAft>
                <a:spcPts val="0"/>
              </a:spcAft>
              <a:buNone/>
            </a:pPr>
            <a:r>
              <a:rPr lang="uk-UA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• критичне мислення; </a:t>
            </a:r>
            <a:endParaRPr lang="ru-RU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 fontAlgn="auto">
              <a:lnSpc>
                <a:spcPts val="2500"/>
              </a:lnSpc>
              <a:spcAft>
                <a:spcPts val="0"/>
              </a:spcAft>
              <a:buNone/>
            </a:pPr>
            <a:r>
              <a:rPr lang="uk-UA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• здатність логічно обґрунтовувати позицію; </a:t>
            </a:r>
            <a:endParaRPr lang="ru-RU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 fontAlgn="auto">
              <a:lnSpc>
                <a:spcPts val="2500"/>
              </a:lnSpc>
              <a:spcAft>
                <a:spcPts val="0"/>
              </a:spcAft>
              <a:buNone/>
            </a:pPr>
            <a:r>
              <a:rPr lang="uk-UA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• виявляти ініціативу; </a:t>
            </a:r>
            <a:endParaRPr lang="ru-RU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 fontAlgn="auto">
              <a:lnSpc>
                <a:spcPts val="2500"/>
              </a:lnSpc>
              <a:spcAft>
                <a:spcPts val="0"/>
              </a:spcAft>
              <a:buNone/>
            </a:pPr>
            <a:r>
              <a:rPr lang="uk-UA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• творити; </a:t>
            </a:r>
            <a:endParaRPr lang="ru-RU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 fontAlgn="auto">
              <a:lnSpc>
                <a:spcPts val="2500"/>
              </a:lnSpc>
              <a:spcAft>
                <a:spcPts val="0"/>
              </a:spcAft>
              <a:buNone/>
            </a:pPr>
            <a:r>
              <a:rPr lang="uk-UA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• уміння вирішувати проблеми, оцінювати ризики </a:t>
            </a:r>
            <a:r>
              <a:rPr lang="uk-UA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та приймати </a:t>
            </a:r>
            <a:r>
              <a:rPr lang="uk-UA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рішення; </a:t>
            </a:r>
            <a:endParaRPr lang="ru-RU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 fontAlgn="auto">
              <a:lnSpc>
                <a:spcPts val="2500"/>
              </a:lnSpc>
              <a:spcAft>
                <a:spcPts val="0"/>
              </a:spcAft>
              <a:buNone/>
            </a:pPr>
            <a:r>
              <a:rPr lang="uk-UA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• уміння конструктивно керувати емоціями; </a:t>
            </a:r>
            <a:endParaRPr lang="ru-RU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 fontAlgn="auto">
              <a:lnSpc>
                <a:spcPts val="2500"/>
              </a:lnSpc>
              <a:spcAft>
                <a:spcPts val="0"/>
              </a:spcAft>
              <a:buNone/>
            </a:pPr>
            <a:r>
              <a:rPr lang="uk-UA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• застосовувати емоційний інтелект; </a:t>
            </a:r>
            <a:endParaRPr lang="ru-RU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 fontAlgn="auto">
              <a:lnSpc>
                <a:spcPts val="2500"/>
              </a:lnSpc>
              <a:spcAft>
                <a:spcPts val="0"/>
              </a:spcAft>
              <a:buNone/>
            </a:pPr>
            <a:r>
              <a:rPr lang="uk-UA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• здатність співпрацювати в </a:t>
            </a:r>
            <a:r>
              <a:rPr lang="uk-UA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команді</a:t>
            </a:r>
            <a:endParaRPr lang="ru-RU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2" name="Google Shape;343;p39"/>
          <p:cNvSpPr>
            <a:spLocks/>
          </p:cNvSpPr>
          <p:nvPr/>
        </p:nvSpPr>
        <p:spPr bwMode="auto">
          <a:xfrm rot="10800000" flipH="1">
            <a:off x="0" y="6704097"/>
            <a:ext cx="9144000" cy="71437"/>
          </a:xfrm>
          <a:custGeom>
            <a:avLst/>
            <a:gdLst>
              <a:gd name="T0" fmla="*/ 0 w 9144000"/>
              <a:gd name="T1" fmla="*/ 229827 h 53340"/>
              <a:gd name="T2" fmla="*/ 9144000 w 9144000"/>
              <a:gd name="T3" fmla="*/ 229827 h 53340"/>
              <a:gd name="T4" fmla="*/ 9144000 w 9144000"/>
              <a:gd name="T5" fmla="*/ 0 h 53340"/>
              <a:gd name="T6" fmla="*/ 0 w 9144000"/>
              <a:gd name="T7" fmla="*/ 0 h 53340"/>
              <a:gd name="T8" fmla="*/ 0 w 9144000"/>
              <a:gd name="T9" fmla="*/ 229827 h 53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53340" extrusionOk="0">
                <a:moveTo>
                  <a:pt x="0" y="53339"/>
                </a:moveTo>
                <a:lnTo>
                  <a:pt x="9144000" y="53339"/>
                </a:lnTo>
                <a:lnTo>
                  <a:pt x="914400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3" name="Google Shape;344;p39"/>
          <p:cNvSpPr>
            <a:spLocks/>
          </p:cNvSpPr>
          <p:nvPr/>
        </p:nvSpPr>
        <p:spPr bwMode="auto">
          <a:xfrm>
            <a:off x="0" y="6778625"/>
            <a:ext cx="9144000" cy="103188"/>
          </a:xfrm>
          <a:custGeom>
            <a:avLst/>
            <a:gdLst>
              <a:gd name="T0" fmla="*/ 9146413 w 9143365"/>
              <a:gd name="T1" fmla="*/ 0 h 31750"/>
              <a:gd name="T2" fmla="*/ 0 w 9143365"/>
              <a:gd name="T3" fmla="*/ 0 h 31750"/>
              <a:gd name="T4" fmla="*/ 0 w 9143365"/>
              <a:gd name="T5" fmla="*/ 11327556 h 317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43365" h="31750" extrusionOk="0">
                <a:moveTo>
                  <a:pt x="9143238" y="0"/>
                </a:moveTo>
                <a:lnTo>
                  <a:pt x="0" y="0"/>
                </a:lnTo>
                <a:lnTo>
                  <a:pt x="0" y="31240"/>
                </a:lnTo>
              </a:path>
            </a:pathLst>
          </a:custGeom>
          <a:solidFill>
            <a:srgbClr val="FFC000"/>
          </a:solidFill>
          <a:ln w="25900" cap="flat" cmpd="sng">
            <a:solidFill>
              <a:srgbClr val="FFFF66"/>
            </a:solidFill>
            <a:prstDash val="solid"/>
            <a:round/>
            <a:headEnd type="none" w="sm" len="sm"/>
            <a:tailEnd type="none" w="sm" len="sm"/>
          </a:ln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73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9"/>
          <p:cNvSpPr txBox="1">
            <a:spLocks noGrp="1"/>
          </p:cNvSpPr>
          <p:nvPr>
            <p:ph type="title"/>
          </p:nvPr>
        </p:nvSpPr>
        <p:spPr>
          <a:xfrm>
            <a:off x="0" y="620688"/>
            <a:ext cx="9144000" cy="720080"/>
          </a:xfrm>
        </p:spPr>
        <p:txBody>
          <a:bodyPr spcFirstLastPara="1" wrap="square" lIns="91425" tIns="91425" rIns="91425" bIns="91425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ts val="4400"/>
              <a:defRPr/>
            </a:pPr>
            <a:r>
              <a:rPr lang="uk-UA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/>
            </a:r>
            <a:br>
              <a:rPr lang="uk-UA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</a:b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Наскрізні лінії ключових компетентностей</a:t>
            </a:r>
            <a:r>
              <a:rPr lang="en-US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2" name="Google Shape;343;p39"/>
          <p:cNvSpPr>
            <a:spLocks/>
          </p:cNvSpPr>
          <p:nvPr/>
        </p:nvSpPr>
        <p:spPr bwMode="auto">
          <a:xfrm rot="10800000" flipH="1">
            <a:off x="0" y="6704097"/>
            <a:ext cx="9144000" cy="71437"/>
          </a:xfrm>
          <a:custGeom>
            <a:avLst/>
            <a:gdLst>
              <a:gd name="T0" fmla="*/ 0 w 9144000"/>
              <a:gd name="T1" fmla="*/ 229827 h 53340"/>
              <a:gd name="T2" fmla="*/ 9144000 w 9144000"/>
              <a:gd name="T3" fmla="*/ 229827 h 53340"/>
              <a:gd name="T4" fmla="*/ 9144000 w 9144000"/>
              <a:gd name="T5" fmla="*/ 0 h 53340"/>
              <a:gd name="T6" fmla="*/ 0 w 9144000"/>
              <a:gd name="T7" fmla="*/ 0 h 53340"/>
              <a:gd name="T8" fmla="*/ 0 w 9144000"/>
              <a:gd name="T9" fmla="*/ 229827 h 53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53340" extrusionOk="0">
                <a:moveTo>
                  <a:pt x="0" y="53339"/>
                </a:moveTo>
                <a:lnTo>
                  <a:pt x="9144000" y="53339"/>
                </a:lnTo>
                <a:lnTo>
                  <a:pt x="914400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3" name="Google Shape;344;p39"/>
          <p:cNvSpPr>
            <a:spLocks/>
          </p:cNvSpPr>
          <p:nvPr/>
        </p:nvSpPr>
        <p:spPr bwMode="auto">
          <a:xfrm>
            <a:off x="0" y="6778625"/>
            <a:ext cx="9144000" cy="103188"/>
          </a:xfrm>
          <a:custGeom>
            <a:avLst/>
            <a:gdLst>
              <a:gd name="T0" fmla="*/ 9146413 w 9143365"/>
              <a:gd name="T1" fmla="*/ 0 h 31750"/>
              <a:gd name="T2" fmla="*/ 0 w 9143365"/>
              <a:gd name="T3" fmla="*/ 0 h 31750"/>
              <a:gd name="T4" fmla="*/ 0 w 9143365"/>
              <a:gd name="T5" fmla="*/ 11327556 h 317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43365" h="31750" extrusionOk="0">
                <a:moveTo>
                  <a:pt x="9143238" y="0"/>
                </a:moveTo>
                <a:lnTo>
                  <a:pt x="0" y="0"/>
                </a:lnTo>
                <a:lnTo>
                  <a:pt x="0" y="31240"/>
                </a:lnTo>
              </a:path>
            </a:pathLst>
          </a:custGeom>
          <a:solidFill>
            <a:srgbClr val="FFC000"/>
          </a:solidFill>
          <a:ln w="25900" cap="flat" cmpd="sng">
            <a:solidFill>
              <a:srgbClr val="FFFF66"/>
            </a:solidFill>
            <a:prstDash val="solid"/>
            <a:round/>
            <a:headEnd type="none" w="sm" len="sm"/>
            <a:tailEnd type="none" w="sm" len="sm"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1340768"/>
            <a:ext cx="89289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045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ул Пшені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6280" y="3669692"/>
            <a:ext cx="4104456" cy="264889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656692"/>
            <a:ext cx="4536504" cy="608467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uk-UA" sz="2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Треба розуміти одну важливу річ: вчить не школа, а вчитель. Немає вчителя — немає школи. Які б гарні закони держава не писала, якщо вона не має достатньо високоосвічених учителів, вона не матиме здібного покоління.</a:t>
            </a:r>
          </a:p>
          <a:p>
            <a:pPr lvl="0">
              <a:spcBef>
                <a:spcPts val="1200"/>
              </a:spcBef>
            </a:pPr>
            <a:r>
              <a:rPr kumimoji="0" lang="uk-UA" sz="2400" b="1" i="1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                             Пауль </a:t>
            </a:r>
            <a:r>
              <a:rPr kumimoji="0" lang="uk-UA" sz="2400" b="1" i="1" u="none" strike="noStrike" kern="1200" cap="none" spc="0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Пшенічка</a:t>
            </a:r>
            <a:endParaRPr kumimoji="0" lang="uk-UA" sz="2400" b="1" i="1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5" name="Рисунок 4" descr="logo-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5" y="836712"/>
            <a:ext cx="3826219" cy="14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0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ownloads\3D_Figures\3D_Figures\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0" y="758080"/>
            <a:ext cx="6055296" cy="60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94099783"/>
              </p:ext>
            </p:extLst>
          </p:nvPr>
        </p:nvGraphicFramePr>
        <p:xfrm>
          <a:off x="1600986" y="3206356"/>
          <a:ext cx="3763102" cy="211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9794" y="1092072"/>
            <a:ext cx="2934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ПРОФЕСІЙНІ компетентності</a:t>
            </a:r>
            <a:endParaRPr lang="ru-RU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01442317"/>
              </p:ext>
            </p:extLst>
          </p:nvPr>
        </p:nvGraphicFramePr>
        <p:xfrm>
          <a:off x="5796182" y="1196752"/>
          <a:ext cx="2593271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Picture 4" descr="http://fotohomka.ru/images/Nov/02/6800a0663a79985d928c829f2fe86ac8/mini_4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r="12168"/>
          <a:stretch/>
        </p:blipFill>
        <p:spPr bwMode="auto">
          <a:xfrm>
            <a:off x="6084168" y="4021580"/>
            <a:ext cx="2304256" cy="228774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68680" y="575922"/>
            <a:ext cx="7406640" cy="69283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Портрет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чителя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XXI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століття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3" name="Рисунок 2" descr="Вчитель 21 ст.jpg"/>
          <p:cNvPicPr>
            <a:picLocks noChangeAspect="1"/>
          </p:cNvPicPr>
          <p:nvPr/>
        </p:nvPicPr>
        <p:blipFill>
          <a:blip r:embed="rId2" cstate="print"/>
          <a:srcRect t="1267" b="6210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4" y="260654"/>
            <a:ext cx="439248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sz="2800" b="1" i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Урок – дзеркало загальної педагогічної культури вчителя, мірило його інтелектуального багатства, </a:t>
            </a:r>
            <a:endParaRPr lang="uk-UA" sz="2800" b="1" i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algn="ctr">
              <a:spcBef>
                <a:spcPts val="0"/>
              </a:spcBef>
            </a:pPr>
            <a:r>
              <a:rPr lang="uk-UA" sz="2800" b="1" i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показник </a:t>
            </a:r>
            <a:r>
              <a:rPr lang="uk-UA" sz="2800" b="1" i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його світогляду, ерудиції</a:t>
            </a:r>
            <a:r>
              <a:rPr lang="uk-UA" sz="2800" b="1" i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.</a:t>
            </a:r>
            <a:endParaRPr lang="ru-RU" sz="2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861054"/>
            <a:ext cx="52565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sz="3200" b="1" i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До хорошого уроку вчитель </a:t>
            </a:r>
          </a:p>
          <a:p>
            <a:pPr algn="ctr">
              <a:spcBef>
                <a:spcPts val="0"/>
              </a:spcBef>
            </a:pPr>
            <a:r>
              <a:rPr lang="uk-UA" sz="3200" b="1" i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готується все життя</a:t>
            </a:r>
            <a:r>
              <a:rPr lang="uk-UA" b="1" i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.</a:t>
            </a:r>
          </a:p>
          <a:p>
            <a:pPr lvl="4">
              <a:spcBef>
                <a:spcPts val="0"/>
              </a:spcBef>
            </a:pPr>
            <a:r>
              <a:rPr lang="uk-UA" sz="2800" b="1" i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 В. Сухомлинський</a:t>
            </a:r>
            <a:endParaRPr lang="ru-RU" sz="28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66" y="298374"/>
            <a:ext cx="4779458" cy="3231654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 уроку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починається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освітній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процес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уроком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він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закінчується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Усе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інше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школі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грає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хоча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важливу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але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допоміжну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роль,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доповнюючи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розвиваючи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все те,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що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закладається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ході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уроку.    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Ю.А.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Конаржевський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8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0416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Сучасний урок – це урок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демократичний, який проводиться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 для учнів</a:t>
            </a:r>
            <a:r>
              <a:rPr lang="uk-UA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</a:t>
            </a:r>
            <a:r>
              <a:rPr lang="uk-UA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разом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із ними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30" y="1916835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Це урок, на якому присутній демократичний стиль спілкування, де </a:t>
            </a:r>
            <a:r>
              <a:rPr lang="uk-UA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діти вчаться здобувати знання</a:t>
            </a:r>
            <a:r>
              <a:rPr lang="uk-UA" sz="2400" b="1" i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а не отримувати готові, де 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кожний із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них не боїться висловлювати свою думку 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і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доводити її.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cool_ur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3919994"/>
            <a:ext cx="3528392" cy="23893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83916" y="3356992"/>
            <a:ext cx="50365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Для </a:t>
            </a:r>
            <a:r>
              <a:rPr lang="ru-RU" sz="24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сучасного</a:t>
            </a:r>
            <a:r>
              <a:rPr lang="ru-RU" sz="24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уроку </a:t>
            </a:r>
            <a:r>
              <a:rPr lang="ru-RU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характерними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ознаками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є:</a:t>
            </a:r>
          </a:p>
          <a:p>
            <a:r>
              <a:rPr lang="ru-RU" sz="24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ru-RU" sz="2400" b="1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варіативність</a:t>
            </a:r>
            <a:r>
              <a:rPr lang="ru-RU" sz="24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і </a:t>
            </a:r>
            <a:r>
              <a:rPr lang="ru-RU" sz="24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гнучкість</a:t>
            </a:r>
            <a:r>
              <a:rPr lang="ru-RU" sz="24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структури</a:t>
            </a:r>
            <a:r>
              <a:rPr lang="ru-RU" sz="24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ru-RU" sz="24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ru-RU" sz="2400" b="1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спрямованість</a:t>
            </a:r>
            <a:r>
              <a:rPr lang="ru-RU" sz="24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24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особистість</a:t>
            </a:r>
            <a:r>
              <a:rPr lang="ru-RU" sz="24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учня</a:t>
            </a:r>
            <a:r>
              <a:rPr lang="ru-RU" sz="24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ru-RU" sz="24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ru-RU" sz="2400" b="1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оптимізація</a:t>
            </a:r>
            <a:r>
              <a:rPr lang="ru-RU" sz="24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форм </a:t>
            </a:r>
            <a:r>
              <a:rPr lang="ru-RU" sz="24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роботи</a:t>
            </a:r>
            <a:r>
              <a:rPr lang="ru-RU" sz="24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ru-RU" sz="24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ru-RU" sz="2400" b="1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формування</a:t>
            </a:r>
            <a:r>
              <a:rPr lang="ru-RU" sz="24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найважливіших</a:t>
            </a:r>
            <a:r>
              <a:rPr lang="ru-RU" sz="24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компетентностей </a:t>
            </a:r>
            <a:r>
              <a:rPr lang="ru-RU" sz="24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учнів</a:t>
            </a:r>
            <a:r>
              <a:rPr lang="ru-RU" sz="24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ru-RU" sz="24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ru-RU" sz="2400" b="1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співпраця</a:t>
            </a:r>
            <a:r>
              <a:rPr lang="ru-RU" sz="24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вчителя</a:t>
            </a:r>
            <a:r>
              <a:rPr lang="ru-RU" sz="24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учня</a:t>
            </a:r>
            <a:r>
              <a:rPr lang="ru-RU" sz="24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24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4" y="1124744"/>
            <a:ext cx="68407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just" defTabSz="595313" fontAlgn="auto">
              <a:spcBef>
                <a:spcPts val="600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Сучасний </a:t>
            </a:r>
            <a:r>
              <a:rPr lang="uk-UA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урок має бути синкретичним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</a:t>
            </a:r>
            <a:endParaRPr lang="uk-UA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4" algn="just" defTabSz="595313" fontAlgn="auto">
              <a:spcBef>
                <a:spcPts val="600"/>
              </a:spcBef>
              <a:spcAft>
                <a:spcPts val="0"/>
              </a:spcAft>
            </a:pPr>
            <a:r>
              <a:rPr lang="uk-UA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по-перше</a:t>
            </a:r>
            <a:r>
              <a:rPr lang="uk-UA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компетентнісно</a:t>
            </a:r>
            <a:r>
              <a:rPr lang="uk-UA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зорієнтованим</a:t>
            </a:r>
            <a:r>
              <a:rPr lang="uk-UA" sz="24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на формування ключових </a:t>
            </a:r>
            <a:r>
              <a:rPr lang="uk-UA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і предметних </a:t>
            </a:r>
            <a:r>
              <a:rPr lang="uk-UA" sz="2400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компететентностей</a:t>
            </a:r>
            <a:r>
              <a:rPr lang="uk-UA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0" lvl="4" algn="just" defTabSz="595313" fontAlgn="auto">
              <a:spcBef>
                <a:spcPts val="600"/>
              </a:spcBef>
              <a:spcAft>
                <a:spcPts val="0"/>
              </a:spcAft>
            </a:pPr>
            <a:r>
              <a:rPr lang="uk-UA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по-друге, </a:t>
            </a:r>
            <a:r>
              <a:rPr lang="uk-UA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інноваційним</a:t>
            </a:r>
            <a:r>
              <a:rPr lang="uk-UA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із огляду на використання технічних засобів і цифрових технологій</a:t>
            </a:r>
            <a:r>
              <a:rPr lang="uk-UA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0" lvl="4" algn="just" defTabSz="595313" fontAlgn="auto">
              <a:spcBef>
                <a:spcPts val="600"/>
              </a:spcBef>
              <a:spcAft>
                <a:spcPts val="0"/>
              </a:spcAft>
            </a:pPr>
            <a:r>
              <a:rPr lang="uk-UA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по-третє, 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спрямованим </a:t>
            </a:r>
            <a:r>
              <a:rPr lang="uk-UA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формування </a:t>
            </a:r>
            <a:r>
              <a:rPr lang="uk-UA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цінностей </a:t>
            </a:r>
            <a:r>
              <a:rPr lang="uk-UA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– свободи, демократії та права. </a:t>
            </a:r>
            <a:endParaRPr lang="uk-UA" sz="24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0" lvl="4" algn="just" defTabSz="595313" fontAlgn="auto">
              <a:spcBef>
                <a:spcPts val="600"/>
              </a:spcBef>
              <a:spcAft>
                <a:spcPts val="0"/>
              </a:spcAft>
            </a:pPr>
            <a:r>
              <a:rPr lang="uk-UA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	Усі </a:t>
            </a:r>
            <a:r>
              <a:rPr lang="uk-UA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три умови підпорядковані загальній концепції – </a:t>
            </a:r>
            <a:r>
              <a:rPr lang="uk-UA" sz="24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дитиноцентризму</a:t>
            </a:r>
            <a:r>
              <a:rPr lang="uk-UA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uk-UA" sz="24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коли епіцентром уроку є сама дитина. Дотримання цих трьох умов є запорукою ефективного уроку та формування патріотів </a:t>
            </a:r>
            <a:r>
              <a:rPr lang="uk-UA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України, </a:t>
            </a:r>
            <a:r>
              <a:rPr lang="uk-UA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майбутніх відповідальних громадян Європи і світу</a:t>
            </a:r>
            <a:r>
              <a:rPr lang="uk-UA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9"/>
            <a:ext cx="1990725" cy="25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68680" y="575922"/>
            <a:ext cx="7406640" cy="69283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Сучасний урок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203" y="620692"/>
            <a:ext cx="7587503" cy="631069"/>
          </a:xfrm>
        </p:spPr>
        <p:txBody>
          <a:bodyPr>
            <a:noAutofit/>
          </a:bodyPr>
          <a:lstStyle/>
          <a:p>
            <a:pPr algn="ctr"/>
            <a:r>
              <a:rPr lang="uk-UA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Головні особливості світу ХХІ </a:t>
            </a:r>
            <a:r>
              <a:rPr lang="uk-UA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століття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838211" y="1340768"/>
            <a:ext cx="7776864" cy="475252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uk-UA" altLang="ru-RU" sz="24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                  </a:t>
            </a:r>
            <a:r>
              <a:rPr lang="uk-UA" altLang="ru-RU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Інформатизація</a:t>
            </a:r>
            <a:endParaRPr lang="uk-UA" altLang="ru-RU" b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uk-UA" altLang="ru-RU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               Глобалізація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altLang="ru-RU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               Інтеграція</a:t>
            </a:r>
            <a:endParaRPr lang="uk-UA" altLang="ru-RU" b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altLang="ru-RU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uk-UA" altLang="ru-RU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             Нестабільність</a:t>
            </a:r>
            <a:r>
              <a:rPr lang="uk-UA" altLang="ru-RU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altLang="ru-RU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високий рівень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altLang="ru-RU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           соціальних, економічних та екологічних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altLang="ru-RU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           ризиків</a:t>
            </a:r>
            <a:r>
              <a:rPr lang="uk-UA" altLang="ru-RU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altLang="ru-RU" b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uk-UA" altLang="ru-RU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altLang="ru-RU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             Освіта </a:t>
            </a:r>
            <a:r>
              <a:rPr lang="uk-UA" altLang="ru-RU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має стати </a:t>
            </a:r>
            <a:r>
              <a:rPr lang="uk-UA" altLang="ru-RU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випереджувальним </a:t>
            </a:r>
            <a:r>
              <a:rPr lang="uk-UA" altLang="ru-RU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чинником тих </a:t>
            </a:r>
            <a:r>
              <a:rPr lang="uk-UA" altLang="ru-RU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суспільних </a:t>
            </a:r>
            <a:r>
              <a:rPr lang="uk-UA" altLang="ru-RU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змін, які відбуваються зараз і які </a:t>
            </a:r>
            <a:r>
              <a:rPr lang="uk-UA" altLang="ru-RU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будуть відбуватися  протягом </a:t>
            </a:r>
            <a:r>
              <a:rPr lang="uk-UA" altLang="ru-RU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наступних </a:t>
            </a:r>
            <a:r>
              <a:rPr lang="uk-UA" altLang="ru-RU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десятиліть</a:t>
            </a:r>
            <a:r>
              <a:rPr lang="uk-UA" altLang="ru-RU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ru-RU" altLang="ru-RU" b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gray">
          <a:xfrm rot="3419336">
            <a:off x="956627" y="1354729"/>
            <a:ext cx="479425" cy="390525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gray">
          <a:xfrm rot="3419336" flipV="1">
            <a:off x="943771" y="1806898"/>
            <a:ext cx="476136" cy="411023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 rot="3419336">
            <a:off x="1016851" y="2218817"/>
            <a:ext cx="481809" cy="410075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 rot="3419336">
            <a:off x="990648" y="2813063"/>
            <a:ext cx="479425" cy="390525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gray">
          <a:xfrm rot="3419336">
            <a:off x="898556" y="3843061"/>
            <a:ext cx="497483" cy="362731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3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568951" cy="864096"/>
          </a:xfrm>
          <a:noFill/>
        </p:spPr>
        <p:txBody>
          <a:bodyPr/>
          <a:lstStyle/>
          <a:p>
            <a:pPr algn="ctr"/>
            <a:r>
              <a:rPr lang="uk-UA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Чинники впливу на розвиток уроку як форми організації </a:t>
            </a:r>
            <a:r>
              <a:rPr lang="uk-UA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освітнього </a:t>
            </a:r>
            <a:r>
              <a:rPr lang="uk-UA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процесу</a:t>
            </a:r>
            <a:endParaRPr lang="ru-RU"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563940" y="3933825"/>
            <a:ext cx="1871662" cy="1079500"/>
          </a:xfrm>
          <a:prstGeom prst="rect">
            <a:avLst/>
          </a:prstGeom>
          <a:solidFill>
            <a:srgbClr val="BD24D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3563940" y="3068641"/>
            <a:ext cx="1871662" cy="865187"/>
          </a:xfrm>
          <a:prstGeom prst="triangle">
            <a:avLst>
              <a:gd name="adj" fmla="val 50000"/>
            </a:avLst>
          </a:prstGeom>
          <a:solidFill>
            <a:srgbClr val="81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635377" y="4149725"/>
            <a:ext cx="1728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4716466" y="1916119"/>
            <a:ext cx="1728787" cy="720725"/>
          </a:xfrm>
          <a:prstGeom prst="wedgeRectCallout">
            <a:avLst>
              <a:gd name="adj1" fmla="val -52755"/>
              <a:gd name="adj2" fmla="val 112556"/>
            </a:avLst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>
            <a:off x="2627316" y="1916119"/>
            <a:ext cx="1728787" cy="720725"/>
          </a:xfrm>
          <a:prstGeom prst="wedgeRectCallout">
            <a:avLst>
              <a:gd name="adj1" fmla="val 48991"/>
              <a:gd name="adj2" fmla="val 111454"/>
            </a:avLst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627315" y="1916119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Особистість учня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716464" y="1916119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Особистість учителя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468313" y="2852738"/>
            <a:ext cx="2590800" cy="1008062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468313" y="4221163"/>
            <a:ext cx="2590800" cy="1008062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900116" y="5516563"/>
            <a:ext cx="2949575" cy="1008062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5940425" y="3068638"/>
            <a:ext cx="2808288" cy="1873250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458575" y="2852741"/>
            <a:ext cx="25925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chemeClr val="tx2"/>
                </a:solidFill>
              </a:rPr>
              <a:t>Педагогічні концепції, технології, методики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468313" y="4365631"/>
            <a:ext cx="259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chemeClr val="tx2"/>
                </a:solidFill>
              </a:rPr>
              <a:t>Інтеграція, інтеграційні зв</a:t>
            </a:r>
            <a:r>
              <a:rPr lang="en-US" b="1" dirty="0">
                <a:solidFill>
                  <a:schemeClr val="tx2"/>
                </a:solidFill>
              </a:rPr>
              <a:t>’</a:t>
            </a:r>
            <a:r>
              <a:rPr lang="uk-UA" b="1" dirty="0" err="1">
                <a:solidFill>
                  <a:schemeClr val="tx2"/>
                </a:solidFill>
              </a:rPr>
              <a:t>язки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971550" y="5661031"/>
            <a:ext cx="28082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chemeClr val="tx2"/>
                </a:solidFill>
              </a:rPr>
              <a:t>Особливості розвитку суспільства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5076828" y="5516563"/>
            <a:ext cx="2949575" cy="1008062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5148266" y="5635508"/>
            <a:ext cx="2808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chemeClr val="tx2"/>
                </a:solidFill>
              </a:rPr>
              <a:t>Замовлення суспільства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5959549" y="3068638"/>
            <a:ext cx="28082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b="1" dirty="0" smtClean="0">
                <a:solidFill>
                  <a:schemeClr val="tx2"/>
                </a:solidFill>
              </a:rPr>
              <a:t>Стандарти,</a:t>
            </a:r>
          </a:p>
          <a:p>
            <a:pPr algn="ctr">
              <a:spcBef>
                <a:spcPts val="0"/>
              </a:spcBef>
            </a:pPr>
            <a:r>
              <a:rPr lang="uk-UA" b="1" dirty="0" smtClean="0">
                <a:solidFill>
                  <a:schemeClr val="tx2"/>
                </a:solidFill>
              </a:rPr>
              <a:t>програми,</a:t>
            </a:r>
          </a:p>
          <a:p>
            <a:pPr algn="ctr">
              <a:spcBef>
                <a:spcPts val="0"/>
              </a:spcBef>
            </a:pPr>
            <a:r>
              <a:rPr lang="uk-UA" b="1" dirty="0" smtClean="0">
                <a:solidFill>
                  <a:schemeClr val="tx2"/>
                </a:solidFill>
              </a:rPr>
              <a:t>навчальна </a:t>
            </a:r>
            <a:r>
              <a:rPr lang="uk-UA" b="1" dirty="0">
                <a:solidFill>
                  <a:schemeClr val="tx2"/>
                </a:solidFill>
              </a:rPr>
              <a:t>література,</a:t>
            </a:r>
          </a:p>
          <a:p>
            <a:pPr algn="ctr">
              <a:spcBef>
                <a:spcPts val="0"/>
              </a:spcBef>
            </a:pPr>
            <a:r>
              <a:rPr lang="uk-UA" b="1" dirty="0">
                <a:solidFill>
                  <a:schemeClr val="tx2"/>
                </a:solidFill>
              </a:rPr>
              <a:t>е</a:t>
            </a:r>
            <a:r>
              <a:rPr lang="uk-UA" b="1" dirty="0" smtClean="0">
                <a:solidFill>
                  <a:schemeClr val="tx2"/>
                </a:solidFill>
              </a:rPr>
              <a:t>лектронні засоби навчального призначення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3059116" y="3357564"/>
            <a:ext cx="720725" cy="35877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V="1">
            <a:off x="3059114" y="4508500"/>
            <a:ext cx="504825" cy="2159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 flipV="1">
            <a:off x="3492502" y="5013325"/>
            <a:ext cx="863600" cy="503238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 flipH="1" flipV="1">
            <a:off x="4716463" y="5013325"/>
            <a:ext cx="647700" cy="503238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 flipH="1">
            <a:off x="5435600" y="4005263"/>
            <a:ext cx="504825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75049"/>
      </p:ext>
    </p:extLst>
  </p:cSld>
  <p:clrMapOvr>
    <a:masterClrMapping/>
  </p:clrMapOvr>
  <p:transition spd="slow" advClick="0" advTm="1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7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8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8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3" grpId="0" animBg="1"/>
      <p:bldP spid="58374" grpId="0"/>
      <p:bldP spid="58375" grpId="0" animBg="1"/>
      <p:bldP spid="58377" grpId="0" animBg="1"/>
      <p:bldP spid="58378" grpId="0"/>
      <p:bldP spid="58379" grpId="0"/>
      <p:bldP spid="58380" grpId="0" animBg="1"/>
      <p:bldP spid="58381" grpId="0" animBg="1"/>
      <p:bldP spid="58382" grpId="0" animBg="1"/>
      <p:bldP spid="58384" grpId="0" animBg="1"/>
      <p:bldP spid="58385" grpId="0"/>
      <p:bldP spid="58386" grpId="0"/>
      <p:bldP spid="58387" grpId="0"/>
      <p:bldP spid="58388" grpId="0" animBg="1"/>
      <p:bldP spid="58389" grpId="0"/>
      <p:bldP spid="58390" grpId="0"/>
      <p:bldP spid="58391" grpId="0" animBg="1"/>
      <p:bldP spid="58392" grpId="0" animBg="1"/>
      <p:bldP spid="58393" grpId="0" animBg="1"/>
      <p:bldP spid="58394" grpId="0" animBg="1"/>
      <p:bldP spid="583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568951" cy="864096"/>
          </a:xfrm>
          <a:noFill/>
        </p:spPr>
        <p:txBody>
          <a:bodyPr/>
          <a:lstStyle/>
          <a:p>
            <a:pPr algn="ctr"/>
            <a:r>
              <a:rPr lang="ru-RU" sz="36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Типи</a:t>
            </a:r>
            <a:r>
              <a:rPr lang="ru-RU" sz="3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36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уроків</a:t>
            </a:r>
            <a:r>
              <a:rPr lang="ru-RU" sz="3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у </a:t>
            </a:r>
            <a:r>
              <a:rPr lang="ru-RU" sz="3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Новій</a:t>
            </a:r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українській</a:t>
            </a:r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школі</a:t>
            </a:r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(наказ </a:t>
            </a:r>
            <a:r>
              <a:rPr lang="ru-RU" sz="2400" b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МОНУ № 408 </a:t>
            </a:r>
            <a:r>
              <a:rPr lang="ru-RU" sz="2400" b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від</a:t>
            </a:r>
            <a:r>
              <a:rPr lang="ru-RU" sz="2400" b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20.04.2018)</a:t>
            </a:r>
            <a:endParaRPr lang="ru-RU" sz="2400" b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64963" y="1863832"/>
            <a:ext cx="7099526" cy="6623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Урок формування компетентностей</a:t>
            </a:r>
            <a:endParaRPr lang="uk-UA" sz="24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54735" y="2852936"/>
            <a:ext cx="7109755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Урок розвитку компетентностей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75193" y="3861054"/>
            <a:ext cx="7089296" cy="70890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Урок перевірки та/або оцінювання досягнення компетентностей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854733" y="4797157"/>
            <a:ext cx="7109756" cy="6273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Урок корекції основних компетентностей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875193" y="5677052"/>
            <a:ext cx="7089296" cy="6377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Комбінований урок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971600" y="1416703"/>
            <a:ext cx="0" cy="448597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981832" y="2213590"/>
            <a:ext cx="872903" cy="306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67467" y="3200290"/>
            <a:ext cx="89336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81831" y="4215501"/>
            <a:ext cx="89336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27216" y="5110828"/>
            <a:ext cx="89336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81831" y="5902673"/>
            <a:ext cx="89336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71601" y="1416703"/>
            <a:ext cx="89336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002049"/>
      </p:ext>
    </p:extLst>
  </p:cSld>
  <p:clrMapOvr>
    <a:masterClrMapping/>
  </p:clrMapOvr>
  <p:transition spd="slow" advClick="0" advTm="10000"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995739" y="4292606"/>
            <a:ext cx="1223962" cy="792163"/>
          </a:xfrm>
          <a:prstGeom prst="roundRect">
            <a:avLst>
              <a:gd name="adj" fmla="val 23436"/>
            </a:avLst>
          </a:prstGeom>
          <a:solidFill>
            <a:srgbClr val="E2F1F6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100" b="1" dirty="0">
                <a:solidFill>
                  <a:srgbClr val="080808"/>
                </a:solidFill>
              </a:rPr>
              <a:t>Слідство, патентне бюро, вчена рада </a:t>
            </a:r>
            <a:endParaRPr lang="ru-RU" sz="1100" b="1" dirty="0">
              <a:solidFill>
                <a:srgbClr val="080808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2" y="4221169"/>
            <a:ext cx="1728093" cy="1800225"/>
          </a:xfrm>
          <a:prstGeom prst="roundRect">
            <a:avLst/>
          </a:prstGeom>
          <a:solidFill>
            <a:srgbClr val="E2F1F6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100" b="1" dirty="0">
                <a:solidFill>
                  <a:srgbClr val="080808"/>
                </a:solidFill>
              </a:rPr>
              <a:t>Прес-конференція, брифінг, аукціон, бенефіс, регламентована дискусія, панорама, телеміст, репортаж, діалог, </a:t>
            </a:r>
            <a:r>
              <a:rPr lang="uk-UA" sz="1100" b="1" dirty="0" smtClean="0">
                <a:solidFill>
                  <a:srgbClr val="080808"/>
                </a:solidFill>
              </a:rPr>
              <a:t>“жива газета”, </a:t>
            </a:r>
            <a:r>
              <a:rPr lang="uk-UA" sz="1100" b="1" dirty="0">
                <a:solidFill>
                  <a:srgbClr val="080808"/>
                </a:solidFill>
              </a:rPr>
              <a:t>усний журнал </a:t>
            </a:r>
            <a:endParaRPr lang="ru-RU" sz="1100" b="1" dirty="0">
              <a:solidFill>
                <a:srgbClr val="080808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87903" y="5805488"/>
            <a:ext cx="2232025" cy="792162"/>
          </a:xfrm>
          <a:prstGeom prst="roundRect">
            <a:avLst/>
          </a:prstGeom>
          <a:solidFill>
            <a:srgbClr val="E2F1F6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100" b="1" dirty="0">
                <a:solidFill>
                  <a:srgbClr val="080808"/>
                </a:solidFill>
              </a:rPr>
              <a:t>Спектакль, </a:t>
            </a:r>
            <a:r>
              <a:rPr lang="uk-UA" sz="1100" b="1" dirty="0" smtClean="0">
                <a:solidFill>
                  <a:srgbClr val="080808"/>
                </a:solidFill>
              </a:rPr>
              <a:t>“Слідство </a:t>
            </a:r>
            <a:r>
              <a:rPr lang="uk-UA" sz="1100" b="1" dirty="0">
                <a:solidFill>
                  <a:srgbClr val="080808"/>
                </a:solidFill>
              </a:rPr>
              <a:t>ведуть </a:t>
            </a:r>
            <a:r>
              <a:rPr lang="uk-UA" sz="1100" b="1" dirty="0" smtClean="0">
                <a:solidFill>
                  <a:srgbClr val="080808"/>
                </a:solidFill>
              </a:rPr>
              <a:t>знавці”, “</a:t>
            </a:r>
            <a:r>
              <a:rPr lang="uk-UA" sz="1100" b="1" dirty="0" err="1" smtClean="0">
                <a:solidFill>
                  <a:srgbClr val="080808"/>
                </a:solidFill>
              </a:rPr>
              <a:t>брейн-ринг</a:t>
            </a:r>
            <a:r>
              <a:rPr lang="uk-UA" sz="1100" b="1" dirty="0" smtClean="0">
                <a:solidFill>
                  <a:srgbClr val="080808"/>
                </a:solidFill>
              </a:rPr>
              <a:t>”, </a:t>
            </a:r>
            <a:r>
              <a:rPr lang="uk-UA" sz="1100" b="1" dirty="0">
                <a:solidFill>
                  <a:srgbClr val="080808"/>
                </a:solidFill>
              </a:rPr>
              <a:t>диспут </a:t>
            </a:r>
            <a:endParaRPr lang="ru-RU" sz="1100" b="1" dirty="0">
              <a:solidFill>
                <a:srgbClr val="080808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95966" y="3284544"/>
            <a:ext cx="1368425" cy="1081087"/>
          </a:xfrm>
          <a:prstGeom prst="roundRect">
            <a:avLst/>
          </a:prstGeom>
          <a:solidFill>
            <a:srgbClr val="E2F1F6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100" b="1" dirty="0">
                <a:solidFill>
                  <a:srgbClr val="080808"/>
                </a:solidFill>
              </a:rPr>
              <a:t>Урок мудрості, відвертості, урок-блок, </a:t>
            </a:r>
            <a:r>
              <a:rPr lang="uk-UA" sz="1100" b="1" dirty="0" err="1" smtClean="0">
                <a:solidFill>
                  <a:srgbClr val="080808"/>
                </a:solidFill>
              </a:rPr>
              <a:t>урок-”дублер</a:t>
            </a:r>
            <a:r>
              <a:rPr lang="uk-UA" sz="1100" b="1" dirty="0" smtClean="0">
                <a:solidFill>
                  <a:srgbClr val="080808"/>
                </a:solidFill>
              </a:rPr>
              <a:t> </a:t>
            </a:r>
            <a:r>
              <a:rPr lang="uk-UA" sz="1100" b="1" dirty="0">
                <a:solidFill>
                  <a:srgbClr val="080808"/>
                </a:solidFill>
              </a:rPr>
              <a:t>починає </a:t>
            </a:r>
            <a:r>
              <a:rPr lang="uk-UA" sz="1100" b="1" dirty="0" smtClean="0">
                <a:solidFill>
                  <a:srgbClr val="080808"/>
                </a:solidFill>
              </a:rPr>
              <a:t>діяти” </a:t>
            </a:r>
            <a:endParaRPr lang="ru-RU" sz="1100" b="1" dirty="0">
              <a:solidFill>
                <a:srgbClr val="080808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5513" y="5805488"/>
            <a:ext cx="2305050" cy="792162"/>
          </a:xfrm>
          <a:prstGeom prst="roundRect">
            <a:avLst/>
          </a:prstGeom>
          <a:solidFill>
            <a:srgbClr val="E2F1F6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100" b="1" dirty="0">
                <a:solidFill>
                  <a:srgbClr val="080808"/>
                </a:solidFill>
              </a:rPr>
              <a:t>Дослідження,  винахідництво, аналіз першоджерел, коментарі, мозковий штурм, інтерв'ю,  репортаж, рецензія </a:t>
            </a:r>
            <a:endParaRPr lang="ru-RU" sz="1100" b="1" dirty="0">
              <a:solidFill>
                <a:srgbClr val="080808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65341" y="3284538"/>
            <a:ext cx="1368425" cy="1079500"/>
          </a:xfrm>
          <a:prstGeom prst="roundRect">
            <a:avLst/>
          </a:prstGeom>
          <a:solidFill>
            <a:srgbClr val="E2F1F6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100" b="1" dirty="0">
                <a:solidFill>
                  <a:srgbClr val="080808"/>
                </a:solidFill>
              </a:rPr>
              <a:t>Заочна екскурсія, екскурсія в минуле, мандрівка, прогулянка </a:t>
            </a:r>
            <a:endParaRPr lang="ru-RU" sz="1100" b="1" dirty="0">
              <a:solidFill>
                <a:srgbClr val="080808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64391" y="4221163"/>
            <a:ext cx="1728787" cy="1871662"/>
          </a:xfrm>
          <a:prstGeom prst="roundRect">
            <a:avLst/>
          </a:prstGeom>
          <a:solidFill>
            <a:srgbClr val="E2F1F6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100" b="1" dirty="0">
                <a:solidFill>
                  <a:srgbClr val="080808"/>
                </a:solidFill>
              </a:rPr>
              <a:t>Лекція-парадокс, парне опитування, експрес-опитування, урок-захист оцінки, урок-консультація, урок-практикум, </a:t>
            </a:r>
          </a:p>
          <a:p>
            <a:pPr algn="ctr">
              <a:defRPr/>
            </a:pPr>
            <a:r>
              <a:rPr lang="uk-UA" sz="1100" b="1" dirty="0">
                <a:solidFill>
                  <a:srgbClr val="080808"/>
                </a:solidFill>
              </a:rPr>
              <a:t>урок-семінар </a:t>
            </a:r>
            <a:endParaRPr lang="ru-RU" sz="1100" b="1" dirty="0">
              <a:solidFill>
                <a:srgbClr val="080808"/>
              </a:solidFill>
            </a:endParaRPr>
          </a:p>
        </p:txBody>
      </p:sp>
      <p:sp>
        <p:nvSpPr>
          <p:cNvPr id="50" name="Выноска со стрелкой вниз 49"/>
          <p:cNvSpPr/>
          <p:nvPr/>
        </p:nvSpPr>
        <p:spPr>
          <a:xfrm>
            <a:off x="7380290" y="2781303"/>
            <a:ext cx="1468437" cy="1439863"/>
          </a:xfrm>
          <a:prstGeom prst="downArrowCallout">
            <a:avLst/>
          </a:prstGeom>
          <a:solidFill>
            <a:srgbClr val="FDE1E5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Трансформація традиційних способів організації уроку 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Выноска со стрелкой вниз 50"/>
          <p:cNvSpPr/>
          <p:nvPr/>
        </p:nvSpPr>
        <p:spPr>
          <a:xfrm>
            <a:off x="2065338" y="4508500"/>
            <a:ext cx="1714500" cy="1296988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100" b="1" dirty="0">
                <a:solidFill>
                  <a:schemeClr val="accent2">
                    <a:lumMod val="50000"/>
                  </a:schemeClr>
                </a:solidFill>
              </a:rPr>
              <a:t>Уроки, засновані на формах, жанрах та методах роботи, відомих в суспільній практиці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979616" y="333375"/>
            <a:ext cx="5184775" cy="935038"/>
          </a:xfrm>
          <a:prstGeom prst="roundRect">
            <a:avLst/>
          </a:prstGeom>
          <a:solidFill>
            <a:srgbClr val="77F36D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Типи уроків 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залежності від форми їх проведення</a:t>
            </a:r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Выноска со стрелкой вниз 35"/>
          <p:cNvSpPr/>
          <p:nvPr/>
        </p:nvSpPr>
        <p:spPr>
          <a:xfrm>
            <a:off x="5580063" y="1557338"/>
            <a:ext cx="1439862" cy="1727200"/>
          </a:xfrm>
          <a:prstGeom prst="downArrowCallout">
            <a:avLst/>
          </a:prstGeom>
          <a:solidFill>
            <a:srgbClr val="F5EA57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Уроки, засновані на нетрадиційній організації навчального матеріалу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Выноска со стрелкой вниз 36"/>
          <p:cNvSpPr/>
          <p:nvPr/>
        </p:nvSpPr>
        <p:spPr>
          <a:xfrm>
            <a:off x="7451728" y="476251"/>
            <a:ext cx="1368425" cy="842963"/>
          </a:xfrm>
          <a:prstGeom prst="downArrowCallou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Уроки, що спираються на фантазію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Выноска со стрелкой вниз 37"/>
          <p:cNvSpPr/>
          <p:nvPr/>
        </p:nvSpPr>
        <p:spPr>
          <a:xfrm>
            <a:off x="3851275" y="2852738"/>
            <a:ext cx="1512888" cy="1439862"/>
          </a:xfrm>
          <a:prstGeom prst="downArrowCallout">
            <a:avLst/>
          </a:prstGeom>
          <a:solidFill>
            <a:srgbClr val="FDE1E5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Уроки, засновані на імітації діяльності закладів та організацій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5435603" y="4508500"/>
            <a:ext cx="1584325" cy="1296988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Використання на уроці традиційних форм позакласної роботи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Выноска со стрелкой вниз 40"/>
          <p:cNvSpPr/>
          <p:nvPr/>
        </p:nvSpPr>
        <p:spPr>
          <a:xfrm>
            <a:off x="323853" y="476250"/>
            <a:ext cx="1368425" cy="865188"/>
          </a:xfrm>
          <a:prstGeom prst="downArrowCallou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Уроки у формі змагань та ігор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323851" y="2781303"/>
            <a:ext cx="1511300" cy="1439863"/>
          </a:xfrm>
          <a:prstGeom prst="downArrowCallout">
            <a:avLst/>
          </a:prstGeom>
          <a:solidFill>
            <a:srgbClr val="FDE1E5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Уроки, що нагадують публічні форми спілкування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Выноска со стрелкой вниз 31"/>
          <p:cNvSpPr/>
          <p:nvPr/>
        </p:nvSpPr>
        <p:spPr>
          <a:xfrm>
            <a:off x="2051050" y="1557338"/>
            <a:ext cx="1512888" cy="1727200"/>
          </a:xfrm>
          <a:prstGeom prst="downArrowCallout">
            <a:avLst/>
          </a:prstGeom>
          <a:solidFill>
            <a:srgbClr val="F5EA57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Уроки, засновані на імітації діяльності при проведенні суспільно-корисних заходів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5" name="Прямая со стрелкой 34"/>
          <p:cNvCxnSpPr>
            <a:stCxn id="69" idx="2"/>
            <a:endCxn id="38" idx="0"/>
          </p:cNvCxnSpPr>
          <p:nvPr/>
        </p:nvCxnSpPr>
        <p:spPr>
          <a:xfrm rot="16200000" flipH="1">
            <a:off x="3798097" y="2042322"/>
            <a:ext cx="1584325" cy="3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2770984" y="1340645"/>
            <a:ext cx="288925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36" idx="0"/>
          </p:cNvCxnSpPr>
          <p:nvPr/>
        </p:nvCxnSpPr>
        <p:spPr>
          <a:xfrm rot="16200000" flipH="1">
            <a:off x="6119816" y="1376369"/>
            <a:ext cx="288925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>
            <a:off x="2159797" y="2672560"/>
            <a:ext cx="3240087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219700" y="1268419"/>
            <a:ext cx="431800" cy="324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16200000" flipH="1">
            <a:off x="6515897" y="1701008"/>
            <a:ext cx="1584325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>
            <a:off x="1007272" y="1737521"/>
            <a:ext cx="1584325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323852" y="1341438"/>
            <a:ext cx="1368425" cy="10795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50" b="1" dirty="0">
                <a:solidFill>
                  <a:srgbClr val="080808"/>
                </a:solidFill>
              </a:rPr>
              <a:t>Конкурс</a:t>
            </a:r>
            <a:r>
              <a:rPr lang="uk-UA" sz="1050" b="1" dirty="0" smtClean="0">
                <a:solidFill>
                  <a:srgbClr val="080808"/>
                </a:solidFill>
              </a:rPr>
              <a:t>, турнір</a:t>
            </a:r>
            <a:r>
              <a:rPr lang="uk-UA" sz="1050" b="1" dirty="0">
                <a:solidFill>
                  <a:srgbClr val="080808"/>
                </a:solidFill>
              </a:rPr>
              <a:t>, естафета, дуель, КВК, ділова гра, рольова гра, кросворд, вікторина </a:t>
            </a:r>
            <a:endParaRPr lang="ru-RU" sz="1050" b="1" dirty="0">
              <a:solidFill>
                <a:srgbClr val="080808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24750" y="1341438"/>
            <a:ext cx="1295400" cy="10795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rgbClr val="080808"/>
                </a:solidFill>
              </a:rPr>
              <a:t>Урок-казка, урок-сюрприз </a:t>
            </a:r>
            <a:endParaRPr lang="ru-RU" sz="1200" b="1" dirty="0">
              <a:solidFill>
                <a:srgbClr val="080808"/>
              </a:solidFill>
            </a:endParaRPr>
          </a:p>
        </p:txBody>
      </p:sp>
      <p:cxnSp>
        <p:nvCxnSpPr>
          <p:cNvPr id="134" name="Прямая со стрелкой 133"/>
          <p:cNvCxnSpPr>
            <a:stCxn id="69" idx="1"/>
            <a:endCxn id="41" idx="3"/>
          </p:cNvCxnSpPr>
          <p:nvPr/>
        </p:nvCxnSpPr>
        <p:spPr>
          <a:xfrm rot="10800000">
            <a:off x="1692276" y="757238"/>
            <a:ext cx="287338" cy="42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stCxn id="69" idx="3"/>
            <a:endCxn id="37" idx="1"/>
          </p:cNvCxnSpPr>
          <p:nvPr/>
        </p:nvCxnSpPr>
        <p:spPr>
          <a:xfrm flipV="1">
            <a:off x="7164389" y="750888"/>
            <a:ext cx="287337" cy="49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3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930" y="2503644"/>
            <a:ext cx="1368425" cy="1873250"/>
          </a:xfrm>
          <a:prstGeom prst="roundRect">
            <a:avLst>
              <a:gd name="adj" fmla="val 23436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100" b="1" dirty="0">
                <a:solidFill>
                  <a:srgbClr val="080808"/>
                </a:solidFill>
              </a:rPr>
              <a:t>уроки-творчі звіти, уроки-заліки, уроки-експромт-екзамени, </a:t>
            </a:r>
          </a:p>
          <a:p>
            <a:pPr algn="ctr">
              <a:defRPr/>
            </a:pPr>
            <a:r>
              <a:rPr lang="uk-UA" sz="1100" b="1" dirty="0">
                <a:solidFill>
                  <a:srgbClr val="080808"/>
                </a:solidFill>
              </a:rPr>
              <a:t>уроки-консультації, уроки-взаємонавчанняуроки-консиліуми</a:t>
            </a:r>
            <a:endParaRPr lang="ru-RU" sz="1100" b="1" dirty="0">
              <a:solidFill>
                <a:srgbClr val="080808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4078" y="5876931"/>
            <a:ext cx="1584325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100" b="1" dirty="0">
                <a:solidFill>
                  <a:srgbClr val="080808"/>
                </a:solidFill>
              </a:rPr>
              <a:t>уроки-спектаклі, уроки-концерти, кіно-уроки, дидактичний театр</a:t>
            </a:r>
            <a:endParaRPr lang="ru-RU" sz="1100" b="1" dirty="0">
              <a:solidFill>
                <a:srgbClr val="080808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4438" y="260356"/>
            <a:ext cx="1079500" cy="7207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100" b="1" dirty="0">
                <a:solidFill>
                  <a:srgbClr val="080808"/>
                </a:solidFill>
              </a:rPr>
              <a:t>уроки-комплекси, уроки панорами</a:t>
            </a:r>
            <a:endParaRPr lang="ru-RU" sz="1100" b="1" dirty="0">
              <a:solidFill>
                <a:srgbClr val="080808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4300" y="260350"/>
            <a:ext cx="1295400" cy="8651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50" b="1" dirty="0">
                <a:solidFill>
                  <a:srgbClr val="080808"/>
                </a:solidFill>
              </a:rPr>
              <a:t>уроки-семінари, уроки-конференції, уроки-лекції</a:t>
            </a:r>
            <a:endParaRPr lang="ru-RU" sz="1050" b="1" dirty="0">
              <a:solidFill>
                <a:srgbClr val="080808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96337" y="2563587"/>
            <a:ext cx="1296987" cy="18716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50" b="1" dirty="0">
                <a:solidFill>
                  <a:srgbClr val="080808"/>
                </a:solidFill>
              </a:rPr>
              <a:t>уроки-суди, уроки-захисти дисертацій, уроки — «Слідство ведуть знавці», уроки-імпровізації, уроки-імітації</a:t>
            </a:r>
            <a:endParaRPr lang="ru-RU" sz="1050" b="1" dirty="0">
              <a:solidFill>
                <a:srgbClr val="080808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826" y="188913"/>
            <a:ext cx="2017713" cy="10080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900" b="1" dirty="0">
                <a:solidFill>
                  <a:srgbClr val="080808"/>
                </a:solidFill>
              </a:rPr>
              <a:t>уроки-пошуки, уроки-розвідки, уроки-лабораторні дослідження, уроки-заочні подорожування, уроки-експедиційні дослідження, уроки-наукові дослідження</a:t>
            </a:r>
            <a:endParaRPr lang="ru-RU" sz="900" b="1" dirty="0">
              <a:solidFill>
                <a:srgbClr val="080808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48491" y="188913"/>
            <a:ext cx="2016125" cy="10795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rgbClr val="080808"/>
                </a:solidFill>
              </a:rPr>
              <a:t>драматична гра, драматизація розповіді, імпровізована робота у пантомімі, тіньові п'єси, п'єси з ляльками і маріонетками, усі види непідготовленої драми</a:t>
            </a:r>
            <a:endParaRPr lang="ru-RU" sz="1000" b="1" dirty="0">
              <a:solidFill>
                <a:srgbClr val="080808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388" y="5516569"/>
            <a:ext cx="1871662" cy="11525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rgbClr val="080808"/>
                </a:solidFill>
              </a:rPr>
              <a:t>уроки-усні журнали, уроки-діалоги, уроки-роздуми, уроки-диспути, уроки-прес-конференції, уроки-репортажі, уроки-панорами, уроки-протиріччя-парадокси</a:t>
            </a:r>
            <a:endParaRPr lang="ru-RU" sz="1000" b="1" dirty="0">
              <a:solidFill>
                <a:srgbClr val="080808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79839" y="5876931"/>
            <a:ext cx="1655762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rgbClr val="080808"/>
                </a:solidFill>
              </a:rPr>
              <a:t>уроки, на яких «спресовується» споріднений матеріал кількох предметів</a:t>
            </a:r>
            <a:endParaRPr lang="ru-RU" sz="1000" b="1" dirty="0">
              <a:solidFill>
                <a:srgbClr val="080808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08625" y="5876931"/>
            <a:ext cx="1511300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rgbClr val="080808"/>
                </a:solidFill>
              </a:rPr>
              <a:t>уроки-КВК, уроки-аукціони, уроки-турніри, уроки-вікторини, уроки-конкурси</a:t>
            </a:r>
            <a:endParaRPr lang="ru-RU" sz="1000" b="1" dirty="0">
              <a:solidFill>
                <a:srgbClr val="080808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92950" y="5589588"/>
            <a:ext cx="1800225" cy="1079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rgbClr val="080808"/>
                </a:solidFill>
              </a:rPr>
              <a:t>уроки проводять з учнями різного віку, спресовуючи у різні блоки матеріал одного предмета, що за програмою вивчається у різних </a:t>
            </a:r>
            <a:r>
              <a:rPr lang="uk-UA" sz="1000" b="1" dirty="0">
                <a:solidFill>
                  <a:srgbClr val="080808"/>
                </a:solidFill>
              </a:rPr>
              <a:t>класах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5724525" y="4941894"/>
            <a:ext cx="1295400" cy="935037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B6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Уроки-змагання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3924303" y="4941888"/>
            <a:ext cx="1368425" cy="914400"/>
          </a:xfrm>
          <a:prstGeom prst="downArrowCallout">
            <a:avLst/>
          </a:prstGeom>
          <a:solidFill>
            <a:srgbClr val="FFC000"/>
          </a:solidFill>
          <a:ln>
            <a:solidFill>
              <a:srgbClr val="CB6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Уроки міжпредметні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7235828" y="4581531"/>
            <a:ext cx="1539875" cy="968375"/>
          </a:xfrm>
          <a:prstGeom prst="downArrowCallout">
            <a:avLst/>
          </a:prstGeom>
          <a:solidFill>
            <a:srgbClr val="F385AC"/>
          </a:solidFill>
          <a:ln>
            <a:solidFill>
              <a:srgbClr val="CB6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Уроки з різновіковим складом учнів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39753" y="4581525"/>
            <a:ext cx="1439863" cy="935038"/>
          </a:xfrm>
          <a:prstGeom prst="downArrowCallout">
            <a:avLst/>
          </a:prstGeom>
          <a:solidFill>
            <a:srgbClr val="F385AC"/>
          </a:solidFill>
          <a:ln>
            <a:solidFill>
              <a:srgbClr val="CB6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Уроки комунікативної спрямованості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2195514" y="4941894"/>
            <a:ext cx="1368425" cy="935037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B6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Уроки театралізовані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20" name="Выноска со стрелкой вверх 19"/>
          <p:cNvSpPr/>
          <p:nvPr/>
        </p:nvSpPr>
        <p:spPr>
          <a:xfrm>
            <a:off x="2339978" y="981075"/>
            <a:ext cx="1368425" cy="935038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B6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Уроки </a:t>
            </a:r>
            <a:r>
              <a:rPr lang="uk-UA" sz="1200" b="1" dirty="0" smtClean="0">
                <a:solidFill>
                  <a:schemeClr val="accent2">
                    <a:lumMod val="50000"/>
                  </a:schemeClr>
                </a:solidFill>
              </a:rPr>
              <a:t>інтегрованого типу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3924303" y="1125538"/>
            <a:ext cx="1368425" cy="1008062"/>
          </a:xfrm>
          <a:prstGeom prst="upArrowCallout">
            <a:avLst/>
          </a:prstGeom>
          <a:solidFill>
            <a:srgbClr val="FFC000"/>
          </a:solidFill>
          <a:ln>
            <a:solidFill>
              <a:srgbClr val="CB6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Уроки змістовної спрямованості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Выноска со стрелкой вверх 21"/>
          <p:cNvSpPr/>
          <p:nvPr/>
        </p:nvSpPr>
        <p:spPr>
          <a:xfrm>
            <a:off x="468314" y="1196981"/>
            <a:ext cx="1582737" cy="1008063"/>
          </a:xfrm>
          <a:prstGeom prst="upArrowCallout">
            <a:avLst/>
          </a:prstGeom>
          <a:solidFill>
            <a:srgbClr val="F385AC"/>
          </a:solidFill>
          <a:ln>
            <a:solidFill>
              <a:srgbClr val="CB6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50" b="1" dirty="0" smtClean="0">
                <a:solidFill>
                  <a:schemeClr val="accent2">
                    <a:lumMod val="50000"/>
                  </a:schemeClr>
                </a:solidFill>
              </a:rPr>
              <a:t>Уроки-подорожі, </a:t>
            </a:r>
            <a:r>
              <a:rPr lang="uk-UA" sz="1050" b="1" dirty="0">
                <a:solidFill>
                  <a:schemeClr val="accent2">
                    <a:lumMod val="50000"/>
                  </a:schemeClr>
                </a:solidFill>
              </a:rPr>
              <a:t>уроки-дослідження</a:t>
            </a:r>
            <a:r>
              <a:rPr lang="uk-UA" sz="105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0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Выноска со стрелкой вверх 22"/>
          <p:cNvSpPr/>
          <p:nvPr/>
        </p:nvSpPr>
        <p:spPr>
          <a:xfrm>
            <a:off x="7235825" y="1268413"/>
            <a:ext cx="1514475" cy="914400"/>
          </a:xfrm>
          <a:prstGeom prst="upArrowCallout">
            <a:avLst/>
          </a:prstGeom>
          <a:solidFill>
            <a:srgbClr val="F385AC"/>
          </a:solidFill>
          <a:ln>
            <a:solidFill>
              <a:srgbClr val="CB6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Уроки драматизації 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Выноска со стрелкой вверх 23"/>
          <p:cNvSpPr/>
          <p:nvPr/>
        </p:nvSpPr>
        <p:spPr>
          <a:xfrm>
            <a:off x="5508625" y="981075"/>
            <a:ext cx="1295400" cy="863600"/>
          </a:xfrm>
          <a:prstGeom prst="up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B6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Уроки-психотренінги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Выноска со стрелкой влево 24"/>
          <p:cNvSpPr/>
          <p:nvPr/>
        </p:nvSpPr>
        <p:spPr>
          <a:xfrm>
            <a:off x="1475656" y="2924175"/>
            <a:ext cx="1512018" cy="914400"/>
          </a:xfrm>
          <a:prstGeom prst="leftArrowCallout">
            <a:avLst/>
          </a:prstGeom>
          <a:solidFill>
            <a:srgbClr val="FFC000"/>
          </a:solidFill>
          <a:ln>
            <a:solidFill>
              <a:srgbClr val="CB6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Уроки </a:t>
            </a:r>
            <a:r>
              <a:rPr lang="uk-UA" sz="1200" b="1" dirty="0" err="1" smtClean="0">
                <a:solidFill>
                  <a:schemeClr val="accent2">
                    <a:lumMod val="50000"/>
                  </a:schemeClr>
                </a:solidFill>
              </a:rPr>
              <a:t>суспільно-го</a:t>
            </a:r>
            <a:r>
              <a:rPr lang="uk-UA" sz="1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огляду знань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Выноска со стрелкой вправо 25"/>
          <p:cNvSpPr/>
          <p:nvPr/>
        </p:nvSpPr>
        <p:spPr>
          <a:xfrm>
            <a:off x="6372225" y="2942434"/>
            <a:ext cx="1224112" cy="936625"/>
          </a:xfrm>
          <a:prstGeom prst="rightArrowCallout">
            <a:avLst/>
          </a:prstGeom>
          <a:solidFill>
            <a:srgbClr val="FFC000"/>
          </a:solidFill>
          <a:ln>
            <a:solidFill>
              <a:srgbClr val="CB6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</a:rPr>
              <a:t>Уроки-ділові, рольові ігри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08625" y="260356"/>
            <a:ext cx="1295400" cy="7207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50" b="1" dirty="0">
                <a:solidFill>
                  <a:srgbClr val="080808"/>
                </a:solidFill>
              </a:rPr>
              <a:t>вправи з психотренінгу, психокорекція </a:t>
            </a:r>
            <a:endParaRPr lang="ru-RU" sz="1050" b="1" dirty="0">
              <a:solidFill>
                <a:srgbClr val="080808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03848" y="2492896"/>
            <a:ext cx="2808312" cy="1800200"/>
          </a:xfrm>
          <a:prstGeom prst="roundRect">
            <a:avLst/>
          </a:prstGeom>
          <a:solidFill>
            <a:srgbClr val="77F36D"/>
          </a:solidFill>
          <a:ln>
            <a:solidFill>
              <a:srgbClr val="CB6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НЕСТАНДАРТНІ</a:t>
            </a:r>
          </a:p>
          <a:p>
            <a:pPr algn="ctr"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УРОКИ</a:t>
            </a:r>
            <a:endParaRPr lang="ru-RU" sz="2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" name="Прямая со стрелкой 28"/>
          <p:cNvCxnSpPr>
            <a:endCxn id="20" idx="2"/>
          </p:cNvCxnSpPr>
          <p:nvPr/>
        </p:nvCxnSpPr>
        <p:spPr>
          <a:xfrm rot="10800000">
            <a:off x="3024188" y="1916113"/>
            <a:ext cx="611187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8" idx="0"/>
            <a:endCxn id="21" idx="2"/>
          </p:cNvCxnSpPr>
          <p:nvPr/>
        </p:nvCxnSpPr>
        <p:spPr>
          <a:xfrm rot="5400000" flipH="1" flipV="1">
            <a:off x="4427540" y="2312991"/>
            <a:ext cx="3603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4" idx="2"/>
          </p:cNvCxnSpPr>
          <p:nvPr/>
        </p:nvCxnSpPr>
        <p:spPr>
          <a:xfrm rot="5400000" flipH="1" flipV="1">
            <a:off x="5544344" y="1880397"/>
            <a:ext cx="647700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3" idx="2"/>
          </p:cNvCxnSpPr>
          <p:nvPr/>
        </p:nvCxnSpPr>
        <p:spPr>
          <a:xfrm flipV="1">
            <a:off x="6015041" y="2182819"/>
            <a:ext cx="1978025" cy="509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8" idx="0"/>
          </p:cNvCxnSpPr>
          <p:nvPr/>
        </p:nvCxnSpPr>
        <p:spPr>
          <a:xfrm rot="10800000" flipV="1">
            <a:off x="1258891" y="4102106"/>
            <a:ext cx="1957387" cy="479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2771778" y="4292600"/>
            <a:ext cx="936625" cy="649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8" idx="2"/>
            <a:endCxn id="16" idx="0"/>
          </p:cNvCxnSpPr>
          <p:nvPr/>
        </p:nvCxnSpPr>
        <p:spPr>
          <a:xfrm rot="5400000">
            <a:off x="4283869" y="4617247"/>
            <a:ext cx="6477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5" idx="0"/>
          </p:cNvCxnSpPr>
          <p:nvPr/>
        </p:nvCxnSpPr>
        <p:spPr>
          <a:xfrm rot="16200000" flipH="1">
            <a:off x="5723731" y="4293394"/>
            <a:ext cx="649288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7" idx="0"/>
          </p:cNvCxnSpPr>
          <p:nvPr/>
        </p:nvCxnSpPr>
        <p:spPr>
          <a:xfrm>
            <a:off x="6053138" y="4029075"/>
            <a:ext cx="1952625" cy="552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1187453" y="2205038"/>
            <a:ext cx="1958975" cy="538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25" idx="3"/>
          </p:cNvCxnSpPr>
          <p:nvPr/>
        </p:nvCxnSpPr>
        <p:spPr>
          <a:xfrm flipH="1" flipV="1">
            <a:off x="2987674" y="3381375"/>
            <a:ext cx="215901" cy="58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011865" y="3499420"/>
            <a:ext cx="431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29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384" y="1412781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Спеціальні методичні </a:t>
            </a:r>
            <a:r>
              <a:rPr lang="uk-UA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компетенції,</a:t>
            </a:r>
          </a:p>
          <a:p>
            <a:pPr algn="ctr"/>
            <a:r>
              <a:rPr lang="uk-UA" sz="2400" b="1" dirty="0">
                <a:solidFill>
                  <a:srgbClr val="000000"/>
                </a:solidFill>
              </a:rPr>
              <a:t>я</a:t>
            </a:r>
            <a:r>
              <a:rPr lang="uk-UA" sz="2400" b="1" dirty="0" smtClean="0">
                <a:solidFill>
                  <a:srgbClr val="000000"/>
                </a:solidFill>
              </a:rPr>
              <a:t>кими має володіти педагог при підготовці до </a:t>
            </a:r>
            <a:r>
              <a:rPr lang="uk-UA" sz="2400" b="1" dirty="0" err="1" smtClean="0">
                <a:solidFill>
                  <a:srgbClr val="000000"/>
                </a:solidFill>
              </a:rPr>
              <a:t>компетентнісно</a:t>
            </a:r>
            <a:r>
              <a:rPr lang="uk-UA" sz="2400" b="1" dirty="0" smtClean="0">
                <a:solidFill>
                  <a:srgbClr val="000000"/>
                </a:solidFill>
              </a:rPr>
              <a:t> орієнтованого уроку:</a:t>
            </a:r>
            <a:endParaRPr lang="en-US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цільова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(уміння педагога визначати цілі навчання);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змістова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(уміння визначати зміст навчання);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проєктувальна</a:t>
            </a:r>
            <a:r>
              <a:rPr lang="uk-UA" sz="28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(уміння </a:t>
            </a:r>
            <a:r>
              <a:rPr lang="uk-UA" sz="2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проєктувати</a:t>
            </a:r>
            <a:r>
              <a:rPr lang="uk-UA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освітній процес);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рефлексивна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(уміння обґрунтовувати ефективність обраних методичних підходів);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моніторингова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(уміння відслідковувати результати навчання).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 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2419" y="766451"/>
            <a:ext cx="7776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Методична </a:t>
            </a:r>
            <a:r>
              <a:rPr lang="ru-RU" sz="3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компетентність</a:t>
            </a: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чителя</a:t>
            </a:r>
            <a:endParaRPr lang="uk-UA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0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756089" y="1124744"/>
            <a:ext cx="6244439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tx2"/>
                </a:solidFill>
              </a:rPr>
              <a:t>Створення умовної моделі уроку:</a:t>
            </a:r>
            <a:endParaRPr lang="uk-UA" sz="1600" dirty="0">
              <a:solidFill>
                <a:schemeClr val="tx2"/>
              </a:solidFill>
            </a:endParaRPr>
          </a:p>
          <a:p>
            <a:r>
              <a:rPr lang="uk-UA" sz="1600" dirty="0" smtClean="0">
                <a:solidFill>
                  <a:schemeClr val="tx2"/>
                </a:solidFill>
              </a:rPr>
              <a:t>- чітке </a:t>
            </a:r>
            <a:r>
              <a:rPr lang="uk-UA" sz="1600" dirty="0">
                <a:solidFill>
                  <a:schemeClr val="tx2"/>
                </a:solidFill>
              </a:rPr>
              <a:t>визначення місця уроку </a:t>
            </a:r>
            <a:r>
              <a:rPr lang="uk-UA" sz="1600" dirty="0" smtClean="0">
                <a:solidFill>
                  <a:schemeClr val="tx2"/>
                </a:solidFill>
              </a:rPr>
              <a:t>у змістовому та </a:t>
            </a:r>
            <a:r>
              <a:rPr lang="uk-UA" sz="1600" dirty="0">
                <a:solidFill>
                  <a:schemeClr val="tx2"/>
                </a:solidFill>
              </a:rPr>
              <a:t>методичному </a:t>
            </a:r>
            <a:r>
              <a:rPr lang="uk-UA" sz="1600" dirty="0" smtClean="0">
                <a:solidFill>
                  <a:schemeClr val="tx2"/>
                </a:solidFill>
              </a:rPr>
              <a:t>аспектах у </a:t>
            </a:r>
            <a:r>
              <a:rPr lang="uk-UA" sz="1600" dirty="0">
                <a:solidFill>
                  <a:schemeClr val="tx2"/>
                </a:solidFill>
              </a:rPr>
              <a:t>межах навчального курсу, розділу, теми;</a:t>
            </a:r>
          </a:p>
          <a:p>
            <a:r>
              <a:rPr lang="uk-UA" sz="1600" dirty="0" smtClean="0">
                <a:solidFill>
                  <a:schemeClr val="tx2"/>
                </a:solidFill>
              </a:rPr>
              <a:t>- формулювання </a:t>
            </a:r>
            <a:r>
              <a:rPr lang="uk-UA" sz="1600" dirty="0">
                <a:solidFill>
                  <a:schemeClr val="tx2"/>
                </a:solidFill>
              </a:rPr>
              <a:t>загальної мети вивчення матеріалу;</a:t>
            </a:r>
          </a:p>
          <a:p>
            <a:r>
              <a:rPr lang="uk-UA" sz="1600" dirty="0" smtClean="0">
                <a:solidFill>
                  <a:schemeClr val="tx2"/>
                </a:solidFill>
              </a:rPr>
              <a:t>- відбір </a:t>
            </a:r>
            <a:r>
              <a:rPr lang="uk-UA" sz="1600" dirty="0">
                <a:solidFill>
                  <a:schemeClr val="tx2"/>
                </a:solidFill>
              </a:rPr>
              <a:t>педагогічних методів, прийомів, технологій, </a:t>
            </a:r>
            <a:r>
              <a:rPr lang="uk-UA" sz="1600" dirty="0" smtClean="0">
                <a:solidFill>
                  <a:schemeClr val="tx2"/>
                </a:solidFill>
              </a:rPr>
              <a:t>використання яких </a:t>
            </a:r>
            <a:r>
              <a:rPr lang="uk-UA" sz="1600" dirty="0">
                <a:solidFill>
                  <a:schemeClr val="tx2"/>
                </a:solidFill>
              </a:rPr>
              <a:t>забезпечить досягнення поставленої мети найбільш раціональним шляхом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785351" y="3100726"/>
            <a:ext cx="6244438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tx2"/>
                </a:solidFill>
              </a:rPr>
              <a:t>Створення структури педагогічного процесу:</a:t>
            </a:r>
            <a:endParaRPr lang="ru-RU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chemeClr val="tx2"/>
                </a:solidFill>
              </a:rPr>
              <a:t>визначення </a:t>
            </a:r>
            <a:r>
              <a:rPr lang="uk-UA" sz="1600" dirty="0">
                <a:solidFill>
                  <a:schemeClr val="tx2"/>
                </a:solidFill>
              </a:rPr>
              <a:t>виховних і розвивальних завдань; </a:t>
            </a:r>
            <a:endParaRPr lang="uk-UA" sz="1600" dirty="0" smtClean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chemeClr val="tx2"/>
                </a:solidFill>
              </a:rPr>
              <a:t>прогнозування </a:t>
            </a:r>
            <a:r>
              <a:rPr lang="uk-UA" sz="1600" dirty="0">
                <a:solidFill>
                  <a:schemeClr val="tx2"/>
                </a:solidFill>
              </a:rPr>
              <a:t>результатів; </a:t>
            </a:r>
            <a:endParaRPr lang="uk-UA" sz="1600" dirty="0" smtClean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chemeClr val="tx2"/>
                </a:solidFill>
              </a:rPr>
              <a:t>опрацювання </a:t>
            </a:r>
            <a:r>
              <a:rPr lang="uk-UA" sz="1600" dirty="0">
                <a:solidFill>
                  <a:schemeClr val="tx2"/>
                </a:solidFill>
              </a:rPr>
              <a:t>змістової частини матеріалу</a:t>
            </a:r>
            <a:r>
              <a:rPr lang="uk-UA" sz="1600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chemeClr val="tx2"/>
                </a:solidFill>
              </a:rPr>
              <a:t>визначення </a:t>
            </a:r>
            <a:r>
              <a:rPr lang="uk-UA" sz="1600" dirty="0">
                <a:solidFill>
                  <a:schemeClr val="tx2"/>
                </a:solidFill>
              </a:rPr>
              <a:t>методів, прийомів </a:t>
            </a:r>
            <a:r>
              <a:rPr lang="uk-UA" sz="1600" dirty="0" smtClean="0">
                <a:solidFill>
                  <a:schemeClr val="tx2"/>
                </a:solidFill>
              </a:rPr>
              <a:t>роботи;</a:t>
            </a: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chemeClr val="tx2"/>
                </a:solidFill>
              </a:rPr>
              <a:t>прогнозування предметних та ключових </a:t>
            </a:r>
            <a:r>
              <a:rPr lang="uk-UA" sz="1600" dirty="0">
                <a:solidFill>
                  <a:schemeClr val="tx2"/>
                </a:solidFill>
              </a:rPr>
              <a:t>компетентностей, які формуватимуться на уроці</a:t>
            </a:r>
            <a:r>
              <a:rPr lang="ru-RU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785351" y="5004919"/>
            <a:ext cx="6244438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uk-UA" sz="1600" b="1" dirty="0">
                <a:solidFill>
                  <a:schemeClr val="tx2"/>
                </a:solidFill>
              </a:rPr>
              <a:t>Створення конструктора (</a:t>
            </a:r>
            <a:r>
              <a:rPr lang="uk-UA" sz="1600" b="1" dirty="0" err="1" smtClean="0">
                <a:solidFill>
                  <a:schemeClr val="tx2"/>
                </a:solidFill>
              </a:rPr>
              <a:t>конспекта</a:t>
            </a:r>
            <a:r>
              <a:rPr lang="uk-UA" sz="1600" b="1" dirty="0" smtClean="0">
                <a:solidFill>
                  <a:schemeClr val="tx2"/>
                </a:solidFill>
              </a:rPr>
              <a:t>) </a:t>
            </a:r>
            <a:r>
              <a:rPr lang="uk-UA" sz="1600" b="1" dirty="0">
                <a:solidFill>
                  <a:schemeClr val="tx2"/>
                </a:solidFill>
              </a:rPr>
              <a:t>уроку:</a:t>
            </a:r>
            <a:endParaRPr lang="ru-RU" sz="1600" dirty="0">
              <a:solidFill>
                <a:schemeClr val="tx2"/>
              </a:solidFill>
            </a:endParaRPr>
          </a:p>
          <a:p>
            <a:r>
              <a:rPr lang="uk-UA" sz="1600" dirty="0" smtClean="0">
                <a:solidFill>
                  <a:schemeClr val="tx2"/>
                </a:solidFill>
              </a:rPr>
              <a:t>- чітке </a:t>
            </a:r>
            <a:r>
              <a:rPr lang="uk-UA" sz="1600" dirty="0">
                <a:solidFill>
                  <a:schemeClr val="tx2"/>
                </a:solidFill>
              </a:rPr>
              <a:t>формулювання мети, завдань, типу, форми проведення уроку;</a:t>
            </a:r>
            <a:endParaRPr lang="ru-RU" sz="1600" dirty="0">
              <a:solidFill>
                <a:schemeClr val="tx2"/>
              </a:solidFill>
            </a:endParaRPr>
          </a:p>
          <a:p>
            <a:r>
              <a:rPr lang="uk-UA" sz="1600" dirty="0" smtClean="0">
                <a:solidFill>
                  <a:schemeClr val="tx2"/>
                </a:solidFill>
              </a:rPr>
              <a:t>- конкретизація </a:t>
            </a:r>
            <a:r>
              <a:rPr lang="uk-UA" sz="1600" dirty="0">
                <a:solidFill>
                  <a:schemeClr val="tx2"/>
                </a:solidFill>
              </a:rPr>
              <a:t>методів, прийомів;</a:t>
            </a:r>
            <a:endParaRPr lang="ru-RU" sz="1600" dirty="0">
              <a:solidFill>
                <a:schemeClr val="tx2"/>
              </a:solidFill>
            </a:endParaRPr>
          </a:p>
          <a:p>
            <a:r>
              <a:rPr lang="uk-UA" sz="1600" dirty="0" smtClean="0">
                <a:solidFill>
                  <a:schemeClr val="tx2"/>
                </a:solidFill>
              </a:rPr>
              <a:t>- запис </a:t>
            </a:r>
            <a:r>
              <a:rPr lang="uk-UA" sz="1600" dirty="0">
                <a:solidFill>
                  <a:schemeClr val="tx2"/>
                </a:solidFill>
              </a:rPr>
              <a:t>дій учителя та передбачення дій учнів;</a:t>
            </a:r>
            <a:endParaRPr lang="ru-RU" sz="1600" dirty="0">
              <a:solidFill>
                <a:schemeClr val="tx2"/>
              </a:solidFill>
            </a:endParaRPr>
          </a:p>
          <a:p>
            <a:r>
              <a:rPr lang="uk-UA" sz="1600" dirty="0" smtClean="0">
                <a:solidFill>
                  <a:schemeClr val="tx2"/>
                </a:solidFill>
              </a:rPr>
              <a:t>- раціональний </a:t>
            </a:r>
            <a:r>
              <a:rPr lang="uk-UA" sz="1600" dirty="0">
                <a:solidFill>
                  <a:schemeClr val="tx2"/>
                </a:solidFill>
              </a:rPr>
              <a:t>розподіл часу;</a:t>
            </a:r>
            <a:endParaRPr lang="ru-RU" sz="1600" dirty="0">
              <a:solidFill>
                <a:schemeClr val="tx2"/>
              </a:solidFill>
            </a:endParaRPr>
          </a:p>
          <a:p>
            <a:r>
              <a:rPr lang="uk-UA" sz="1600" dirty="0" smtClean="0">
                <a:solidFill>
                  <a:schemeClr val="tx2"/>
                </a:solidFill>
              </a:rPr>
              <a:t>- виділення </a:t>
            </a:r>
            <a:r>
              <a:rPr lang="uk-UA" sz="1600" dirty="0">
                <a:solidFill>
                  <a:schemeClr val="tx2"/>
                </a:solidFill>
              </a:rPr>
              <a:t>структурних елементів навчальної діяльності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60925" y="1910113"/>
            <a:ext cx="215013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Моделювання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07508" y="3779316"/>
            <a:ext cx="205697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Проєктування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3012" y="5560664"/>
            <a:ext cx="227068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Конструювання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2209089" y="213331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2174256" y="4008667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2304260" y="579149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2418" y="580522"/>
            <a:ext cx="7776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Підготовка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вчителя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до уроку</a:t>
            </a:r>
            <a:endParaRPr lang="uk-U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4868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Мета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компетентнісно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уроку (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очікувані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результати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0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1484785"/>
            <a:ext cx="6264696" cy="4896545"/>
          </a:xfrm>
        </p:spPr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Структура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 уроку – це 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сукупність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, послідовність 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та логічний зв’язок елементів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, які 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становлять його 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модель.</a:t>
            </a:r>
          </a:p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Кожен 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урок має свою структуру, яка зумовлюється його 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новітньою метою.</a:t>
            </a:r>
          </a:p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моделі уроку виділяють </a:t>
            </a:r>
            <a:r>
              <a:rPr lang="uk-UA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макроструктуру</a:t>
            </a:r>
            <a:r>
              <a:rPr lang="uk-UA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(етапи 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конкретного уроку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) та</a:t>
            </a:r>
            <a:r>
              <a:rPr lang="uk-UA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мікроструктуру 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методичні компоненти кожного етапу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).</a:t>
            </a:r>
            <a:endParaRPr lang="uk-UA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8614" name="Picture 6" descr="school03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988840"/>
            <a:ext cx="219551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8" descr="school19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73216"/>
            <a:ext cx="219551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6069" y="692614"/>
            <a:ext cx="7122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Структура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компетентнісного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уроку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160804"/>
            <a:ext cx="8640960" cy="5580564"/>
          </a:xfrm>
        </p:spPr>
        <p:txBody>
          <a:bodyPr>
            <a:normAutofit fontScale="62500" lnSpcReduction="20000"/>
          </a:bodyPr>
          <a:lstStyle/>
          <a:p>
            <a:pPr marL="0" indent="-51435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uk-UA" sz="4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Мотиваційний етап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uk-UA" sz="42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•</a:t>
            </a:r>
            <a:r>
              <a:rPr lang="uk-UA" sz="4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4200" dirty="0" smtClean="0">
                <a:latin typeface="Calibri" pitchFamily="34" charset="0"/>
                <a:cs typeface="Calibri" pitchFamily="34" charset="0"/>
              </a:rPr>
              <a:t>забезпечення емоційної готовності до уроку;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uk-UA" sz="4200" dirty="0" smtClean="0">
                <a:latin typeface="Calibri" pitchFamily="34" charset="0"/>
                <a:cs typeface="Calibri" pitchFamily="34" charset="0"/>
              </a:rPr>
              <a:t>• актуалізація </a:t>
            </a:r>
            <a:r>
              <a:rPr lang="uk-UA" sz="4200" dirty="0" err="1" smtClean="0">
                <a:latin typeface="Calibri" pitchFamily="34" charset="0"/>
                <a:cs typeface="Calibri" pitchFamily="34" charset="0"/>
              </a:rPr>
              <a:t>суб</a:t>
            </a:r>
            <a:r>
              <a:rPr lang="en-US" sz="4200" dirty="0" smtClean="0">
                <a:latin typeface="Calibri" pitchFamily="34" charset="0"/>
                <a:cs typeface="Calibri" pitchFamily="34" charset="0"/>
              </a:rPr>
              <a:t>’</a:t>
            </a:r>
            <a:r>
              <a:rPr lang="uk-UA" sz="4200" dirty="0" err="1" smtClean="0">
                <a:latin typeface="Calibri" pitchFamily="34" charset="0"/>
                <a:cs typeface="Calibri" pitchFamily="34" charset="0"/>
              </a:rPr>
              <a:t>єктивного</a:t>
            </a:r>
            <a:r>
              <a:rPr lang="uk-UA" sz="4200" dirty="0" smtClean="0">
                <a:latin typeface="Calibri" pitchFamily="34" charset="0"/>
                <a:cs typeface="Calibri" pitchFamily="34" charset="0"/>
              </a:rPr>
              <a:t> досвіду, опорних знань;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uk-UA" sz="4200" dirty="0" smtClean="0">
                <a:latin typeface="Calibri" pitchFamily="34" charset="0"/>
                <a:cs typeface="Calibri" pitchFamily="34" charset="0"/>
              </a:rPr>
              <a:t>• створення </a:t>
            </a:r>
            <a:r>
              <a:rPr lang="uk-UA" sz="4200" dirty="0">
                <a:latin typeface="Calibri" pitchFamily="34" charset="0"/>
                <a:cs typeface="Calibri" pitchFamily="34" charset="0"/>
              </a:rPr>
              <a:t>проблемної </a:t>
            </a:r>
            <a:r>
              <a:rPr lang="uk-UA" sz="4200" dirty="0" smtClean="0">
                <a:latin typeface="Calibri" pitchFamily="34" charset="0"/>
                <a:cs typeface="Calibri" pitchFamily="34" charset="0"/>
              </a:rPr>
              <a:t>ситуації;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uk-UA" sz="4200" dirty="0" smtClean="0">
                <a:latin typeface="Calibri" pitchFamily="34" charset="0"/>
                <a:cs typeface="Calibri" pitchFamily="34" charset="0"/>
              </a:rPr>
              <a:t>• використання </a:t>
            </a:r>
            <a:r>
              <a:rPr lang="uk-UA" sz="4200" dirty="0">
                <a:latin typeface="Calibri" pitchFamily="34" charset="0"/>
                <a:cs typeface="Calibri" pitchFamily="34" charset="0"/>
              </a:rPr>
              <a:t>епіграфів, </a:t>
            </a:r>
            <a:r>
              <a:rPr lang="uk-UA" sz="4200" dirty="0" smtClean="0">
                <a:latin typeface="Calibri" pitchFamily="34" charset="0"/>
                <a:cs typeface="Calibri" pitchFamily="34" charset="0"/>
              </a:rPr>
              <a:t>афоризмів, парадоксальності </a:t>
            </a:r>
            <a:r>
              <a:rPr lang="uk-UA" sz="4200" dirty="0">
                <a:latin typeface="Calibri" pitchFamily="34" charset="0"/>
                <a:cs typeface="Calibri" pitchFamily="34" charset="0"/>
              </a:rPr>
              <a:t>фактів </a:t>
            </a:r>
            <a:r>
              <a:rPr lang="uk-UA" sz="4200" dirty="0" smtClean="0">
                <a:latin typeface="Calibri" pitchFamily="34" charset="0"/>
                <a:cs typeface="Calibri" pitchFamily="34" charset="0"/>
              </a:rPr>
              <a:t>тощо.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uk-UA" sz="4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2. Етап </a:t>
            </a:r>
            <a:r>
              <a:rPr lang="uk-UA" sz="4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цілевизначення</a:t>
            </a:r>
            <a:r>
              <a:rPr lang="uk-UA" sz="4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і планування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42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ru-RU" sz="4200" b="1" i="1" dirty="0" smtClean="0">
                <a:latin typeface="Calibri" pitchFamily="34" charset="0"/>
                <a:cs typeface="Calibri" pitchFamily="34" charset="0"/>
              </a:rPr>
              <a:t>мета</a:t>
            </a:r>
            <a:r>
              <a:rPr lang="ru-RU" sz="4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  <a:cs typeface="Calibri" pitchFamily="34" charset="0"/>
              </a:rPr>
              <a:t>конкретизується</a:t>
            </a:r>
            <a:r>
              <a:rPr lang="ru-RU" sz="42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4200" dirty="0" err="1">
                <a:latin typeface="Calibri" pitchFamily="34" charset="0"/>
                <a:cs typeface="Calibri" pitchFamily="34" charset="0"/>
              </a:rPr>
              <a:t>основі</a:t>
            </a:r>
            <a:r>
              <a:rPr lang="ru-RU" sz="4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200" dirty="0" err="1">
                <a:latin typeface="Calibri" pitchFamily="34" charset="0"/>
                <a:cs typeface="Calibri" pitchFamily="34" charset="0"/>
              </a:rPr>
              <a:t>програмних</a:t>
            </a:r>
            <a:r>
              <a:rPr lang="ru-RU" sz="4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  <a:cs typeface="Calibri" pitchFamily="34" charset="0"/>
              </a:rPr>
              <a:t>вимог</a:t>
            </a:r>
            <a:r>
              <a:rPr lang="ru-RU" sz="42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4200" dirty="0" smtClean="0">
                <a:latin typeface="Calibri" pitchFamily="34" charset="0"/>
                <a:cs typeface="Calibri" pitchFamily="34" charset="0"/>
              </a:rPr>
              <a:t>• </a:t>
            </a:r>
            <a:r>
              <a:rPr lang="ru-RU" sz="4200" b="1" i="1" dirty="0" err="1" smtClean="0">
                <a:latin typeface="Calibri" pitchFamily="34" charset="0"/>
                <a:cs typeface="Calibri" pitchFamily="34" charset="0"/>
              </a:rPr>
              <a:t>предметні</a:t>
            </a:r>
            <a:r>
              <a:rPr lang="ru-RU" sz="42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4200" b="1" i="1" dirty="0">
                <a:latin typeface="Calibri" pitchFamily="34" charset="0"/>
                <a:cs typeface="Calibri" pitchFamily="34" charset="0"/>
              </a:rPr>
              <a:t>і </a:t>
            </a:r>
            <a:r>
              <a:rPr lang="ru-RU" sz="4200" b="1" i="1" dirty="0" err="1">
                <a:latin typeface="Calibri" pitchFamily="34" charset="0"/>
                <a:cs typeface="Calibri" pitchFamily="34" charset="0"/>
              </a:rPr>
              <a:t>ключові</a:t>
            </a:r>
            <a:r>
              <a:rPr lang="ru-RU" sz="4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200" b="1" i="1" dirty="0" err="1">
                <a:latin typeface="Calibri" pitchFamily="34" charset="0"/>
                <a:cs typeface="Calibri" pitchFamily="34" charset="0"/>
              </a:rPr>
              <a:t>компетентності</a:t>
            </a:r>
            <a:r>
              <a:rPr lang="ru-RU" sz="4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200" dirty="0" smtClean="0">
                <a:latin typeface="Calibri" pitchFamily="34" charset="0"/>
                <a:cs typeface="Calibri" pitchFamily="34" charset="0"/>
              </a:rPr>
              <a:t>уроку </a:t>
            </a:r>
            <a:r>
              <a:rPr lang="ru-RU" sz="4200" dirty="0" err="1" smtClean="0">
                <a:latin typeface="Calibri" pitchFamily="34" charset="0"/>
                <a:cs typeface="Calibri" pitchFamily="34" charset="0"/>
              </a:rPr>
              <a:t>визначаються</a:t>
            </a:r>
            <a:r>
              <a:rPr lang="ru-RU" sz="4200" dirty="0" smtClean="0">
                <a:latin typeface="Calibri" pitchFamily="34" charset="0"/>
                <a:cs typeface="Calibri" pitchFamily="34" charset="0"/>
              </a:rPr>
              <a:t> не </a:t>
            </a:r>
            <a:r>
              <a:rPr lang="uk-UA" sz="4200" dirty="0" smtClean="0">
                <a:latin typeface="Calibri" pitchFamily="34" charset="0"/>
                <a:cs typeface="Calibri" pitchFamily="34" charset="0"/>
              </a:rPr>
              <a:t>через </a:t>
            </a:r>
            <a:r>
              <a:rPr lang="uk-UA" sz="4200" dirty="0">
                <a:latin typeface="Calibri" pitchFamily="34" charset="0"/>
                <a:cs typeface="Calibri" pitchFamily="34" charset="0"/>
              </a:rPr>
              <a:t>учительську діяльність (</a:t>
            </a:r>
            <a:r>
              <a:rPr lang="uk-UA" sz="4200" dirty="0" err="1">
                <a:latin typeface="Calibri" pitchFamily="34" charset="0"/>
                <a:cs typeface="Calibri" pitchFamily="34" charset="0"/>
              </a:rPr>
              <a:t>ціленав’язуюче</a:t>
            </a:r>
            <a:r>
              <a:rPr lang="uk-UA" sz="4200" dirty="0">
                <a:latin typeface="Calibri" pitchFamily="34" charset="0"/>
                <a:cs typeface="Calibri" pitchFamily="34" charset="0"/>
              </a:rPr>
              <a:t> навчання), а через результати учнівської діяльності (формулювання очікуваних результатів уроку</a:t>
            </a:r>
            <a:r>
              <a:rPr lang="uk-UA" sz="4200" dirty="0" smtClean="0">
                <a:latin typeface="Calibri" pitchFamily="34" charset="0"/>
                <a:cs typeface="Calibri" pitchFamily="34" charset="0"/>
              </a:rPr>
              <a:t>): «</a:t>
            </a:r>
            <a:r>
              <a:rPr lang="uk-UA" sz="4200" dirty="0">
                <a:latin typeface="Calibri" pitchFamily="34" charset="0"/>
                <a:cs typeface="Calibri" pitchFamily="34" charset="0"/>
              </a:rPr>
              <a:t>після цього уроку учні зможуть…пояснювати, визначати, характеризувати, давати оцінку тощо</a:t>
            </a:r>
            <a:r>
              <a:rPr lang="uk-UA" sz="4200" dirty="0" smtClean="0">
                <a:latin typeface="Calibri" pitchFamily="34" charset="0"/>
                <a:cs typeface="Calibri" pitchFamily="34" charset="0"/>
              </a:rPr>
              <a:t>»;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uk-UA" sz="4200" dirty="0">
                <a:latin typeface="Calibri" pitchFamily="34" charset="0"/>
                <a:cs typeface="Calibri" pitchFamily="34" charset="0"/>
              </a:rPr>
              <a:t>• чітко </a:t>
            </a:r>
            <a:r>
              <a:rPr lang="uk-UA" sz="4200" dirty="0" smtClean="0">
                <a:latin typeface="Calibri" pitchFamily="34" charset="0"/>
                <a:cs typeface="Calibri" pitchFamily="34" charset="0"/>
              </a:rPr>
              <a:t>відображаються </a:t>
            </a:r>
            <a:r>
              <a:rPr lang="uk-UA" sz="4200" b="1" i="1" dirty="0" smtClean="0">
                <a:latin typeface="Calibri" pitchFamily="34" charset="0"/>
                <a:cs typeface="Calibri" pitchFamily="34" charset="0"/>
              </a:rPr>
              <a:t>очікувані результати навчання </a:t>
            </a:r>
            <a:r>
              <a:rPr lang="uk-UA" sz="4200" dirty="0" smtClean="0">
                <a:latin typeface="Calibri" pitchFamily="34" charset="0"/>
                <a:cs typeface="Calibri" pitchFamily="34" charset="0"/>
              </a:rPr>
              <a:t>і рівні навчальних досягнень учнів;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uk-UA" sz="4200" dirty="0" smtClean="0">
                <a:latin typeface="Calibri" pitchFamily="34" charset="0"/>
                <a:cs typeface="Calibri" pitchFamily="34" charset="0"/>
              </a:rPr>
              <a:t>• визначаються </a:t>
            </a:r>
            <a:r>
              <a:rPr lang="uk-UA" sz="4200" b="1" i="1" dirty="0">
                <a:latin typeface="Calibri" pitchFamily="34" charset="0"/>
                <a:cs typeface="Calibri" pitchFamily="34" charset="0"/>
              </a:rPr>
              <a:t>способи «вимірювання» </a:t>
            </a:r>
            <a:r>
              <a:rPr lang="uk-UA" sz="4200" dirty="0" smtClean="0">
                <a:latin typeface="Calibri" pitchFamily="34" charset="0"/>
                <a:cs typeface="Calibri" pitchFamily="34" charset="0"/>
              </a:rPr>
              <a:t>результатів.</a:t>
            </a:r>
          </a:p>
          <a:p>
            <a:pPr>
              <a:buNone/>
            </a:pPr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2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Структура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компетентнісно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уроку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8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160804"/>
            <a:ext cx="8424936" cy="558056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uk-UA" sz="4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3. Етап </a:t>
            </a:r>
            <a:r>
              <a:rPr lang="uk-UA" sz="4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цілереалізації</a:t>
            </a:r>
            <a:r>
              <a:rPr lang="uk-UA" sz="4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4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або опрацювання навчального матеріалу </a:t>
            </a:r>
            <a:r>
              <a:rPr lang="uk-UA" sz="4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4000" b="1" i="1" dirty="0" err="1">
                <a:latin typeface="Calibri" pitchFamily="34" charset="0"/>
                <a:cs typeface="Calibri" pitchFamily="34" charset="0"/>
              </a:rPr>
              <a:t>з</a:t>
            </a:r>
            <a:r>
              <a:rPr lang="ru-RU" sz="4000" b="1" i="1" dirty="0" err="1" smtClean="0">
                <a:latin typeface="Calibri" pitchFamily="34" charset="0"/>
                <a:cs typeface="Calibri" pitchFamily="34" charset="0"/>
              </a:rPr>
              <a:t>міст</a:t>
            </a:r>
            <a:r>
              <a:rPr lang="ru-RU" sz="4000" b="1" i="1" dirty="0" smtClean="0">
                <a:latin typeface="Calibri" pitchFamily="34" charset="0"/>
                <a:cs typeface="Calibri" pitchFamily="34" charset="0"/>
              </a:rPr>
              <a:t> уроку </a:t>
            </a:r>
            <a:r>
              <a:rPr lang="ru-RU" sz="4000" dirty="0" err="1" smtClean="0">
                <a:latin typeface="Calibri" pitchFamily="34" charset="0"/>
                <a:cs typeface="Calibri" pitchFamily="34" charset="0"/>
              </a:rPr>
              <a:t>умовно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 smtClean="0">
                <a:latin typeface="Calibri" pitchFamily="34" charset="0"/>
                <a:cs typeface="Calibri" pitchFamily="34" charset="0"/>
              </a:rPr>
              <a:t>поділяється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4000" dirty="0" err="1" smtClean="0">
                <a:latin typeface="Calibri" pitchFamily="34" charset="0"/>
                <a:cs typeface="Calibri" pitchFamily="34" charset="0"/>
              </a:rPr>
              <a:t>складові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 smtClean="0">
                <a:latin typeface="Calibri" pitchFamily="34" charset="0"/>
                <a:cs typeface="Calibri" pitchFamily="34" charset="0"/>
              </a:rPr>
              <a:t>відповідно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до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завдань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формування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компетентностей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4000" dirty="0">
                <a:latin typeface="Calibri" pitchFamily="34" charset="0"/>
                <a:cs typeface="Calibri" pitchFamily="34" charset="0"/>
              </a:rPr>
              <a:t>• </a:t>
            </a:r>
            <a:r>
              <a:rPr lang="ru-RU" sz="4000" b="1" i="1" dirty="0" err="1">
                <a:latin typeface="Calibri" pitchFamily="34" charset="0"/>
                <a:cs typeface="Calibri" pitchFamily="34" charset="0"/>
              </a:rPr>
              <a:t>теорія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–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поняття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процеси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формули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особистості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факти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тощо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4000" dirty="0">
                <a:latin typeface="Calibri" pitchFamily="34" charset="0"/>
                <a:cs typeface="Calibri" pitchFamily="34" charset="0"/>
              </a:rPr>
              <a:t>• </a:t>
            </a:r>
            <a:r>
              <a:rPr lang="ru-RU" sz="4000" b="1" i="1" dirty="0">
                <a:latin typeface="Calibri" pitchFamily="34" charset="0"/>
                <a:cs typeface="Calibri" pitchFamily="34" charset="0"/>
              </a:rPr>
              <a:t>практика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–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уміння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і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навички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які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відпрацьовуються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під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час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вивчення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певної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теми,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практичне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оперативне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застосування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знань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конкретних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ситуаціях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4000" dirty="0">
                <a:latin typeface="Calibri" pitchFamily="34" charset="0"/>
                <a:cs typeface="Calibri" pitchFamily="34" charset="0"/>
              </a:rPr>
              <a:t>• </a:t>
            </a:r>
            <a:r>
              <a:rPr lang="ru-RU" sz="4000" b="1" i="1" dirty="0" err="1">
                <a:latin typeface="Calibri" pitchFamily="34" charset="0"/>
                <a:cs typeface="Calibri" pitchFamily="34" charset="0"/>
              </a:rPr>
              <a:t>виховання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– </a:t>
            </a:r>
            <a:r>
              <a:rPr lang="ru-RU" sz="4000" dirty="0" err="1" smtClean="0">
                <a:latin typeface="Calibri" pitchFamily="34" charset="0"/>
                <a:cs typeface="Calibri" pitchFamily="34" charset="0"/>
              </a:rPr>
              <a:t>ціннісні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ставлення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категорії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оцінки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формування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яких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можливе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основі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матеріалу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 </a:t>
            </a:r>
            <a:r>
              <a:rPr lang="ru-RU" sz="4000" dirty="0" err="1">
                <a:latin typeface="Calibri" pitchFamily="34" charset="0"/>
                <a:cs typeface="Calibri" pitchFamily="34" charset="0"/>
              </a:rPr>
              <a:t>певної</a:t>
            </a:r>
            <a:r>
              <a:rPr lang="ru-RU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теми).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4. </a:t>
            </a:r>
            <a:r>
              <a:rPr lang="uk-UA" sz="4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Рефлексивно-оцінювальний етап</a:t>
            </a:r>
            <a:r>
              <a:rPr lang="uk-UA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4000" dirty="0" smtClean="0">
                <a:latin typeface="Calibri" pitchFamily="34" charset="0"/>
                <a:cs typeface="Calibri" pitchFamily="34" charset="0"/>
              </a:rPr>
              <a:t>(оцінюються не лише знання, уміння, навички, а й особистісний розвиток).</a:t>
            </a:r>
            <a:endParaRPr lang="ru-RU" sz="4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2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Структура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компетентнісно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уроку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4925"/>
            <a:ext cx="9144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33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64895" cy="580008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Орієнтовний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алгоритм поурочного плану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82" y="2460298"/>
            <a:ext cx="264001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89" y="1201688"/>
            <a:ext cx="2243522" cy="119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89" y="3855346"/>
            <a:ext cx="27432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98" y="5589240"/>
            <a:ext cx="40481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" y="3501008"/>
            <a:ext cx="2822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64" y="3312096"/>
            <a:ext cx="31099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138782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92" y="2708920"/>
            <a:ext cx="1524195" cy="60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45" y="3375690"/>
            <a:ext cx="185684" cy="62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89" y="5071677"/>
            <a:ext cx="16827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11" y="4966792"/>
            <a:ext cx="205050" cy="62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32" y="4966792"/>
            <a:ext cx="1890713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87" y="2204864"/>
            <a:ext cx="166396" cy="35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2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09"/>
          <p:cNvSpPr>
            <a:spLocks noChangeArrowheads="1"/>
          </p:cNvSpPr>
          <p:nvPr/>
        </p:nvSpPr>
        <p:spPr bwMode="auto">
          <a:xfrm>
            <a:off x="179512" y="344688"/>
            <a:ext cx="8712968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uk-UA" sz="1000" dirty="0">
                <a:latin typeface="Arial" charset="0"/>
                <a:cs typeface="Times New Roman" pitchFamily="18" charset="0"/>
              </a:rPr>
              <a:t>			</a:t>
            </a:r>
            <a:endParaRPr lang="uk-UA" sz="1000" dirty="0" smtClean="0">
              <a:latin typeface="Arial" charset="0"/>
              <a:cs typeface="Times New Roman" pitchFamily="18" charset="0"/>
            </a:endParaRPr>
          </a:p>
          <a:p>
            <a:endParaRPr lang="uk-UA" sz="1000" dirty="0" smtClean="0">
              <a:cs typeface="Times New Roman" pitchFamily="18" charset="0"/>
            </a:endParaRPr>
          </a:p>
          <a:p>
            <a:endParaRPr lang="uk-UA" sz="1000" dirty="0">
              <a:cs typeface="Times New Roman" pitchFamily="18" charset="0"/>
            </a:endParaRPr>
          </a:p>
          <a:p>
            <a:r>
              <a:rPr lang="uk-UA" sz="1000" dirty="0">
                <a:latin typeface="Arial" charset="0"/>
                <a:cs typeface="Times New Roman" pitchFamily="18" charset="0"/>
              </a:rPr>
              <a:t>		</a:t>
            </a:r>
            <a:endParaRPr lang="uk-UA" sz="800" dirty="0">
              <a:latin typeface="Arial" charset="0"/>
            </a:endParaRPr>
          </a:p>
          <a:p>
            <a:pPr eaLnBrk="0" hangingPunct="0"/>
            <a:r>
              <a:rPr lang="uk-U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Навчальний предмет _____________________________</a:t>
            </a:r>
          </a:p>
          <a:p>
            <a:pPr eaLnBrk="0" hangingPunct="0"/>
            <a:r>
              <a:rPr lang="uk-U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Тема __________________ кількість </a:t>
            </a:r>
            <a:r>
              <a:rPr lang="uk-UA" sz="12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годин_____</a:t>
            </a:r>
            <a:r>
              <a:rPr lang="uk-U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______		        </a:t>
            </a:r>
            <a:r>
              <a:rPr lang="uk-UA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Школа </a:t>
            </a:r>
            <a:r>
              <a:rPr lang="uk-U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________________________________________</a:t>
            </a:r>
          </a:p>
          <a:p>
            <a:pPr eaLnBrk="0" hangingPunct="0"/>
            <a:r>
              <a:rPr lang="uk-U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Тема уроку _____________________________________		        Клас __________________________________________</a:t>
            </a:r>
          </a:p>
          <a:p>
            <a:pPr eaLnBrk="0" hangingPunct="0"/>
            <a:r>
              <a:rPr lang="uk-U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Мета уроку _____________________________________		       Учитель _______________________________________</a:t>
            </a:r>
          </a:p>
          <a:p>
            <a:pPr eaLnBrk="0" hangingPunct="0"/>
            <a:r>
              <a:rPr lang="uk-U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_______________________________________________		           «____» ________________________ 200 ___р.</a:t>
            </a:r>
          </a:p>
          <a:p>
            <a:pPr eaLnBrk="0" hangingPunct="0"/>
            <a:r>
              <a:rPr lang="uk-U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Тип уроку ______________________________________</a:t>
            </a:r>
          </a:p>
          <a:p>
            <a:pPr eaLnBrk="0" hangingPunct="0"/>
            <a:endParaRPr lang="uk-UA" dirty="0">
              <a:latin typeface="Arial" charset="0"/>
            </a:endParaRPr>
          </a:p>
        </p:txBody>
      </p:sp>
      <p:sp>
        <p:nvSpPr>
          <p:cNvPr id="6147" name="Line 958"/>
          <p:cNvSpPr>
            <a:spLocks noChangeShapeType="1"/>
          </p:cNvSpPr>
          <p:nvPr/>
        </p:nvSpPr>
        <p:spPr bwMode="auto">
          <a:xfrm>
            <a:off x="2960688" y="1508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97006" name="Group 14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793129"/>
              </p:ext>
            </p:extLst>
          </p:nvPr>
        </p:nvGraphicFramePr>
        <p:xfrm>
          <a:off x="35496" y="2172608"/>
          <a:ext cx="9073008" cy="4737986"/>
        </p:xfrm>
        <a:graphic>
          <a:graphicData uri="http://schemas.openxmlformats.org/drawingml/2006/table">
            <a:tbl>
              <a:tblPr/>
              <a:tblGrid>
                <a:gridCol w="1122127"/>
                <a:gridCol w="1933575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612775"/>
                <a:gridCol w="641947"/>
                <a:gridCol w="648072"/>
                <a:gridCol w="576064"/>
                <a:gridCol w="792088"/>
                <a:gridCol w="1080120"/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Етапи уроку</a:t>
                      </a: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Дидактичні задачі етапів уроку</a:t>
                      </a: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Структурування часу уроку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Зміст фрагменту освіти</a:t>
                      </a:r>
                      <a:endParaRPr kumimoji="0" lang="uk-UA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 </a:t>
                      </a:r>
                      <a:r>
                        <a:rPr kumimoji="0" lang="uk-UA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навчанн</a:t>
                      </a:r>
                      <a:r>
                        <a:rPr kumimoji="0" 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(1,2,3,4,5)</a:t>
                      </a:r>
                      <a:endParaRPr kumimoji="0" lang="uk-UA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Дидактичні засоби (В, А, А-В, ЧП)</a:t>
                      </a:r>
                      <a:endParaRPr kumimoji="0" 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Взаємодія вчитель-учень</a:t>
                      </a:r>
                      <a:endParaRPr kumimoji="0" lang="uk-UA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 організації навчально-пізнавальної діяльності учнів </a:t>
                      </a:r>
                      <a:endParaRPr kumimoji="0" lang="uk-UA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Реальний результат етапу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(рівень навчальних досягнень учнів)</a:t>
                      </a:r>
                      <a:endParaRPr kumimoji="0" lang="uk-UA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0 5     10    15     20    25    30    35    40     45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0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Організаційний етап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Підготовка учнів до роботи на уроці в цілому і на кожному конкретному його етапі (привітання, організація робочого місця, уваги, тощо)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Етап перевірки домашнього завдання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Встановлення правильності і усвідомленості виконання домашнього завдання, ліквідація недоліків у засвоєнні знань,  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Етап актуалізації суб’єктного досвіду учнів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Перевірка оволодіння головними знаннями, способами дій, раціональними прийомами учіння і самоосвіти з попереднього фрагменту змісту освіти 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Етап мотивації до активного та свідомого засвоєння нового матеріалу </a:t>
                      </a: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Організація і спрямування до цілі пізнавальної діяльності, збудження інтересу до ознайомлення з новим фрагментом змісту освіти</a:t>
                      </a: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69" name="Rectangle 1415"/>
          <p:cNvSpPr>
            <a:spLocks noChangeArrowheads="1"/>
          </p:cNvSpPr>
          <p:nvPr/>
        </p:nvSpPr>
        <p:spPr bwMode="auto">
          <a:xfrm>
            <a:off x="0" y="476678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Технологічна карта </a:t>
            </a:r>
            <a:r>
              <a:rPr lang="uk-UA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компетентнісного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уроку</a:t>
            </a:r>
            <a:r>
              <a:rPr lang="uk-U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561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682" name="Group 10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12241"/>
              </p:ext>
            </p:extLst>
          </p:nvPr>
        </p:nvGraphicFramePr>
        <p:xfrm>
          <a:off x="25892" y="668753"/>
          <a:ext cx="9010607" cy="6012740"/>
        </p:xfrm>
        <a:graphic>
          <a:graphicData uri="http://schemas.openxmlformats.org/drawingml/2006/table">
            <a:tbl>
              <a:tblPr/>
              <a:tblGrid>
                <a:gridCol w="1161735"/>
                <a:gridCol w="1718196"/>
                <a:gridCol w="1234132"/>
                <a:gridCol w="234728"/>
                <a:gridCol w="214328"/>
                <a:gridCol w="215915"/>
                <a:gridCol w="215915"/>
                <a:gridCol w="214327"/>
                <a:gridCol w="208295"/>
                <a:gridCol w="208295"/>
                <a:gridCol w="212740"/>
                <a:gridCol w="215915"/>
                <a:gridCol w="215915"/>
                <a:gridCol w="287359"/>
                <a:gridCol w="433418"/>
                <a:gridCol w="503274"/>
                <a:gridCol w="431831"/>
                <a:gridCol w="504861"/>
                <a:gridCol w="579428"/>
              </a:tblGrid>
              <a:tr h="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Етап сумісної навчально-пізнавальної діяльності із засвоєння нових знань та умінь</a:t>
                      </a: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Одержання учнями конкретного уявлення про елементи знань, способи дій, що вивчаються на рівні навчальних досягнень, що відповідають індивідуальним особливостям учнів. Закріплення тих знаннь і уміннь, які необхідні для самостійної роботи з новим фрагментом змісту освіти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Формування 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Закріплення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Застосування</a:t>
                      </a: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Узагальнення 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Систематизації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9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Етап контролю, самоконтролю засвоєння нового фрагменту змісту освіти</a:t>
                      </a: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Відстеження вчителем (учнем) ходу виконання навчальних дій, своєчасне виявлення різних помилок в їх виконанні</a:t>
                      </a: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Етап корекції засвоєння учнями нових знань та умінь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Внесення необхідних корективів до ходу виконання навчальних дій, надання індивідуальної міри допомоги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Етап підведення підсумків уроку (рефлексії)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Узагальнення елементів засвоєних знань і способів діяльності інтелектуального та практичного характеру, представивши їх у вигляді певної цілісності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Етап інформації про  домашнє завдання, інструктаж з його виконання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Повідомлення про зміст домашнього завдання, надання диференційованого вибору д/з, роз’яснення методики виконання, звернення уваги на можливі типові помилки при виконанні, актуалізація доцільних способів виконання, повідомлення про норму часу виконання</a:t>
                      </a: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8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375" y="620688"/>
            <a:ext cx="8381260" cy="91037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Математика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» –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одна з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найбільш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перспективних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галузей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освіти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436" y="1556792"/>
            <a:ext cx="88327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/>
            <a:r>
              <a:rPr lang="uk-UA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Математика є </a:t>
            </a:r>
            <a:r>
              <a:rPr lang="uk-UA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обов’язковим</a:t>
            </a:r>
            <a:r>
              <a:rPr lang="uk-UA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навчальним предметом базової і повної загальної середньої </a:t>
            </a:r>
            <a:r>
              <a:rPr lang="uk-UA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освіти і у 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чинному</a:t>
            </a: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Державному стандарті </a:t>
            </a:r>
            <a:r>
              <a:rPr lang="uk-UA" sz="24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виділена окремою освітньою галуззю.</a:t>
            </a:r>
          </a:p>
          <a:p>
            <a:pPr indent="263525"/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Основна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мета </a:t>
            </a:r>
            <a:r>
              <a:rPr lang="ru-RU" sz="24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освітньої</a:t>
            </a:r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галузі</a:t>
            </a:r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«Математика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 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засадах </a:t>
            </a:r>
            <a:r>
              <a:rPr lang="ru-RU" sz="2400" b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компетентнісного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підходу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формування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2400" b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учнів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математичної</a:t>
            </a:r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компетентності</a:t>
            </a:r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рівні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достатньому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для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забезпечення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життєдіяльності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сучасному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світі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успішного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оволодіння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знаннями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з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інших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освітніх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галузей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процесі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шкільного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навчання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забезпечення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інтелектуального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розвитку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учнів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розвитку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їх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уваги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пам’яті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логіки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культури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мислення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інтуїції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indent="263525"/>
            <a:r>
              <a:rPr lang="ru-RU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Математична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освіта</a:t>
            </a: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покликана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зробити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вагомий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внесок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формування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ключових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компетентностей та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загальних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цінностей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які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базуються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знаннях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досвіді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здібностях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набутих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процесі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навчання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ru-RU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7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Картинки по запросу фон для презентации светло зеле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460" name="AutoShape 4" descr="Картинки по запросу фон для презентации светло зеле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462" name="AutoShape 6" descr="Картинки по запросу фон для презентации светло зеле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464" name="AutoShape 8" descr="Картинки по запросу фон для презентации светло зеле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9466" name="Picture 10" descr="Картинки по запросу фон для презентации светло зеле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081"/>
            <a:ext cx="9254007" cy="67747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5575" y="404664"/>
            <a:ext cx="9254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Ключові компетентності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уроках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математики</a:t>
            </a:r>
            <a:endParaRPr lang="ru-RU" sz="3200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8" name="Овал 3"/>
          <p:cNvSpPr>
            <a:spLocks noChangeArrowheads="1"/>
          </p:cNvSpPr>
          <p:nvPr/>
        </p:nvSpPr>
        <p:spPr bwMode="auto">
          <a:xfrm>
            <a:off x="1404404" y="1478501"/>
            <a:ext cx="6264696" cy="1079500"/>
          </a:xfrm>
          <a:prstGeom prst="ellipse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8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Спілкування державною мовою</a:t>
            </a:r>
            <a:endParaRPr lang="ru-RU" sz="28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Скругленный прямоугольник 6"/>
          <p:cNvSpPr>
            <a:spLocks noChangeArrowheads="1"/>
          </p:cNvSpPr>
          <p:nvPr/>
        </p:nvSpPr>
        <p:spPr bwMode="auto">
          <a:xfrm>
            <a:off x="460375" y="3584416"/>
            <a:ext cx="2376488" cy="1800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    </a:t>
            </a: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Означення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понять</a:t>
            </a:r>
            <a:endParaRPr lang="uk-UA" sz="2400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10" name="Скругленный прямоугольник 8"/>
          <p:cNvSpPr>
            <a:spLocks noChangeArrowheads="1"/>
          </p:cNvSpPr>
          <p:nvPr/>
        </p:nvSpPr>
        <p:spPr bwMode="auto">
          <a:xfrm>
            <a:off x="3277071" y="3332797"/>
            <a:ext cx="2519362" cy="23034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uk-UA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uk-UA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Формулювання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властивостей,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аксіом</a:t>
            </a:r>
            <a:endParaRPr lang="uk-UA" sz="2400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4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Скругленный прямоугольник 9"/>
          <p:cNvSpPr>
            <a:spLocks noChangeArrowheads="1"/>
          </p:cNvSpPr>
          <p:nvPr/>
        </p:nvSpPr>
        <p:spPr bwMode="auto">
          <a:xfrm>
            <a:off x="6372200" y="3584416"/>
            <a:ext cx="2376264" cy="1800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  Доведення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     </a:t>
            </a:r>
            <a:r>
              <a:rPr lang="uk-UA" sz="24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теорем</a:t>
            </a:r>
          </a:p>
        </p:txBody>
      </p:sp>
      <p:cxnSp>
        <p:nvCxnSpPr>
          <p:cNvPr id="12" name="Прямая со стрелкой 5"/>
          <p:cNvCxnSpPr>
            <a:cxnSpLocks noChangeShapeType="1"/>
          </p:cNvCxnSpPr>
          <p:nvPr/>
        </p:nvCxnSpPr>
        <p:spPr bwMode="auto">
          <a:xfrm flipH="1">
            <a:off x="2152062" y="2537520"/>
            <a:ext cx="1116012" cy="1008112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>
            <a:off x="4644008" y="2528639"/>
            <a:ext cx="0" cy="792609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pic>
        <p:nvPicPr>
          <p:cNvPr id="3076" name="Picture 4" descr="математика: Обучение и образование школу концепции с желтым карандашом в форме человеческой головы с чтения и математических символов, протекающий через области мозга в виде значка творческого развития intellligent и успеваемости учащихс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1413347" cy="1412776"/>
          </a:xfrm>
          <a:prstGeom prst="rect">
            <a:avLst/>
          </a:prstGeom>
          <a:noFill/>
        </p:spPr>
      </p:pic>
      <p:cxnSp>
        <p:nvCxnSpPr>
          <p:cNvPr id="14" name="Прямая со стрелкой 14"/>
          <p:cNvCxnSpPr>
            <a:cxnSpLocks noChangeShapeType="1"/>
          </p:cNvCxnSpPr>
          <p:nvPr/>
        </p:nvCxnSpPr>
        <p:spPr bwMode="auto">
          <a:xfrm>
            <a:off x="6228184" y="2501826"/>
            <a:ext cx="1439863" cy="10795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28608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слайда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332656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Ключові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компетентності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уроках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математики</a:t>
            </a:r>
            <a:endParaRPr lang="ru-RU" sz="3200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4" name="Овал 3"/>
          <p:cNvSpPr>
            <a:spLocks noChangeArrowheads="1"/>
          </p:cNvSpPr>
          <p:nvPr/>
        </p:nvSpPr>
        <p:spPr bwMode="auto">
          <a:xfrm>
            <a:off x="971602" y="2060852"/>
            <a:ext cx="7416824" cy="1150937"/>
          </a:xfrm>
          <a:prstGeom prst="ellipse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8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Інформаційно-цифрова компетентність</a:t>
            </a:r>
            <a:endParaRPr lang="ru-RU" sz="2800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5" name="Скругленный прямоугольник 6"/>
          <p:cNvSpPr>
            <a:spLocks noChangeArrowheads="1"/>
          </p:cNvSpPr>
          <p:nvPr/>
        </p:nvSpPr>
        <p:spPr bwMode="auto">
          <a:xfrm>
            <a:off x="539554" y="4149084"/>
            <a:ext cx="2376488" cy="1800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    </a:t>
            </a:r>
            <a:r>
              <a:rPr lang="uk-UA" sz="24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Візуалізація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     </a:t>
            </a: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 даних</a:t>
            </a:r>
            <a:endParaRPr lang="uk-UA" sz="2400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6" name="Скругленный прямоугольник 8"/>
          <p:cNvSpPr>
            <a:spLocks noChangeArrowheads="1"/>
          </p:cNvSpPr>
          <p:nvPr/>
        </p:nvSpPr>
        <p:spPr bwMode="auto">
          <a:xfrm>
            <a:off x="3275856" y="3933056"/>
            <a:ext cx="2519362" cy="23034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uk-UA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  </a:t>
            </a: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Побудова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графіків</a:t>
            </a:r>
            <a:endParaRPr lang="uk-UA" sz="2400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та діаграм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4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Скругленный прямоугольник 9"/>
          <p:cNvSpPr>
            <a:spLocks noChangeArrowheads="1"/>
          </p:cNvSpPr>
          <p:nvPr/>
        </p:nvSpPr>
        <p:spPr bwMode="auto">
          <a:xfrm>
            <a:off x="6156178" y="4221092"/>
            <a:ext cx="2447999" cy="1800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8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</a:t>
            </a: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Використання </a:t>
            </a:r>
            <a:endParaRPr lang="uk-UA" sz="2400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 </a:t>
            </a: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 програмних</a:t>
            </a:r>
            <a:endParaRPr lang="uk-UA" sz="2400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     </a:t>
            </a: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 засобів</a:t>
            </a:r>
            <a:r>
              <a:rPr lang="uk-UA" sz="2800" b="1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2800" b="1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2800" b="1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 </a:t>
            </a:r>
            <a:endParaRPr lang="uk-UA" sz="28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" name="Прямая со стрелкой 5"/>
          <p:cNvCxnSpPr>
            <a:cxnSpLocks noChangeShapeType="1"/>
          </p:cNvCxnSpPr>
          <p:nvPr/>
        </p:nvCxnSpPr>
        <p:spPr bwMode="auto">
          <a:xfrm flipH="1">
            <a:off x="1331642" y="3068960"/>
            <a:ext cx="1260475" cy="1081088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" name="Прямая со стрелкой 12"/>
          <p:cNvCxnSpPr>
            <a:cxnSpLocks noChangeShapeType="1"/>
            <a:stCxn id="4" idx="4"/>
          </p:cNvCxnSpPr>
          <p:nvPr/>
        </p:nvCxnSpPr>
        <p:spPr bwMode="auto">
          <a:xfrm flipH="1">
            <a:off x="4644009" y="3211785"/>
            <a:ext cx="36004" cy="7938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0" name="Прямая со стрелкой 14"/>
          <p:cNvCxnSpPr>
            <a:cxnSpLocks noChangeShapeType="1"/>
          </p:cNvCxnSpPr>
          <p:nvPr/>
        </p:nvCxnSpPr>
        <p:spPr bwMode="auto">
          <a:xfrm>
            <a:off x="6444210" y="3140968"/>
            <a:ext cx="1439863" cy="10795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pic>
        <p:nvPicPr>
          <p:cNvPr id="1026" name="Picture 2" descr="математика: Бизнесмен рука с бизнес-стратегией диаграмме вариантов в символ бесконеч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209" y="1107038"/>
            <a:ext cx="1763687" cy="1214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91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фон для презентации светло зеле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495" y="0"/>
            <a:ext cx="931249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404668"/>
            <a:ext cx="6192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4800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               </a:t>
            </a:r>
            <a:r>
              <a:rPr lang="uk-UA" sz="4800" b="1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Математика</a:t>
            </a:r>
            <a:endParaRPr lang="ru-RU" sz="48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Овал 3"/>
          <p:cNvSpPr>
            <a:spLocks noChangeArrowheads="1"/>
          </p:cNvSpPr>
          <p:nvPr/>
        </p:nvSpPr>
        <p:spPr bwMode="auto">
          <a:xfrm>
            <a:off x="1331643" y="1974328"/>
            <a:ext cx="6120755" cy="1150937"/>
          </a:xfrm>
          <a:prstGeom prst="ellipse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2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Математична компетентність</a:t>
            </a:r>
            <a:endParaRPr lang="ru-RU" sz="3200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5" name="Скругленный прямоугольник 6"/>
          <p:cNvSpPr>
            <a:spLocks noChangeArrowheads="1"/>
          </p:cNvSpPr>
          <p:nvPr/>
        </p:nvSpPr>
        <p:spPr bwMode="auto">
          <a:xfrm>
            <a:off x="395536" y="3789046"/>
            <a:ext cx="2520702" cy="23756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28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800" b="1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  </a:t>
            </a: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Оперування </a:t>
            </a:r>
            <a:endParaRPr lang="uk-UA" sz="2400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 </a:t>
            </a: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числовою </a:t>
            </a:r>
            <a:endParaRPr lang="uk-UA" sz="2400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  інформац</a:t>
            </a:r>
            <a:r>
              <a:rPr lang="uk-UA" sz="2400" b="1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ією</a:t>
            </a:r>
            <a:endParaRPr lang="uk-UA" sz="24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Скругленный прямоугольник 8"/>
          <p:cNvSpPr>
            <a:spLocks noChangeArrowheads="1"/>
          </p:cNvSpPr>
          <p:nvPr/>
        </p:nvSpPr>
        <p:spPr bwMode="auto">
          <a:xfrm>
            <a:off x="3275856" y="4077072"/>
            <a:ext cx="2519362" cy="23034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uk-UA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Розв</a:t>
            </a:r>
            <a:r>
              <a:rPr lang="en-US" sz="24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’</a:t>
            </a:r>
            <a:r>
              <a:rPr lang="uk-UA" sz="2400" b="1" kern="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язування</a:t>
            </a:r>
            <a:r>
              <a:rPr lang="uk-UA" sz="24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задач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практичного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змісту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Скругленный прямоугольник 9"/>
          <p:cNvSpPr>
            <a:spLocks noChangeArrowheads="1"/>
          </p:cNvSpPr>
          <p:nvPr/>
        </p:nvSpPr>
        <p:spPr bwMode="auto">
          <a:xfrm>
            <a:off x="6084168" y="3861048"/>
            <a:ext cx="2520280" cy="23042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2800" b="1" kern="0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uk-UA" sz="2400" b="1" kern="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Розв</a:t>
            </a:r>
            <a:r>
              <a:rPr lang="en-US" sz="24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’</a:t>
            </a:r>
            <a:r>
              <a:rPr lang="uk-UA" sz="2400" b="1" kern="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язування</a:t>
            </a:r>
            <a:endParaRPr lang="uk-UA" sz="2400" b="1" kern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    задач, які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  моделюють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      життєві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sz="24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uk-UA" sz="24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Arial"/>
              </a:rPr>
              <a:t>      ситуації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 sz="14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" name="Прямая со стрелкой 5"/>
          <p:cNvCxnSpPr>
            <a:cxnSpLocks noChangeShapeType="1"/>
          </p:cNvCxnSpPr>
          <p:nvPr/>
        </p:nvCxnSpPr>
        <p:spPr bwMode="auto">
          <a:xfrm flipH="1">
            <a:off x="1619675" y="2924944"/>
            <a:ext cx="1008111" cy="865064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" name="Прямая со стрелкой 12"/>
          <p:cNvCxnSpPr>
            <a:cxnSpLocks noChangeShapeType="1"/>
          </p:cNvCxnSpPr>
          <p:nvPr/>
        </p:nvCxnSpPr>
        <p:spPr bwMode="auto">
          <a:xfrm flipH="1">
            <a:off x="4487753" y="3125265"/>
            <a:ext cx="0" cy="936625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0" name="Прямая со стрелкой 14"/>
          <p:cNvCxnSpPr>
            <a:cxnSpLocks noChangeShapeType="1"/>
          </p:cNvCxnSpPr>
          <p:nvPr/>
        </p:nvCxnSpPr>
        <p:spPr bwMode="auto">
          <a:xfrm>
            <a:off x="6444211" y="2924944"/>
            <a:ext cx="1223839" cy="935484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pic>
        <p:nvPicPr>
          <p:cNvPr id="2054" name="Picture 6" descr="математика: Геометрия obects символ в виде группы трехмерных геометрических фигур в виде шара с фигурами в виде куба сферы цилиндра, плавающей на белом фоне в качестве концепции обучения образования и математик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6558" y="1037628"/>
            <a:ext cx="1468201" cy="151216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-168495" y="10"/>
            <a:ext cx="9312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uk-UA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Ключові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компетентності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уроках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математики</a:t>
            </a:r>
            <a:endParaRPr lang="ru-RU" sz="3200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92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EEB8F4-0AFA-4984-AEE7-EFC70A11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548681"/>
            <a:ext cx="8820471" cy="79208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Що таке математична компетентність?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2E8E7FFA-0110-4167-96DF-0BAD6E961BDB}"/>
              </a:ext>
            </a:extLst>
          </p:cNvPr>
          <p:cNvSpPr/>
          <p:nvPr/>
        </p:nvSpPr>
        <p:spPr>
          <a:xfrm>
            <a:off x="2905637" y="2767881"/>
            <a:ext cx="3178533" cy="21181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Математична </a:t>
            </a:r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компетентність</a:t>
            </a:r>
            <a:endParaRPr lang="ru-RU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8C4F0653-B459-4797-B536-0C6FD17E3909}"/>
              </a:ext>
            </a:extLst>
          </p:cNvPr>
          <p:cNvSpPr/>
          <p:nvPr/>
        </p:nvSpPr>
        <p:spPr>
          <a:xfrm>
            <a:off x="179512" y="1545346"/>
            <a:ext cx="3108606" cy="1778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Вміння бачити </a:t>
            </a:r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 застосовувати </a:t>
            </a:r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математику в реальному житті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B7A9B265-F277-4CEF-8661-4D5366A84DEC}"/>
              </a:ext>
            </a:extLst>
          </p:cNvPr>
          <p:cNvSpPr/>
          <p:nvPr/>
        </p:nvSpPr>
        <p:spPr>
          <a:xfrm>
            <a:off x="179515" y="4861381"/>
            <a:ext cx="2793037" cy="1778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Вміння будувати математичну модель та досліджувати її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A78C16A6-B287-4EB2-B342-C4FCF3EFBF41}"/>
              </a:ext>
            </a:extLst>
          </p:cNvPr>
          <p:cNvSpPr/>
          <p:nvPr/>
        </p:nvSpPr>
        <p:spPr>
          <a:xfrm>
            <a:off x="6084169" y="1536583"/>
            <a:ext cx="2880320" cy="1778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Розуміти зміст і метод математичного моделювання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6C9FD8A-4227-416D-A5C2-0E201A88F71B}"/>
              </a:ext>
            </a:extLst>
          </p:cNvPr>
          <p:cNvSpPr/>
          <p:nvPr/>
        </p:nvSpPr>
        <p:spPr>
          <a:xfrm>
            <a:off x="5909389" y="4746878"/>
            <a:ext cx="3055100" cy="1778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Інтерпритувати</a:t>
            </a:r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отримані результати, оцінювати похибку обчислень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Соединитель: уступ 22">
            <a:extLst>
              <a:ext uri="{FF2B5EF4-FFF2-40B4-BE49-F238E27FC236}">
                <a16:creationId xmlns="" xmlns:a16="http://schemas.microsoft.com/office/drawing/2014/main" id="{2BCA3710-30E2-43A9-96A0-4A3FC71EA8F2}"/>
              </a:ext>
            </a:extLst>
          </p:cNvPr>
          <p:cNvCxnSpPr>
            <a:cxnSpLocks/>
          </p:cNvCxnSpPr>
          <p:nvPr/>
        </p:nvCxnSpPr>
        <p:spPr>
          <a:xfrm>
            <a:off x="5590859" y="4445548"/>
            <a:ext cx="637059" cy="680986"/>
          </a:xfrm>
          <a:prstGeom prst="bentConnector3">
            <a:avLst>
              <a:gd name="adj1" fmla="val 50000"/>
            </a:avLst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: уступ 45">
            <a:extLst>
              <a:ext uri="{FF2B5EF4-FFF2-40B4-BE49-F238E27FC236}">
                <a16:creationId xmlns="" xmlns:a16="http://schemas.microsoft.com/office/drawing/2014/main" id="{3F8A3A83-FF4F-49AB-8F3E-4B85B9B8CA26}"/>
              </a:ext>
            </a:extLst>
          </p:cNvPr>
          <p:cNvCxnSpPr>
            <a:cxnSpLocks/>
          </p:cNvCxnSpPr>
          <p:nvPr/>
        </p:nvCxnSpPr>
        <p:spPr>
          <a:xfrm rot="5400000">
            <a:off x="2364284" y="4536415"/>
            <a:ext cx="1082709" cy="378093"/>
          </a:xfrm>
          <a:prstGeom prst="bentConnector3">
            <a:avLst>
              <a:gd name="adj1" fmla="val 50000"/>
            </a:avLst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: уступ 50">
            <a:extLst>
              <a:ext uri="{FF2B5EF4-FFF2-40B4-BE49-F238E27FC236}">
                <a16:creationId xmlns="" xmlns:a16="http://schemas.microsoft.com/office/drawing/2014/main" id="{32C4DE85-8A0F-406D-9109-9D589CADDEF6}"/>
              </a:ext>
            </a:extLst>
          </p:cNvPr>
          <p:cNvCxnSpPr>
            <a:cxnSpLocks/>
          </p:cNvCxnSpPr>
          <p:nvPr/>
        </p:nvCxnSpPr>
        <p:spPr>
          <a:xfrm flipV="1">
            <a:off x="5537358" y="2420702"/>
            <a:ext cx="690563" cy="717936"/>
          </a:xfrm>
          <a:prstGeom prst="bentConnector3">
            <a:avLst>
              <a:gd name="adj1" fmla="val 50000"/>
            </a:avLst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: уступ 52">
            <a:extLst>
              <a:ext uri="{FF2B5EF4-FFF2-40B4-BE49-F238E27FC236}">
                <a16:creationId xmlns="" xmlns:a16="http://schemas.microsoft.com/office/drawing/2014/main" id="{5BBB7D95-8B91-4157-9294-840F3B6E81BE}"/>
              </a:ext>
            </a:extLst>
          </p:cNvPr>
          <p:cNvCxnSpPr>
            <a:cxnSpLocks/>
          </p:cNvCxnSpPr>
          <p:nvPr/>
        </p:nvCxnSpPr>
        <p:spPr>
          <a:xfrm rot="10800000">
            <a:off x="2983578" y="2767885"/>
            <a:ext cx="304540" cy="378101"/>
          </a:xfrm>
          <a:prstGeom prst="bentConnector3">
            <a:avLst>
              <a:gd name="adj1" fmla="val 50000"/>
            </a:avLst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50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86614204"/>
              </p:ext>
            </p:extLst>
          </p:nvPr>
        </p:nvGraphicFramePr>
        <p:xfrm>
          <a:off x="251521" y="1196754"/>
          <a:ext cx="8730716" cy="5574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3181"/>
                <a:gridCol w="6957535"/>
              </a:tblGrid>
              <a:tr h="720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r>
                        <a:rPr lang="uk-UA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Методологічна</a:t>
                      </a:r>
                      <a:endParaRPr lang="ru-RU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1259" marR="51259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6840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дослідження задач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6840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переваги та </a:t>
                      </a:r>
                      <a:r>
                        <a:rPr lang="uk-UA" sz="1600" b="1" i="1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недоліки </a:t>
                      </a: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моделювання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15595" indent="-285750" algn="just">
                        <a:lnSpc>
                          <a:spcPts val="137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333625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подолання  перешкод  з  метою  їх  постійного вдосконалення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1259" marR="51259" marT="0" marB="0">
                    <a:solidFill>
                      <a:schemeClr val="bg1"/>
                    </a:solidFill>
                  </a:tcPr>
                </a:tc>
              </a:tr>
              <a:tr h="1062076">
                <a:tc>
                  <a:txBody>
                    <a:bodyPr/>
                    <a:lstStyle/>
                    <a:p>
                      <a:pPr marL="3175" indent="0" algn="ctr"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Дослідницька</a:t>
                      </a:r>
                      <a:endParaRPr lang="ru-RU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r>
                        <a:rPr lang="uk-UA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 </a:t>
                      </a:r>
                      <a:endParaRPr lang="ru-RU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1259" marR="51259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406400" lvl="0" indent="-342900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6840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формування задач на основі ідеалізації, </a:t>
                      </a:r>
                      <a:r>
                        <a:rPr lang="uk-UA" sz="1600" b="1" i="1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узагальнення, </a:t>
                      </a: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специфікації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ts val="7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6840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побудова комп’ютерної моделі задачі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ts val="13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406400" lvl="0" indent="-342900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54940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перевірка гіпотез за відомими методами </a:t>
                      </a:r>
                      <a:r>
                        <a:rPr lang="uk-UA" sz="1600" b="1" i="1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на власному досвіді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ts val="75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6840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систематизація здобутих результатів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1259" marR="51259" marT="0" marB="0"/>
                </a:tc>
              </a:tr>
              <a:tr h="96949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Процедурна</a:t>
                      </a:r>
                      <a:endParaRPr lang="ru-RU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r>
                        <a:rPr lang="uk-UA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 </a:t>
                      </a:r>
                      <a:endParaRPr lang="ru-RU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1259" marR="51259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6840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алгоритм розв’язування задач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ts val="7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6840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відтворення тексту задач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ts val="12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406400" lvl="0" indent="0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5888" algn="l"/>
                        </a:tabLst>
                      </a:pPr>
                      <a:r>
                        <a:rPr lang="uk-UA" sz="1600" b="1" i="1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      уміння розпізнавати </a:t>
                      </a: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типові задачі або зводити </a:t>
                      </a:r>
                      <a:r>
                        <a:rPr lang="uk-UA" sz="1600" b="1" i="1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до відомої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ts val="7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6840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використання інформаційних джерел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1259" marR="51259" marT="0" marB="0"/>
                </a:tc>
              </a:tr>
              <a:tr h="1058766">
                <a:tc>
                  <a:txBody>
                    <a:bodyPr/>
                    <a:lstStyle/>
                    <a:p>
                      <a:pPr marL="3175" indent="0" algn="ctr"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Логічна</a:t>
                      </a:r>
                      <a:endParaRPr lang="ru-RU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r>
                        <a:rPr lang="uk-UA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 </a:t>
                      </a:r>
                      <a:endParaRPr lang="ru-RU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1259" marR="51259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419100" lvl="0" indent="-342900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6840" algn="l"/>
                        </a:tabLst>
                      </a:pPr>
                      <a:endParaRPr lang="uk-UA" sz="1600" b="1" i="1" dirty="0" smtClean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419100" lvl="0" indent="-342900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6840" algn="l"/>
                        </a:tabLst>
                      </a:pPr>
                      <a:r>
                        <a:rPr lang="uk-UA" sz="1600" b="1" i="1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володіння і використання </a:t>
                      </a: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апарату дедуктивних теорій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ts val="135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419100" lvl="0" indent="-342900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6840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удосконалення власних математичних уявлень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ts val="12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419100" lvl="0" indent="-342900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6840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дедуктивне доведення </a:t>
                      </a:r>
                      <a:r>
                        <a:rPr lang="uk-UA" sz="1600" b="1" i="1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та </a:t>
                      </a: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обґрунтування розв’язування задач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ts val="135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419100" lvl="0" indent="-342900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6840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математична та логічна символіка на практиці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1259" marR="51259" marT="0" marB="0"/>
                </a:tc>
              </a:tr>
              <a:tr h="1072515">
                <a:tc>
                  <a:txBody>
                    <a:bodyPr/>
                    <a:lstStyle/>
                    <a:p>
                      <a:pPr marL="3175" indent="0" algn="ctr"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Технологічна</a:t>
                      </a:r>
                      <a:endParaRPr lang="ru-RU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r>
                        <a:rPr lang="uk-UA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 </a:t>
                      </a:r>
                      <a:endParaRPr lang="ru-RU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1259" marR="51259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406400" lvl="0" indent="-342900">
                        <a:lnSpc>
                          <a:spcPct val="92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6840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використання основних типів програмного забезпечення, електронних таблиць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ts val="7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54940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оцінювання похибки під час обчислення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ts val="7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6840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побудова комп’ютерної моделі задачі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16840" algn="l"/>
                        </a:tabLst>
                      </a:pPr>
                      <a:r>
                        <a:rPr lang="uk-UA" sz="1600" b="1" i="1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b="1" i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51259" marR="51259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631144"/>
            <a:ext cx="86409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" algn="l"/>
              </a:tabLst>
            </a:pPr>
            <a:r>
              <a:rPr kumimoji="0" lang="uk-UA" alt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Складові математичної компетентності</a:t>
            </a:r>
            <a:endParaRPr kumimoji="0" lang="uk-UA" altLang="ru-RU" sz="32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5" y="1268764"/>
            <a:ext cx="7056784" cy="5182865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>
                <a:latin typeface="Calibri" pitchFamily="34" charset="0"/>
                <a:cs typeface="Calibri" pitchFamily="34" charset="0"/>
              </a:rPr>
              <a:t>Методична модель формування </a:t>
            </a:r>
            <a:r>
              <a:rPr lang="uk-UA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математичної компетентності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учнів ґрунтується 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на:</a:t>
            </a:r>
          </a:p>
          <a:p>
            <a:pPr>
              <a:buFontTx/>
              <a:buChar char="-"/>
            </a:pP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позитивній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мотивації до математичної діяльності; </a:t>
            </a:r>
            <a:endParaRPr lang="uk-UA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uk-UA" sz="2400" b="1" dirty="0">
                <a:latin typeface="Calibri" pitchFamily="34" charset="0"/>
                <a:cs typeface="Calibri" pitchFamily="34" charset="0"/>
              </a:rPr>
              <a:t>р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озумінні змісту математичної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діяльності; </a:t>
            </a:r>
            <a:endParaRPr lang="uk-UA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поетапному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введенні на уроках математики, а також на уроках споріднених навчальних предметів знань про математичні моделі реальних 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об'єктів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(процесів і явищ), їх види і 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класифікацію;</a:t>
            </a:r>
            <a:endParaRPr lang="uk-UA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передбачає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цілеспрямований розвиток умінь математичного моделювання.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06EEB8F4-0AFA-4984-AEE7-EFC70A11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1" y="548680"/>
            <a:ext cx="8820471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Методична модель математичної компетентності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codru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9" y="2295912"/>
            <a:ext cx="2339752" cy="257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3478" y="275111"/>
            <a:ext cx="8568952" cy="633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692699"/>
            <a:ext cx="411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Варто замислитися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221" y="1274724"/>
            <a:ext cx="55446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66700" algn="just">
              <a:tabLst>
                <a:tab pos="534988" algn="l"/>
              </a:tabLst>
            </a:pPr>
            <a:r>
              <a:rPr lang="uk-UA" sz="2400" b="1" i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Якщо ми будемо сьогодні навчати так, як навчали вчора, ми вкрадемо у наших дітей завтра</a:t>
            </a:r>
            <a:r>
              <a:rPr lang="uk-UA" sz="2600" b="1" i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9840"/>
          <a:stretch/>
        </p:blipFill>
        <p:spPr bwMode="auto">
          <a:xfrm>
            <a:off x="6588224" y="1196752"/>
            <a:ext cx="21548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5912" y="2599131"/>
            <a:ext cx="4082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indent="-1371600" algn="just">
              <a:tabLst>
                <a:tab pos="534988" algn="l"/>
              </a:tabLst>
            </a:pPr>
            <a:r>
              <a:rPr lang="uk-UA" sz="2400" b="1" i="1" dirty="0" smtClean="0">
                <a:solidFill>
                  <a:schemeClr val="tx2"/>
                </a:solidFill>
                <a:cs typeface="Arial" pitchFamily="34" charset="0"/>
              </a:rPr>
              <a:t>Джон </a:t>
            </a:r>
            <a:r>
              <a:rPr lang="uk-UA" sz="2400" b="1" i="1" dirty="0">
                <a:solidFill>
                  <a:schemeClr val="tx2"/>
                </a:solidFill>
                <a:cs typeface="Arial" pitchFamily="34" charset="0"/>
              </a:rPr>
              <a:t>Дьюї, </a:t>
            </a:r>
          </a:p>
          <a:p>
            <a:pPr lvl="3" indent="-1371600" algn="just">
              <a:tabLst>
                <a:tab pos="534988" algn="l"/>
              </a:tabLst>
            </a:pPr>
            <a:r>
              <a:rPr lang="uk-UA" sz="2400" i="1" dirty="0" smtClean="0">
                <a:solidFill>
                  <a:schemeClr val="tx2"/>
                </a:solidFill>
                <a:cs typeface="Arial" pitchFamily="34" charset="0"/>
              </a:rPr>
              <a:t>американський  </a:t>
            </a:r>
            <a:r>
              <a:rPr lang="uk-UA" sz="2400" i="1" dirty="0">
                <a:solidFill>
                  <a:schemeClr val="tx2"/>
                </a:solidFill>
                <a:cs typeface="Arial" pitchFamily="34" charset="0"/>
              </a:rPr>
              <a:t>філософ </a:t>
            </a:r>
            <a:endParaRPr lang="uk-UA" sz="2400" i="1" dirty="0" smtClean="0">
              <a:solidFill>
                <a:schemeClr val="tx2"/>
              </a:solidFill>
              <a:cs typeface="Arial" pitchFamily="34" charset="0"/>
            </a:endParaRPr>
          </a:p>
          <a:p>
            <a:pPr lvl="3" indent="-1371600" algn="just">
              <a:tabLst>
                <a:tab pos="534988" algn="l"/>
              </a:tabLst>
            </a:pPr>
            <a:r>
              <a:rPr lang="uk-UA" sz="2400" i="1" dirty="0" smtClean="0">
                <a:solidFill>
                  <a:schemeClr val="tx2"/>
                </a:solidFill>
                <a:cs typeface="Arial" pitchFamily="34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cs typeface="Arial" pitchFamily="34" charset="0"/>
              </a:rPr>
              <a:t>1859-1952</a:t>
            </a:r>
            <a:r>
              <a:rPr lang="uk-UA" sz="2400" i="1" dirty="0" smtClean="0">
                <a:solidFill>
                  <a:schemeClr val="tx2"/>
                </a:solidFill>
                <a:cs typeface="Arial" pitchFamily="34" charset="0"/>
              </a:rPr>
              <a:t>)</a:t>
            </a:r>
            <a:endParaRPr lang="uk-UA" sz="2400" i="1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7" name="Picture 2" descr="Alvin Toffler 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4" y="4235556"/>
            <a:ext cx="2171757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4115631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>
                <a:solidFill>
                  <a:schemeClr val="tx2"/>
                </a:solidFill>
                <a:latin typeface="+mj-lt"/>
              </a:rPr>
              <a:t>Неписьменними ХХІ століття будуть не ті, хто не вміє читати й писати, а ті, хто не може вчитися і переучуватися.</a:t>
            </a:r>
          </a:p>
          <a:p>
            <a:pPr lvl="2" algn="r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 err="1">
                <a:solidFill>
                  <a:schemeClr val="tx2"/>
                </a:solidFill>
                <a:latin typeface="+mj-lt"/>
              </a:rPr>
              <a:t>Елвін</a:t>
            </a:r>
            <a:r>
              <a:rPr lang="uk-UA" sz="2400" b="1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uk-UA" sz="2400" b="1" i="1" dirty="0" err="1">
                <a:solidFill>
                  <a:schemeClr val="tx2"/>
                </a:solidFill>
                <a:latin typeface="+mj-lt"/>
              </a:rPr>
              <a:t>Тоффлер</a:t>
            </a:r>
            <a:r>
              <a:rPr lang="uk-UA" sz="2400" b="1" i="1" dirty="0">
                <a:solidFill>
                  <a:schemeClr val="tx2"/>
                </a:solidFill>
                <a:latin typeface="+mj-lt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+mj-lt"/>
              </a:rPr>
              <a:t>американський письменник</a:t>
            </a:r>
          </a:p>
        </p:txBody>
      </p:sp>
    </p:spTree>
    <p:extLst>
      <p:ext uri="{BB962C8B-B14F-4D97-AF65-F5344CB8AC3E}">
        <p14:creationId xmlns:p14="http://schemas.microsoft.com/office/powerpoint/2010/main" val="17068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322128" cy="4763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Забезпечуючи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компетентнісний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підхід 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 навчання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математики</a:t>
            </a:r>
            <a:r>
              <a:rPr lang="uk-UA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надзвичайно важливо акцентувати увагу на: </a:t>
            </a:r>
            <a:endParaRPr lang="uk-UA" b="1" dirty="0" smtClean="0">
              <a:latin typeface="Calibri" pitchFamily="34" charset="0"/>
              <a:cs typeface="Calibri" pitchFamily="34" charset="0"/>
            </a:endParaRPr>
          </a:p>
          <a:p>
            <a:pPr marL="539496" indent="-457200">
              <a:buFontTx/>
              <a:buChar char="-"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логіці 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розв’язування задачі, аналізі та виділенні необхідних математичних 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відомостей; </a:t>
            </a:r>
            <a:endParaRPr lang="uk-UA" b="1" dirty="0" smtClean="0">
              <a:latin typeface="Calibri" pitchFamily="34" charset="0"/>
              <a:cs typeface="Calibri" pitchFamily="34" charset="0"/>
            </a:endParaRPr>
          </a:p>
          <a:p>
            <a:pPr marL="539496" indent="-457200">
              <a:buFontTx/>
              <a:buChar char="-"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прогнозуванні 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процесу розв’язування (попереднього схематичного його уявлення) за допомогою відомих методів, прийомів та способів розв’язання тієї чи іншої 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задачі.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06EEB8F4-0AFA-4984-AEE7-EFC70A11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548681"/>
            <a:ext cx="8820471" cy="79208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Математична компетентність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4316" y="764704"/>
            <a:ext cx="8929687" cy="878346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Організація уроку математики </a:t>
            </a:r>
            <a:b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засадах </a:t>
            </a:r>
            <a:r>
              <a:rPr lang="uk-UA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компетентнісного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підходу </a:t>
            </a:r>
            <a:endParaRPr lang="uk-UA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Connector 7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79420" y="3279765"/>
            <a:ext cx="7964516" cy="28582"/>
          </a:xfrm>
          <a:prstGeom prst="line">
            <a:avLst/>
          </a:prstGeom>
          <a:ln w="19050">
            <a:solidFill>
              <a:srgbClr val="02519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857224" y="2285995"/>
            <a:ext cx="781843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 smtClean="0">
                <a:solidFill>
                  <a:schemeClr val="tx2"/>
                </a:solidFill>
              </a:rPr>
              <a:t>Використання відкритих (із невизначеним заздалегідь результатом) і закритих (із заздалегідь запланованою відповіддю) навчальних завдань.</a:t>
            </a:r>
          </a:p>
        </p:txBody>
      </p:sp>
      <p:sp>
        <p:nvSpPr>
          <p:cNvPr id="10" name="Rectangle 81">
            <a:extLst>
              <a:ext uri="{FF2B5EF4-FFF2-40B4-BE49-F238E27FC236}"/>
            </a:extLst>
          </p:cNvPr>
          <p:cNvSpPr/>
          <p:nvPr/>
        </p:nvSpPr>
        <p:spPr>
          <a:xfrm>
            <a:off x="214282" y="2786064"/>
            <a:ext cx="539750" cy="541337"/>
          </a:xfrm>
          <a:prstGeom prst="rect">
            <a:avLst/>
          </a:prstGeom>
          <a:solidFill>
            <a:srgbClr val="3C6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cxnSp>
        <p:nvCxnSpPr>
          <p:cNvPr id="18" name="Straight Connector 89">
            <a:extLst>
              <a:ext uri="{FF2B5EF4-FFF2-40B4-BE49-F238E27FC236}"/>
            </a:extLst>
          </p:cNvPr>
          <p:cNvCxnSpPr/>
          <p:nvPr/>
        </p:nvCxnSpPr>
        <p:spPr>
          <a:xfrm flipV="1">
            <a:off x="679450" y="4429132"/>
            <a:ext cx="7964516" cy="4286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857281" y="3429003"/>
            <a:ext cx="807243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 smtClean="0">
                <a:solidFill>
                  <a:schemeClr val="tx2"/>
                </a:solidFill>
              </a:rPr>
              <a:t>Використання практично зорієнтованих ситуацій як для постановки проблеми (введення </a:t>
            </a:r>
            <a:r>
              <a:rPr lang="uk-UA" sz="2000" dirty="0">
                <a:solidFill>
                  <a:schemeClr val="tx2"/>
                </a:solidFill>
              </a:rPr>
              <a:t>у</a:t>
            </a:r>
            <a:r>
              <a:rPr lang="uk-UA" sz="2000" dirty="0" smtClean="0">
                <a:solidFill>
                  <a:schemeClr val="tx2"/>
                </a:solidFill>
              </a:rPr>
              <a:t> завдання), так і для її безпосереднього вирішення.</a:t>
            </a:r>
          </a:p>
        </p:txBody>
      </p:sp>
      <p:sp>
        <p:nvSpPr>
          <p:cNvPr id="22" name="Rectangle 93">
            <a:extLst>
              <a:ext uri="{FF2B5EF4-FFF2-40B4-BE49-F238E27FC236}"/>
            </a:extLst>
          </p:cNvPr>
          <p:cNvSpPr/>
          <p:nvPr/>
        </p:nvSpPr>
        <p:spPr>
          <a:xfrm>
            <a:off x="214282" y="3960820"/>
            <a:ext cx="539750" cy="539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7" name="TextBox 26">
            <a:extLst>
              <a:ext uri="{FF2B5EF4-FFF2-40B4-BE49-F238E27FC236}"/>
            </a:extLst>
          </p:cNvPr>
          <p:cNvSpPr txBox="1"/>
          <p:nvPr/>
        </p:nvSpPr>
        <p:spPr>
          <a:xfrm>
            <a:off x="857226" y="4500573"/>
            <a:ext cx="803275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 smtClean="0">
                <a:solidFill>
                  <a:schemeClr val="tx2"/>
                </a:solidFill>
              </a:rPr>
              <a:t>Використання завдань із надлишковою (недостатньою) інформацією для вироблення у школярів  навичок роботи в умовах невизначеності.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14316" y="1714501"/>
            <a:ext cx="8429653" cy="539750"/>
            <a:chOff x="214313" y="1571625"/>
            <a:chExt cx="8429653" cy="539750"/>
          </a:xfrm>
        </p:grpSpPr>
        <p:cxnSp>
          <p:nvCxnSpPr>
            <p:cNvPr id="4" name="Straight Connector 7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679450" y="2071678"/>
              <a:ext cx="7964516" cy="2699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7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4313" y="1571625"/>
              <a:ext cx="539750" cy="5397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2" name="TextBox 31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825500" y="1643050"/>
              <a:ext cx="7818438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dirty="0" smtClean="0">
                  <a:solidFill>
                    <a:schemeClr val="tx2"/>
                  </a:solidFill>
                </a:rPr>
                <a:t>Опора на </a:t>
              </a:r>
              <a:r>
                <a:rPr lang="uk-UA" sz="2000" dirty="0" smtClean="0">
                  <a:solidFill>
                    <a:schemeClr val="tx2"/>
                  </a:solidFill>
                </a:rPr>
                <a:t>суб'єктивний досвід школярів під час відбору завдань.</a:t>
              </a:r>
            </a:p>
          </p:txBody>
        </p:sp>
      </p:grpSp>
      <p:cxnSp>
        <p:nvCxnSpPr>
          <p:cNvPr id="64" name="Straight Connector 7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79450" y="5488018"/>
            <a:ext cx="7964516" cy="44438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76">
            <a:extLst>
              <a:ext uri="{FF2B5EF4-FFF2-40B4-BE49-F238E27FC236}"/>
            </a:extLst>
          </p:cNvPr>
          <p:cNvSpPr/>
          <p:nvPr/>
        </p:nvSpPr>
        <p:spPr>
          <a:xfrm>
            <a:off x="214315" y="5032390"/>
            <a:ext cx="539750" cy="539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cxnSp>
        <p:nvCxnSpPr>
          <p:cNvPr id="66" name="Straight Connector 7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79450" y="6292894"/>
            <a:ext cx="7964516" cy="46021"/>
          </a:xfrm>
          <a:prstGeom prst="line">
            <a:avLst/>
          </a:prstGeom>
          <a:ln w="19050">
            <a:solidFill>
              <a:srgbClr val="FFD75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81">
            <a:extLst>
              <a:ext uri="{FF2B5EF4-FFF2-40B4-BE49-F238E27FC236}"/>
            </a:extLst>
          </p:cNvPr>
          <p:cNvSpPr/>
          <p:nvPr/>
        </p:nvSpPr>
        <p:spPr>
          <a:xfrm>
            <a:off x="214315" y="5816627"/>
            <a:ext cx="539750" cy="541337"/>
          </a:xfrm>
          <a:prstGeom prst="rect">
            <a:avLst/>
          </a:prstGeom>
          <a:solidFill>
            <a:srgbClr val="FFD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72" name="TextBox 71">
            <a:extLst>
              <a:ext uri="{FF2B5EF4-FFF2-40B4-BE49-F238E27FC236}"/>
            </a:extLst>
          </p:cNvPr>
          <p:cNvSpPr txBox="1"/>
          <p:nvPr/>
        </p:nvSpPr>
        <p:spPr>
          <a:xfrm>
            <a:off x="825500" y="5643578"/>
            <a:ext cx="781843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 smtClean="0">
                <a:solidFill>
                  <a:schemeClr val="tx2"/>
                </a:solidFill>
              </a:rPr>
              <a:t>Організація самостійної навчально-пізнавальної діяльності здобувачів освіти.</a:t>
            </a:r>
          </a:p>
        </p:txBody>
      </p:sp>
    </p:spTree>
    <p:extLst>
      <p:ext uri="{BB962C8B-B14F-4D97-AF65-F5344CB8AC3E}">
        <p14:creationId xmlns:p14="http://schemas.microsoft.com/office/powerpoint/2010/main" val="14965746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3913" y="620688"/>
            <a:ext cx="8705775" cy="879486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Організація уроку математики </a:t>
            </a:r>
            <a:b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засадах </a:t>
            </a:r>
            <a:r>
              <a:rPr lang="uk-UA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компетентнісного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підходу </a:t>
            </a:r>
            <a:endParaRPr lang="uk-UA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Connector 7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816850" y="2391787"/>
            <a:ext cx="7964516" cy="2699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6">
            <a:extLst>
              <a:ext uri="{FF2B5EF4-FFF2-40B4-BE49-F238E27FC236}"/>
            </a:extLst>
          </p:cNvPr>
          <p:cNvSpPr/>
          <p:nvPr/>
        </p:nvSpPr>
        <p:spPr>
          <a:xfrm>
            <a:off x="245806" y="1865536"/>
            <a:ext cx="539750" cy="539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cxnSp>
        <p:nvCxnSpPr>
          <p:cNvPr id="6" name="Straight Connector 7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79450" y="3900485"/>
            <a:ext cx="7964516" cy="28581"/>
          </a:xfrm>
          <a:prstGeom prst="line">
            <a:avLst/>
          </a:prstGeom>
          <a:ln w="19050">
            <a:solidFill>
              <a:srgbClr val="02519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857226" y="2643188"/>
            <a:ext cx="80724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 smtClean="0">
                <a:solidFill>
                  <a:schemeClr val="tx2"/>
                </a:solidFill>
              </a:rPr>
              <a:t>Можливість створення школярами власного індивідуального освітнього продукту (власний спосіб розв'язання задачі або доведення твердження, бачення власного підходу до вирішення проблеми, формулювання умови прикладної задачі).</a:t>
            </a:r>
          </a:p>
        </p:txBody>
      </p:sp>
      <p:sp>
        <p:nvSpPr>
          <p:cNvPr id="10" name="Rectangle 81">
            <a:extLst>
              <a:ext uri="{FF2B5EF4-FFF2-40B4-BE49-F238E27FC236}"/>
            </a:extLst>
          </p:cNvPr>
          <p:cNvSpPr/>
          <p:nvPr/>
        </p:nvSpPr>
        <p:spPr>
          <a:xfrm>
            <a:off x="192061" y="3304901"/>
            <a:ext cx="539750" cy="595584"/>
          </a:xfrm>
          <a:prstGeom prst="rect">
            <a:avLst/>
          </a:prstGeom>
          <a:solidFill>
            <a:srgbClr val="3C6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cxnSp>
        <p:nvCxnSpPr>
          <p:cNvPr id="13" name="Straight Connector 84">
            <a:extLst>
              <a:ext uri="{FF2B5EF4-FFF2-40B4-BE49-F238E27FC236}"/>
            </a:extLst>
          </p:cNvPr>
          <p:cNvCxnSpPr/>
          <p:nvPr/>
        </p:nvCxnSpPr>
        <p:spPr>
          <a:xfrm flipV="1">
            <a:off x="679450" y="4746652"/>
            <a:ext cx="7964516" cy="365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928662" y="4078436"/>
            <a:ext cx="788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 smtClean="0">
                <a:solidFill>
                  <a:schemeClr val="tx2"/>
                </a:solidFill>
              </a:rPr>
              <a:t>Цілеспрямований розвиток у здобувачів освіти пізнавальної, соціальної, психологічної рефлексії.</a:t>
            </a:r>
          </a:p>
        </p:txBody>
      </p:sp>
      <p:sp>
        <p:nvSpPr>
          <p:cNvPr id="17" name="Rectangle 88">
            <a:extLst>
              <a:ext uri="{FF2B5EF4-FFF2-40B4-BE49-F238E27FC236}"/>
            </a:extLst>
          </p:cNvPr>
          <p:cNvSpPr/>
          <p:nvPr/>
        </p:nvSpPr>
        <p:spPr>
          <a:xfrm>
            <a:off x="223915" y="4246572"/>
            <a:ext cx="530150" cy="539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cxnSp>
        <p:nvCxnSpPr>
          <p:cNvPr id="18" name="Straight Connector 89">
            <a:extLst>
              <a:ext uri="{FF2B5EF4-FFF2-40B4-BE49-F238E27FC236}"/>
            </a:extLst>
          </p:cNvPr>
          <p:cNvCxnSpPr/>
          <p:nvPr/>
        </p:nvCxnSpPr>
        <p:spPr>
          <a:xfrm flipV="1">
            <a:off x="679450" y="5797571"/>
            <a:ext cx="7964516" cy="42860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837064" y="5089685"/>
            <a:ext cx="807243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 smtClean="0">
                <a:solidFill>
                  <a:schemeClr val="tx2"/>
                </a:solidFill>
              </a:rPr>
              <a:t>Використання технологій, які допомагають організувати суб'єктивну оцінку діяльності учнів, наприклад, однокласниками. </a:t>
            </a:r>
          </a:p>
        </p:txBody>
      </p:sp>
      <p:sp>
        <p:nvSpPr>
          <p:cNvPr id="22" name="Rectangle 93">
            <a:extLst>
              <a:ext uri="{FF2B5EF4-FFF2-40B4-BE49-F238E27FC236}"/>
            </a:extLst>
          </p:cNvPr>
          <p:cNvSpPr/>
          <p:nvPr/>
        </p:nvSpPr>
        <p:spPr>
          <a:xfrm>
            <a:off x="214315" y="5318142"/>
            <a:ext cx="539750" cy="539750"/>
          </a:xfrm>
          <a:prstGeom prst="rect">
            <a:avLst/>
          </a:prstGeom>
          <a:solidFill>
            <a:srgbClr val="85D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cxnSp>
        <p:nvCxnSpPr>
          <p:cNvPr id="25" name="Straight Connector 96">
            <a:extLst>
              <a:ext uri="{FF2B5EF4-FFF2-40B4-BE49-F238E27FC236}"/>
            </a:extLst>
          </p:cNvPr>
          <p:cNvCxnSpPr/>
          <p:nvPr/>
        </p:nvCxnSpPr>
        <p:spPr>
          <a:xfrm>
            <a:off x="679450" y="6551633"/>
            <a:ext cx="7964516" cy="20645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/>
            </a:extLst>
          </p:cNvPr>
          <p:cNvSpPr txBox="1"/>
          <p:nvPr/>
        </p:nvSpPr>
        <p:spPr>
          <a:xfrm>
            <a:off x="825501" y="6100724"/>
            <a:ext cx="80327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000" dirty="0" smtClean="0">
                <a:solidFill>
                  <a:schemeClr val="tx2"/>
                </a:solidFill>
              </a:rPr>
              <a:t>Виконання навчальних </a:t>
            </a:r>
            <a:r>
              <a:rPr lang="uk-UA" sz="2000" dirty="0" err="1" smtClean="0">
                <a:solidFill>
                  <a:schemeClr val="tx2"/>
                </a:solidFill>
              </a:rPr>
              <a:t>проєктів</a:t>
            </a:r>
            <a:r>
              <a:rPr lang="uk-UA" sz="20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9" name="Rectangle 100">
            <a:extLst>
              <a:ext uri="{FF2B5EF4-FFF2-40B4-BE49-F238E27FC236}"/>
            </a:extLst>
          </p:cNvPr>
          <p:cNvSpPr/>
          <p:nvPr/>
        </p:nvSpPr>
        <p:spPr>
          <a:xfrm>
            <a:off x="214315" y="6029338"/>
            <a:ext cx="539750" cy="539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816851" y="1678051"/>
            <a:ext cx="81128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 smtClean="0">
                <a:solidFill>
                  <a:schemeClr val="tx2"/>
                </a:solidFill>
              </a:rPr>
              <a:t>Використання індивідуальної, групової та колективної форм організації навчально-пізнавальної діяльності у різних поєднаннях.</a:t>
            </a:r>
          </a:p>
        </p:txBody>
      </p:sp>
    </p:spTree>
    <p:extLst>
      <p:ext uri="{BB962C8B-B14F-4D97-AF65-F5344CB8AC3E}">
        <p14:creationId xmlns:p14="http://schemas.microsoft.com/office/powerpoint/2010/main" val="142620561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Oval 3"/>
          <p:cNvSpPr>
            <a:spLocks noChangeArrowheads="1"/>
          </p:cNvSpPr>
          <p:nvPr/>
        </p:nvSpPr>
        <p:spPr bwMode="auto">
          <a:xfrm>
            <a:off x="1835153" y="1268413"/>
            <a:ext cx="2601913" cy="1630362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5050"/>
            </a:solidFill>
            <a:round/>
            <a:headEnd/>
            <a:tailEnd/>
          </a:ln>
        </p:spPr>
        <p:txBody>
          <a:bodyPr wrap="none" lIns="80105" tIns="40053" rIns="80105" bIns="40053" anchor="ctr"/>
          <a:lstStyle/>
          <a:p>
            <a:pPr algn="ctr" defTabSz="801688"/>
            <a:r>
              <a:rPr lang="uk-UA" altLang="uk-U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Умова</a:t>
            </a:r>
          </a:p>
          <a:p>
            <a:pPr algn="ctr" defTabSz="801688"/>
            <a:r>
              <a:rPr lang="uk-UA" altLang="uk-U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задачі</a:t>
            </a:r>
            <a:r>
              <a:rPr lang="uk-UA" alt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2740" name="Oval 4"/>
          <p:cNvSpPr>
            <a:spLocks noChangeArrowheads="1"/>
          </p:cNvSpPr>
          <p:nvPr/>
        </p:nvSpPr>
        <p:spPr bwMode="auto">
          <a:xfrm>
            <a:off x="2411415" y="3357563"/>
            <a:ext cx="2774950" cy="1566862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80105" tIns="40053" rIns="80105" bIns="40053" anchor="ctr"/>
          <a:lstStyle/>
          <a:p>
            <a:pPr algn="ctr" defTabSz="801688"/>
            <a:r>
              <a:rPr lang="uk-UA" altLang="uk-UA" sz="1800" b="1" dirty="0">
                <a:solidFill>
                  <a:schemeClr val="bg1"/>
                </a:solidFill>
                <a:latin typeface="Bodoni MT Black" pitchFamily="18" charset="0"/>
              </a:rPr>
              <a:t>Скласти </a:t>
            </a:r>
            <a:r>
              <a:rPr lang="uk-UA" altLang="uk-UA" sz="1800" b="1" dirty="0" smtClean="0">
                <a:solidFill>
                  <a:schemeClr val="bg1"/>
                </a:solidFill>
                <a:latin typeface="Bodoni MT Black" pitchFamily="18" charset="0"/>
              </a:rPr>
              <a:t>декілька</a:t>
            </a:r>
            <a:r>
              <a:rPr lang="uk-UA" altLang="uk-UA" sz="1800" b="1" dirty="0">
                <a:solidFill>
                  <a:schemeClr val="bg1"/>
                </a:solidFill>
                <a:latin typeface="Bodoni MT Black" pitchFamily="18" charset="0"/>
              </a:rPr>
              <a:t>,</a:t>
            </a:r>
          </a:p>
          <a:p>
            <a:pPr algn="ctr" defTabSz="801688"/>
            <a:r>
              <a:rPr lang="uk-UA" altLang="uk-UA" sz="1800" b="1" dirty="0">
                <a:solidFill>
                  <a:schemeClr val="bg1"/>
                </a:solidFill>
                <a:latin typeface="Bodoni MT Black" pitchFamily="18" charset="0"/>
              </a:rPr>
              <a:t>задач, використовуючи </a:t>
            </a:r>
          </a:p>
          <a:p>
            <a:pPr algn="ctr" defTabSz="801688"/>
            <a:r>
              <a:rPr lang="uk-UA" altLang="uk-UA" sz="1800" b="1" dirty="0">
                <a:solidFill>
                  <a:schemeClr val="bg1"/>
                </a:solidFill>
                <a:latin typeface="Bodoni MT Black" pitchFamily="18" charset="0"/>
              </a:rPr>
              <a:t>одні і ті ж </a:t>
            </a:r>
            <a:r>
              <a:rPr lang="uk-UA" altLang="uk-UA" sz="1800" b="1" dirty="0" smtClean="0">
                <a:solidFill>
                  <a:schemeClr val="bg1"/>
                </a:solidFill>
                <a:latin typeface="Bodoni MT Black" pitchFamily="18" charset="0"/>
              </a:rPr>
              <a:t>дані </a:t>
            </a:r>
            <a:r>
              <a:rPr lang="uk-UA" altLang="uk-UA" sz="2000" b="1" dirty="0" smtClean="0">
                <a:solidFill>
                  <a:schemeClr val="bg1"/>
                </a:solidFill>
                <a:latin typeface="Bodoni MT Black" pitchFamily="18" charset="0"/>
              </a:rPr>
              <a:t> </a:t>
            </a:r>
            <a:endParaRPr lang="ru-RU" altLang="uk-UA" sz="2000" b="1" dirty="0">
              <a:solidFill>
                <a:schemeClr val="bg1"/>
              </a:solidFill>
              <a:latin typeface="Bodoni MT Black" pitchFamily="18" charset="0"/>
            </a:endParaRPr>
          </a:p>
          <a:p>
            <a:pPr algn="ctr" defTabSz="801688"/>
            <a:endParaRPr lang="ru-RU" altLang="uk-UA" sz="2000" b="1" dirty="0">
              <a:solidFill>
                <a:srgbClr val="000000"/>
              </a:solidFill>
              <a:latin typeface="Bodoni MT Black" pitchFamily="18" charset="0"/>
            </a:endParaRPr>
          </a:p>
        </p:txBody>
      </p:sp>
      <p:sp>
        <p:nvSpPr>
          <p:cNvPr id="372741" name="Oval 5"/>
          <p:cNvSpPr>
            <a:spLocks noChangeArrowheads="1"/>
          </p:cNvSpPr>
          <p:nvPr/>
        </p:nvSpPr>
        <p:spPr bwMode="auto">
          <a:xfrm>
            <a:off x="5076827" y="1125538"/>
            <a:ext cx="3095625" cy="172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80105" tIns="40053" rIns="80105" bIns="40053" anchor="ctr"/>
          <a:lstStyle/>
          <a:p>
            <a:pPr algn="ctr" defTabSz="801688"/>
            <a:endParaRPr lang="uk-UA" altLang="uk-UA" sz="1600" b="1" dirty="0">
              <a:solidFill>
                <a:srgbClr val="000000"/>
              </a:solidFill>
            </a:endParaRPr>
          </a:p>
          <a:p>
            <a:pPr algn="ctr" defTabSz="801688"/>
            <a:r>
              <a:rPr lang="uk-UA" altLang="uk-UA" sz="1800" b="1" dirty="0">
                <a:solidFill>
                  <a:schemeClr val="bg1"/>
                </a:solidFill>
                <a:latin typeface="Bodoni MT Black" pitchFamily="18" charset="0"/>
              </a:rPr>
              <a:t>Змінити числові</a:t>
            </a:r>
          </a:p>
          <a:p>
            <a:pPr algn="ctr" defTabSz="801688"/>
            <a:r>
              <a:rPr lang="uk-UA" altLang="uk-UA" sz="1800" b="1" dirty="0">
                <a:solidFill>
                  <a:schemeClr val="bg1"/>
                </a:solidFill>
                <a:latin typeface="Bodoni MT Black" pitchFamily="18" charset="0"/>
              </a:rPr>
              <a:t> значення даних</a:t>
            </a:r>
          </a:p>
          <a:p>
            <a:pPr algn="ctr" defTabSz="801688"/>
            <a:r>
              <a:rPr lang="uk-UA" altLang="uk-UA" sz="1800" b="1" dirty="0">
                <a:solidFill>
                  <a:schemeClr val="bg1"/>
                </a:solidFill>
                <a:latin typeface="Bodoni MT Black" pitchFamily="18" charset="0"/>
              </a:rPr>
              <a:t> </a:t>
            </a:r>
            <a:r>
              <a:rPr lang="uk-UA" altLang="uk-UA" sz="1800" b="1" dirty="0" smtClean="0">
                <a:solidFill>
                  <a:schemeClr val="bg1"/>
                </a:solidFill>
                <a:latin typeface="Bodoni MT Black" pitchFamily="18" charset="0"/>
              </a:rPr>
              <a:t>у </a:t>
            </a:r>
            <a:r>
              <a:rPr lang="uk-UA" altLang="uk-UA" sz="1800" b="1" dirty="0">
                <a:solidFill>
                  <a:schemeClr val="bg1"/>
                </a:solidFill>
                <a:latin typeface="Bodoni MT Black" pitchFamily="18" charset="0"/>
              </a:rPr>
              <a:t>задачі величин, </a:t>
            </a:r>
          </a:p>
          <a:p>
            <a:pPr algn="ctr" defTabSz="801688"/>
            <a:r>
              <a:rPr lang="uk-UA" altLang="uk-UA" sz="1800" b="1" dirty="0">
                <a:solidFill>
                  <a:schemeClr val="bg1"/>
                </a:solidFill>
                <a:latin typeface="Bodoni MT Black" pitchFamily="18" charset="0"/>
              </a:rPr>
              <a:t>не змінюючи </a:t>
            </a:r>
          </a:p>
          <a:p>
            <a:pPr algn="ctr" defTabSz="801688"/>
            <a:r>
              <a:rPr lang="uk-UA" altLang="uk-UA" sz="1800" b="1" dirty="0">
                <a:solidFill>
                  <a:schemeClr val="bg1"/>
                </a:solidFill>
                <a:latin typeface="Bodoni MT Black" pitchFamily="18" charset="0"/>
              </a:rPr>
              <a:t>запитання задачі</a:t>
            </a:r>
            <a:r>
              <a:rPr lang="ru-RU" altLang="uk-UA" sz="1600" b="1" dirty="0">
                <a:solidFill>
                  <a:schemeClr val="bg1"/>
                </a:solidFill>
                <a:latin typeface="Bodoni MT Black" pitchFamily="18" charset="0"/>
              </a:rPr>
              <a:t> </a:t>
            </a:r>
            <a:r>
              <a:rPr lang="uk-UA" altLang="uk-UA" sz="2000" b="1" dirty="0">
                <a:solidFill>
                  <a:schemeClr val="bg1"/>
                </a:solidFill>
                <a:latin typeface="Bodoni MT Black" pitchFamily="18" charset="0"/>
              </a:rPr>
              <a:t> </a:t>
            </a:r>
          </a:p>
          <a:p>
            <a:pPr algn="ctr" defTabSz="801688"/>
            <a:endParaRPr lang="ru-RU" altLang="uk-UA" sz="2000" b="1" dirty="0">
              <a:solidFill>
                <a:srgbClr val="000099"/>
              </a:solidFill>
              <a:latin typeface="Bodoni MT Black" pitchFamily="18" charset="0"/>
            </a:endParaRPr>
          </a:p>
        </p:txBody>
      </p:sp>
      <p:sp>
        <p:nvSpPr>
          <p:cNvPr id="372743" name="AutoShape 7"/>
          <p:cNvSpPr>
            <a:spLocks noChangeArrowheads="1"/>
          </p:cNvSpPr>
          <p:nvPr/>
        </p:nvSpPr>
        <p:spPr bwMode="auto">
          <a:xfrm rot="-10529589">
            <a:off x="5148266" y="4149725"/>
            <a:ext cx="1366837" cy="647700"/>
          </a:xfrm>
          <a:prstGeom prst="rightArrow">
            <a:avLst>
              <a:gd name="adj1" fmla="val 50000"/>
              <a:gd name="adj2" fmla="val 5275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uk-UA"/>
          </a:p>
        </p:txBody>
      </p:sp>
      <p:sp>
        <p:nvSpPr>
          <p:cNvPr id="372744" name="AutoShape 8"/>
          <p:cNvSpPr>
            <a:spLocks noChangeArrowheads="1"/>
          </p:cNvSpPr>
          <p:nvPr/>
        </p:nvSpPr>
        <p:spPr bwMode="auto">
          <a:xfrm>
            <a:off x="4427541" y="1773238"/>
            <a:ext cx="739775" cy="520700"/>
          </a:xfrm>
          <a:prstGeom prst="rightArrow">
            <a:avLst>
              <a:gd name="adj1" fmla="val 50000"/>
              <a:gd name="adj2" fmla="val 35518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uk-UA"/>
          </a:p>
        </p:txBody>
      </p:sp>
      <p:sp>
        <p:nvSpPr>
          <p:cNvPr id="372745" name="Oval 9"/>
          <p:cNvSpPr>
            <a:spLocks noChangeArrowheads="1"/>
          </p:cNvSpPr>
          <p:nvPr/>
        </p:nvSpPr>
        <p:spPr bwMode="auto">
          <a:xfrm>
            <a:off x="6516688" y="3716344"/>
            <a:ext cx="2303462" cy="162877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80105" tIns="40053" rIns="80105" bIns="40053" anchor="ctr"/>
          <a:lstStyle/>
          <a:p>
            <a:pPr algn="ctr" defTabSz="801688"/>
            <a:r>
              <a:rPr lang="uk-UA" altLang="uk-UA" sz="2000" b="1" dirty="0">
                <a:solidFill>
                  <a:schemeClr val="bg1"/>
                </a:solidFill>
                <a:latin typeface="Bodoni MT Black" pitchFamily="18" charset="0"/>
              </a:rPr>
              <a:t>Скласти задачу </a:t>
            </a:r>
          </a:p>
          <a:p>
            <a:pPr algn="ctr" defTabSz="801688"/>
            <a:r>
              <a:rPr lang="uk-UA" altLang="uk-UA" sz="2000" b="1" dirty="0">
                <a:solidFill>
                  <a:schemeClr val="bg1"/>
                </a:solidFill>
                <a:latin typeface="Bodoni MT Black" pitchFamily="18" charset="0"/>
              </a:rPr>
              <a:t>за даним зразком</a:t>
            </a:r>
            <a:r>
              <a:rPr lang="ru-RU" altLang="uk-UA" sz="1600" dirty="0">
                <a:latin typeface="Bodoni MT Black" pitchFamily="18" charset="0"/>
              </a:rPr>
              <a:t> </a:t>
            </a:r>
          </a:p>
        </p:txBody>
      </p:sp>
      <p:sp>
        <p:nvSpPr>
          <p:cNvPr id="372746" name="Oval 10"/>
          <p:cNvSpPr>
            <a:spLocks noChangeArrowheads="1"/>
          </p:cNvSpPr>
          <p:nvPr/>
        </p:nvSpPr>
        <p:spPr bwMode="auto">
          <a:xfrm>
            <a:off x="2700338" y="5487988"/>
            <a:ext cx="2447925" cy="1370012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80105" tIns="40053" rIns="80105" bIns="40053" anchor="ctr"/>
          <a:lstStyle/>
          <a:p>
            <a:pPr algn="ctr" defTabSz="801688"/>
            <a:r>
              <a:rPr lang="uk-UA" altLang="uk-U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Домашнє</a:t>
            </a:r>
          </a:p>
          <a:p>
            <a:pPr algn="ctr" defTabSz="801688"/>
            <a:r>
              <a:rPr lang="uk-UA" altLang="uk-U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завдання</a:t>
            </a:r>
            <a:endParaRPr lang="ru-RU" altLang="uk-U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2747" name="Oval 11"/>
          <p:cNvSpPr>
            <a:spLocks noChangeArrowheads="1"/>
          </p:cNvSpPr>
          <p:nvPr/>
        </p:nvSpPr>
        <p:spPr bwMode="auto">
          <a:xfrm>
            <a:off x="1" y="2565400"/>
            <a:ext cx="1835150" cy="15113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80105" tIns="40053" rIns="80105" bIns="40053" anchor="ctr"/>
          <a:lstStyle/>
          <a:p>
            <a:pPr algn="ctr" defTabSz="801688"/>
            <a:r>
              <a:rPr lang="ru-RU" altLang="uk-UA" sz="2400" b="1" dirty="0">
                <a:solidFill>
                  <a:schemeClr val="bg1"/>
                </a:solidFill>
              </a:rPr>
              <a:t>На </a:t>
            </a:r>
            <a:r>
              <a:rPr lang="ru-RU" altLang="uk-UA" sz="2400" b="1" dirty="0" err="1">
                <a:solidFill>
                  <a:schemeClr val="bg1"/>
                </a:solidFill>
              </a:rPr>
              <a:t>уроці</a:t>
            </a:r>
            <a:endParaRPr lang="ru-RU" altLang="uk-UA" sz="2400" b="1" dirty="0">
              <a:solidFill>
                <a:schemeClr val="bg1"/>
              </a:solidFill>
            </a:endParaRPr>
          </a:p>
        </p:txBody>
      </p:sp>
      <p:sp>
        <p:nvSpPr>
          <p:cNvPr id="372748" name="AutoShape 12"/>
          <p:cNvSpPr>
            <a:spLocks noChangeArrowheads="1"/>
          </p:cNvSpPr>
          <p:nvPr/>
        </p:nvSpPr>
        <p:spPr bwMode="auto">
          <a:xfrm rot="5400000">
            <a:off x="3600450" y="4976816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uk-UA"/>
          </a:p>
        </p:txBody>
      </p:sp>
      <p:sp>
        <p:nvSpPr>
          <p:cNvPr id="372749" name="AutoShape 13"/>
          <p:cNvSpPr>
            <a:spLocks noChangeArrowheads="1"/>
          </p:cNvSpPr>
          <p:nvPr/>
        </p:nvSpPr>
        <p:spPr bwMode="auto">
          <a:xfrm rot="-9910869">
            <a:off x="1547813" y="3644906"/>
            <a:ext cx="927100" cy="576263"/>
          </a:xfrm>
          <a:prstGeom prst="rightArrow">
            <a:avLst>
              <a:gd name="adj1" fmla="val 50000"/>
              <a:gd name="adj2" fmla="val 4022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uk-UA"/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8101016" y="2875116"/>
            <a:ext cx="1042987" cy="461665"/>
          </a:xfrm>
          <a:prstGeom prst="curvedLeftArrow">
            <a:avLst>
              <a:gd name="adj1" fmla="val 48371"/>
              <a:gd name="adj2" fmla="val 9674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tIns="137160" anchor="ctr">
            <a:spAutoFit/>
          </a:bodyPr>
          <a:lstStyle/>
          <a:p>
            <a:pPr eaLnBrk="1" hangingPunct="1"/>
            <a:endParaRPr lang="ru-RU" altLang="uk-UA"/>
          </a:p>
        </p:txBody>
      </p:sp>
      <p:sp>
        <p:nvSpPr>
          <p:cNvPr id="50190" name="AutoShape 20"/>
          <p:cNvSpPr>
            <a:spLocks noChangeArrowheads="1"/>
          </p:cNvSpPr>
          <p:nvPr/>
        </p:nvSpPr>
        <p:spPr bwMode="auto">
          <a:xfrm>
            <a:off x="6516691" y="4098286"/>
            <a:ext cx="184731" cy="461665"/>
          </a:xfrm>
          <a:prstGeom prst="curvedLeftArrow">
            <a:avLst>
              <a:gd name="adj1" fmla="val 20445"/>
              <a:gd name="adj2" fmla="val 4088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tIns="137160" anchor="ctr">
            <a:spAutoFit/>
          </a:bodyPr>
          <a:lstStyle/>
          <a:p>
            <a:pPr eaLnBrk="1" hangingPunct="1"/>
            <a:endParaRPr lang="ru-RU" altLang="uk-UA"/>
          </a:p>
        </p:txBody>
      </p:sp>
      <p:sp>
        <p:nvSpPr>
          <p:cNvPr id="372759" name="AutoShape 23"/>
          <p:cNvSpPr>
            <a:spLocks noChangeArrowheads="1"/>
          </p:cNvSpPr>
          <p:nvPr/>
        </p:nvSpPr>
        <p:spPr bwMode="auto">
          <a:xfrm rot="-7324709">
            <a:off x="669132" y="1840855"/>
            <a:ext cx="596900" cy="461665"/>
          </a:xfrm>
          <a:prstGeom prst="curvedLeftArrow">
            <a:avLst>
              <a:gd name="adj1" fmla="val 45815"/>
              <a:gd name="adj2" fmla="val 132358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tIns="137160" anchor="ctr">
            <a:spAutoFit/>
          </a:bodyPr>
          <a:lstStyle/>
          <a:p>
            <a:pPr eaLnBrk="1" hangingPunct="1"/>
            <a:endParaRPr lang="ru-RU" altLang="uk-UA"/>
          </a:p>
        </p:txBody>
      </p:sp>
      <p:sp>
        <p:nvSpPr>
          <p:cNvPr id="50192" name="AutoShape 25"/>
          <p:cNvSpPr>
            <a:spLocks noChangeArrowheads="1"/>
          </p:cNvSpPr>
          <p:nvPr/>
        </p:nvSpPr>
        <p:spPr bwMode="auto">
          <a:xfrm>
            <a:off x="2411416" y="3810153"/>
            <a:ext cx="184731" cy="461665"/>
          </a:xfrm>
          <a:prstGeom prst="curvedLeftArrow">
            <a:avLst>
              <a:gd name="adj1" fmla="val 20000"/>
              <a:gd name="adj2" fmla="val 40000"/>
              <a:gd name="adj3" fmla="val 340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tIns="137160" anchor="ctr">
            <a:spAutoFit/>
          </a:bodyPr>
          <a:lstStyle/>
          <a:p>
            <a:pPr eaLnBrk="1" hangingPunct="1"/>
            <a:endParaRPr lang="ru-RU" altLang="uk-UA"/>
          </a:p>
        </p:txBody>
      </p:sp>
      <p:pic>
        <p:nvPicPr>
          <p:cNvPr id="50193" name="Picture 28" descr="MMj028678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7431"/>
            <a:ext cx="23764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0" y="56297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Етапи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роботи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над задачею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7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3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3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3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animBg="1"/>
      <p:bldP spid="372740" grpId="0" animBg="1"/>
      <p:bldP spid="372741" grpId="0" animBg="1"/>
      <p:bldP spid="372743" grpId="0" animBg="1"/>
      <p:bldP spid="372744" grpId="0" animBg="1"/>
      <p:bldP spid="372745" grpId="0" animBg="1"/>
      <p:bldP spid="372746" grpId="0" animBg="1"/>
      <p:bldP spid="372747" grpId="0" animBg="1"/>
      <p:bldP spid="372748" grpId="0" animBg="1"/>
      <p:bldP spid="372749" grpId="0" animBg="1"/>
      <p:bldP spid="372754" grpId="0" animBg="1"/>
      <p:bldP spid="37275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3035162" y="1643050"/>
            <a:ext cx="2035983" cy="12858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064A2"/>
              </a:gs>
              <a:gs pos="100000">
                <a:srgbClr val="5E4878"/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sz="2000" b="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обудова</a:t>
            </a:r>
            <a:r>
              <a:rPr lang="ru-RU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математичної</a:t>
            </a:r>
            <a:r>
              <a:rPr lang="ru-RU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моделі</a:t>
            </a:r>
            <a:r>
              <a:rPr lang="ru-RU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за</a:t>
            </a:r>
            <a:r>
              <a:rPr lang="uk-UA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дачі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3035162" y="3167954"/>
            <a:ext cx="2035983" cy="135732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2000" b="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Розв</a:t>
            </a: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2000" b="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язування</a:t>
            </a:r>
            <a:r>
              <a:rPr lang="uk-UA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задачі  всередині моделі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3035162" y="4943162"/>
            <a:ext cx="2035983" cy="135732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Інтерпретація отриманого рішення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5071145" y="1573897"/>
            <a:ext cx="3982674" cy="1747951"/>
          </a:xfrm>
          <a:prstGeom prst="rightArrow">
            <a:avLst>
              <a:gd name="adj1" fmla="val 50000"/>
              <a:gd name="adj2" fmla="val 48741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tx2"/>
                </a:solidFill>
                <a:latin typeface="Calibri" pitchFamily="34" charset="0"/>
                <a:ea typeface="Calibri"/>
                <a:cs typeface="Calibri" pitchFamily="34" charset="0"/>
              </a:rPr>
              <a:t>Переклад </a:t>
            </a:r>
            <a:r>
              <a:rPr lang="ru-RU" b="1" dirty="0" err="1">
                <a:solidFill>
                  <a:schemeClr val="tx2"/>
                </a:solidFill>
                <a:latin typeface="Calibri" pitchFamily="34" charset="0"/>
                <a:ea typeface="Calibri"/>
                <a:cs typeface="Calibri" pitchFamily="34" charset="0"/>
              </a:rPr>
              <a:t>запропонованої</a:t>
            </a:r>
            <a:r>
              <a:rPr lang="ru-RU" b="1" dirty="0">
                <a:solidFill>
                  <a:schemeClr val="tx2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" pitchFamily="34" charset="0"/>
                <a:ea typeface="Calibri"/>
                <a:cs typeface="Calibri" pitchFamily="34" charset="0"/>
              </a:rPr>
              <a:t>задачі</a:t>
            </a:r>
            <a:r>
              <a:rPr lang="ru-RU" b="1" dirty="0">
                <a:solidFill>
                  <a:schemeClr val="tx2"/>
                </a:solidFill>
                <a:latin typeface="Calibri" pitchFamily="34" charset="0"/>
                <a:ea typeface="Calibri"/>
                <a:cs typeface="Calibri" pitchFamily="34" charset="0"/>
              </a:rPr>
              <a:t> на </a:t>
            </a:r>
            <a:r>
              <a:rPr lang="ru-RU" b="1" dirty="0" err="1">
                <a:solidFill>
                  <a:schemeClr val="tx2"/>
                </a:solidFill>
                <a:latin typeface="Calibri" pitchFamily="34" charset="0"/>
                <a:ea typeface="Calibri"/>
                <a:cs typeface="Calibri" pitchFamily="34" charset="0"/>
              </a:rPr>
              <a:t>мову</a:t>
            </a:r>
            <a:r>
              <a:rPr lang="ru-RU" b="1" dirty="0">
                <a:solidFill>
                  <a:schemeClr val="tx2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" pitchFamily="34" charset="0"/>
                <a:ea typeface="Calibri"/>
                <a:cs typeface="Calibri" pitchFamily="34" charset="0"/>
              </a:rPr>
              <a:t>математичної</a:t>
            </a:r>
            <a:r>
              <a:rPr lang="ru-RU" b="1" dirty="0">
                <a:solidFill>
                  <a:schemeClr val="tx2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libri" pitchFamily="34" charset="0"/>
                <a:ea typeface="Calibri"/>
                <a:cs typeface="Calibri" pitchFamily="34" charset="0"/>
              </a:rPr>
              <a:t>теорії</a:t>
            </a:r>
            <a:r>
              <a:rPr lang="uk-UA" b="1" dirty="0">
                <a:solidFill>
                  <a:schemeClr val="tx2"/>
                </a:solidFill>
                <a:latin typeface="Calibri" pitchFamily="34" charset="0"/>
                <a:ea typeface="Calibri"/>
                <a:cs typeface="Calibri" pitchFamily="34" charset="0"/>
              </a:rPr>
              <a:t>, що підходить</a:t>
            </a:r>
            <a:r>
              <a:rPr lang="ru-RU" b="1" dirty="0">
                <a:solidFill>
                  <a:schemeClr val="tx2"/>
                </a:solidFill>
                <a:latin typeface="Calibri" pitchFamily="34" charset="0"/>
                <a:ea typeface="Calibri"/>
                <a:cs typeface="Calibri" pitchFamily="34" charset="0"/>
              </a:rPr>
              <a:t> для </a:t>
            </a:r>
            <a:r>
              <a:rPr lang="ru-RU" b="1" dirty="0" err="1">
                <a:solidFill>
                  <a:schemeClr val="tx2"/>
                </a:solidFill>
                <a:latin typeface="Calibri" pitchFamily="34" charset="0"/>
                <a:ea typeface="Calibri"/>
                <a:cs typeface="Calibri" pitchFamily="34" charset="0"/>
              </a:rPr>
              <a:t>її</a:t>
            </a:r>
            <a:r>
              <a:rPr lang="ru-RU" b="1" dirty="0">
                <a:solidFill>
                  <a:schemeClr val="tx2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uk-UA" b="1" dirty="0">
                <a:solidFill>
                  <a:schemeClr val="tx2"/>
                </a:solidFill>
                <a:latin typeface="Calibri" pitchFamily="34" charset="0"/>
                <a:ea typeface="Calibri"/>
                <a:cs typeface="Calibri" pitchFamily="34" charset="0"/>
              </a:rPr>
              <a:t>р</a:t>
            </a:r>
            <a:r>
              <a:rPr lang="ru-RU" b="1" dirty="0" err="1">
                <a:solidFill>
                  <a:schemeClr val="tx2"/>
                </a:solidFill>
                <a:latin typeface="Calibri" pitchFamily="34" charset="0"/>
                <a:ea typeface="Calibri"/>
                <a:cs typeface="Calibri" pitchFamily="34" charset="0"/>
              </a:rPr>
              <a:t>озв’язування</a:t>
            </a:r>
            <a:r>
              <a:rPr lang="ru-RU" b="1" dirty="0">
                <a:solidFill>
                  <a:schemeClr val="tx2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ru-RU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5071144" y="3167954"/>
            <a:ext cx="3821336" cy="1629198"/>
          </a:xfrm>
          <a:prstGeom prst="rightArrow">
            <a:avLst>
              <a:gd name="adj1" fmla="val 50000"/>
              <a:gd name="adj2" fmla="val 49126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uk-UA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Розв</a:t>
            </a:r>
            <a:r>
              <a:rPr lang="ru-RU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язування</a:t>
            </a:r>
            <a:r>
              <a:rPr lang="uk-UA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задачі </a:t>
            </a:r>
            <a:r>
              <a:rPr lang="uk-UA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у рамках </a:t>
            </a:r>
            <a:r>
              <a:rPr lang="uk-UA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математичної теорії, на мову якої вона перекладена</a:t>
            </a:r>
            <a:endParaRPr lang="ru-RU" b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5071148" y="4797152"/>
            <a:ext cx="4072852" cy="1775120"/>
          </a:xfrm>
          <a:prstGeom prst="rightArrow">
            <a:avLst>
              <a:gd name="adj1" fmla="val 50000"/>
              <a:gd name="adj2" fmla="val 49696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uk-UA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Зворотній переклад результату </a:t>
            </a:r>
            <a:r>
              <a:rPr lang="uk-UA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розв</a:t>
            </a:r>
            <a:r>
              <a:rPr lang="ru-RU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ru-RU" b="1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яза</a:t>
            </a:r>
            <a:r>
              <a:rPr lang="uk-UA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ння</a:t>
            </a:r>
            <a:r>
              <a:rPr lang="uk-UA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на мову, на </a:t>
            </a:r>
            <a:r>
              <a:rPr lang="uk-UA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якій була </a:t>
            </a:r>
            <a:r>
              <a:rPr lang="uk-UA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сформульована вихідна задача</a:t>
            </a:r>
            <a:endParaRPr lang="ru-RU" b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EA749308-FF9A-4D46-957D-C2064C8FE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479068"/>
              </p:ext>
            </p:extLst>
          </p:nvPr>
        </p:nvGraphicFramePr>
        <p:xfrm>
          <a:off x="196666" y="1285860"/>
          <a:ext cx="2468750" cy="483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23913" y="620688"/>
            <a:ext cx="8705775" cy="879486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Етапи роботи над прикладною задачею</a:t>
            </a:r>
            <a:endParaRPr lang="uk-UA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animBg="1"/>
      <p:bldP spid="46084" grpId="0" animBg="1"/>
      <p:bldP spid="46087" grpId="0" animBg="1"/>
      <p:bldP spid="46088" grpId="0" animBg="1"/>
      <p:bldP spid="4608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Чим особливий предмет «Інформатика»?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5" cy="518457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Предмет «Інформатика» 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відрізняється від інших шкільних предметів і за змістом, і за метою навчання.</a:t>
            </a:r>
          </a:p>
          <a:p>
            <a:pPr lvl="0">
              <a:spcBef>
                <a:spcPts val="0"/>
              </a:spcBef>
            </a:pPr>
            <a:r>
              <a:rPr lang="ru-RU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Персональний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</a:t>
            </a:r>
            <a:r>
              <a:rPr lang="ru-RU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використовується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як </a:t>
            </a:r>
            <a:r>
              <a:rPr lang="ru-RU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об'єкт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вивчення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формуються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базові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знання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та 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уміння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роботи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з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ПК).</a:t>
            </a:r>
          </a:p>
          <a:p>
            <a:pPr lvl="0">
              <a:spcBef>
                <a:spcPts val="0"/>
              </a:spcBef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У той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же час 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комп'ютер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є </a:t>
            </a:r>
            <a:r>
              <a:rPr lang="ru-RU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засобом</a:t>
            </a:r>
            <a:r>
              <a:rPr lang="ru-RU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навчання</a:t>
            </a:r>
            <a:r>
              <a:rPr lang="ru-RU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та </a:t>
            </a:r>
            <a:r>
              <a:rPr lang="ru-RU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інструментом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для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виконання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прикладних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завдань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>
              <a:spcBef>
                <a:spcPts val="0"/>
              </a:spcBef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Компетентності, набуті учнями у процесі вивчення 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інформатики, 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використовуються також при вивченні 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інших 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предметних галузей, тому вивчення 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інформатики 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має </a:t>
            </a:r>
            <a:r>
              <a:rPr lang="uk-UA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міжпредметний характер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. </a:t>
            </a:r>
            <a:endParaRPr lang="uk-UA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marL="0" indent="0">
              <a:buNone/>
            </a:pPr>
            <a:endParaRPr lang="uk-UA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uk-UA" sz="3200" dirty="0" smtClean="0">
                <a:solidFill>
                  <a:schemeClr val="tx1"/>
                </a:solidFill>
              </a:rPr>
              <a:t> 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874" y="620688"/>
            <a:ext cx="88924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Формування інформаційно-цифрової компетентності  в учнів </a:t>
            </a: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передбачає: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49456634"/>
              </p:ext>
            </p:extLst>
          </p:nvPr>
        </p:nvGraphicFramePr>
        <p:xfrm>
          <a:off x="251520" y="1772816"/>
          <a:ext cx="86409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932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1912" y="548680"/>
            <a:ext cx="88924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Інформаційно-цифрова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компетентність включає такі складові</a:t>
            </a: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1912" y="1556792"/>
            <a:ext cx="8208912" cy="100811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Здатність шукати, збирати, створювати, організовувати електронні дані, систематизувати отримані дані й поняття, уміння відрізняти суб’єктивне від об’єктивного, реальне від віртуального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2714" y="2780928"/>
            <a:ext cx="8100392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uk-UA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uk-UA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Використовувати потрібні засоби (презентації, графіки, діаграми, карти знань) для комплексного розуміння і подання отриманих даних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9006" y="5445224"/>
            <a:ext cx="7704856" cy="11247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uk-UA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Використовувати інформаційні технології для критичного осмислення того, що відбувається, інноваційної діяльності в різних контекстах у школі і в побуті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1912" y="4149080"/>
            <a:ext cx="8208912" cy="100811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Шукати і знаходити потрібні веб-сайти і використовувати </a:t>
            </a:r>
            <a:r>
              <a:rPr lang="uk-UA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Інтернет-сервіси</a:t>
            </a:r>
            <a:r>
              <a:rPr lang="uk-U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(форуми, електронна пошта) та </a:t>
            </a:r>
            <a:r>
              <a:rPr lang="uk-U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сервіси, які базуються на технологіях </a:t>
            </a:r>
            <a:r>
              <a:rPr lang="uk-UA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Веб</a:t>
            </a:r>
            <a:r>
              <a:rPr lang="uk-U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2.0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0" y="692696"/>
            <a:ext cx="9143999" cy="6480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uk-UA" sz="3200" i="0" u="none" strike="noStrike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Ключові компетентності </a:t>
            </a: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уроках</a:t>
            </a:r>
            <a:r>
              <a:rPr lang="uk-UA" sz="3200" i="0" u="none" strike="noStrike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uk-UA" sz="3200" i="0" u="none" strike="noStrike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інформатики</a:t>
            </a:r>
          </a:p>
        </p:txBody>
      </p:sp>
      <p:grpSp>
        <p:nvGrpSpPr>
          <p:cNvPr id="85" name="Shape 85"/>
          <p:cNvGrpSpPr/>
          <p:nvPr/>
        </p:nvGrpSpPr>
        <p:grpSpPr>
          <a:xfrm>
            <a:off x="183156" y="2054468"/>
            <a:ext cx="8785980" cy="4326163"/>
            <a:chOff x="3475" y="1158990"/>
            <a:chExt cx="11115789" cy="3669863"/>
          </a:xfrm>
        </p:grpSpPr>
        <p:sp>
          <p:nvSpPr>
            <p:cNvPr id="86" name="Shape 86"/>
            <p:cNvSpPr/>
            <p:nvPr/>
          </p:nvSpPr>
          <p:spPr>
            <a:xfrm>
              <a:off x="3475" y="1158990"/>
              <a:ext cx="3388960" cy="172799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 txBox="1"/>
            <p:nvPr/>
          </p:nvSpPr>
          <p:spPr>
            <a:xfrm>
              <a:off x="3475" y="1158990"/>
              <a:ext cx="3388960" cy="1727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13775" tIns="65000" rIns="113775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Calibri"/>
                <a:buNone/>
              </a:pPr>
              <a:r>
                <a:rPr lang="uk-UA" sz="1600" b="1" i="0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Спілкування державною </a:t>
              </a:r>
              <a:r>
                <a:rPr lang="uk-UA" sz="16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мовою</a:t>
              </a:r>
              <a:endParaRPr lang="uk-UA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uk-UA" sz="16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Cтворення</a:t>
              </a:r>
              <a:r>
                <a:rPr lang="uk-UA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бюлетенів, </a:t>
              </a:r>
              <a:r>
                <a:rPr lang="uk-UA" sz="16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проєктів</a:t>
              </a:r>
              <a:r>
                <a:rPr lang="uk-UA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обґрунтування відповідей на уроці</a:t>
              </a:r>
              <a:br>
                <a:rPr lang="uk-UA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lang="uk-UA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3475" y="2588933"/>
              <a:ext cx="3388960" cy="223992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 txBox="1"/>
            <p:nvPr/>
          </p:nvSpPr>
          <p:spPr>
            <a:xfrm>
              <a:off x="3475" y="2588933"/>
              <a:ext cx="3388960" cy="22399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uk-UA" sz="1600" b="1" i="0" u="none" strike="noStrike" cap="none" dirty="0"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rPr>
                <a:t>Уміння:  </a:t>
              </a:r>
              <a:r>
                <a:rPr lang="uk-UA" sz="1600" b="0" i="0" u="none" strike="noStrike" cap="none" dirty="0"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rPr>
                <a:t>створювати інформаційні продукти та грамотно і безпечно </a:t>
              </a:r>
              <a:r>
                <a:rPr lang="uk-UA" sz="1600" b="0" i="0" u="none" strike="noStrike" cap="none" dirty="0" err="1"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rPr>
                <a:t>комунікувати</a:t>
              </a:r>
              <a:r>
                <a:rPr lang="uk-UA" sz="1600" b="0" i="0" u="none" strike="noStrike" cap="none" dirty="0"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rPr>
                <a:t> з використанням сучасних технологій державною мовою;  висловлюватись та спілкуватися на тему сучасних інформаційних технологій з використанням відповідної </a:t>
              </a:r>
              <a:r>
                <a:rPr lang="uk-UA" sz="1600" b="0" i="0" u="none" strike="noStrike" cap="none" dirty="0" smtClean="0"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rPr>
                <a:t>термінології</a:t>
              </a:r>
              <a:endParaRPr lang="uk-UA" sz="16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3866889" y="1158990"/>
              <a:ext cx="3388960" cy="172799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 txBox="1"/>
            <p:nvPr/>
          </p:nvSpPr>
          <p:spPr>
            <a:xfrm>
              <a:off x="3866889" y="1158990"/>
              <a:ext cx="3388960" cy="1727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13775" tIns="65000" rIns="113775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Calibri"/>
                <a:buNone/>
              </a:pPr>
              <a:r>
                <a:rPr lang="uk-UA" sz="1600" b="1" i="0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Спілкування іноземними </a:t>
              </a:r>
              <a:r>
                <a:rPr lang="uk-UA" sz="16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мовами</a:t>
              </a:r>
              <a:endParaRPr lang="uk-UA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uk-UA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Використання ПЗ на мові оригіналу, робота з </a:t>
              </a:r>
              <a:r>
                <a:rPr lang="uk-UA" sz="16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онлайн-перекладачами</a:t>
              </a:r>
              <a:r>
                <a:rPr lang="uk-UA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uk-UA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lang="uk-UA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3866889" y="2588933"/>
              <a:ext cx="3388960" cy="223992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 txBox="1"/>
            <p:nvPr/>
          </p:nvSpPr>
          <p:spPr>
            <a:xfrm>
              <a:off x="3866889" y="2588933"/>
              <a:ext cx="3388960" cy="22399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uk-UA" sz="1600" b="1" i="0" u="none" strike="noStrike" cap="none" dirty="0"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rPr>
                <a:t>Уміння: </a:t>
              </a:r>
              <a:r>
                <a:rPr lang="uk-UA" sz="1600" b="0" i="0" u="none" strike="noStrike" cap="none" dirty="0"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rPr>
                <a:t>використовувати програмні засоби та ресурси з інтерфейсом іноземними мовами; використовувати програмні засоби для перекладу текстів та тлумачення іноземних слів; оперувати базовою міжнародною </a:t>
              </a:r>
              <a:r>
                <a:rPr lang="uk-UA" sz="1600" b="0" i="0" u="none" strike="noStrike" cap="none" dirty="0" err="1" smtClean="0">
                  <a:solidFill>
                    <a:schemeClr val="tx2"/>
                  </a:solidFill>
                  <a:latin typeface="Calibri"/>
                  <a:ea typeface="Calibri"/>
                  <a:cs typeface="Calibri"/>
                  <a:sym typeface="Calibri"/>
                </a:rPr>
                <a:t>ІТ-термінологією</a:t>
              </a:r>
              <a:endParaRPr lang="uk-UA" sz="16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7730304" y="1158990"/>
              <a:ext cx="3388960" cy="172799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 txBox="1"/>
            <p:nvPr/>
          </p:nvSpPr>
          <p:spPr>
            <a:xfrm>
              <a:off x="7730304" y="1158990"/>
              <a:ext cx="3388960" cy="1727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13775" tIns="65000" rIns="113775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Calibri"/>
                <a:buNone/>
              </a:pPr>
              <a:r>
                <a:rPr lang="uk-UA" sz="1600" b="1" i="0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Математична </a:t>
              </a:r>
              <a:r>
                <a:rPr lang="uk-UA" sz="16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компетентність</a:t>
              </a:r>
              <a:r>
                <a:rPr lang="uk-UA" sz="16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uk-UA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uk-UA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Розв’язування задач з використанням електронних таблиць та мови програмування</a:t>
              </a:r>
            </a:p>
          </p:txBody>
        </p:sp>
        <p:sp>
          <p:nvSpPr>
            <p:cNvPr id="96" name="Shape 96"/>
            <p:cNvSpPr/>
            <p:nvPr/>
          </p:nvSpPr>
          <p:spPr>
            <a:xfrm>
              <a:off x="7730304" y="2588933"/>
              <a:ext cx="3388960" cy="223992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 txBox="1"/>
            <p:nvPr/>
          </p:nvSpPr>
          <p:spPr>
            <a:xfrm>
              <a:off x="7730304" y="2588933"/>
              <a:ext cx="3388960" cy="22399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uk-UA" sz="1600" b="1" i="0" u="none" strike="noStrike" cap="none" dirty="0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rPr>
                <a:t>Уміння:  </a:t>
              </a:r>
              <a:r>
                <a:rPr lang="uk-UA" sz="1600" b="0" i="0" u="none" strike="noStrike" cap="none" dirty="0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rPr>
                <a:t>розуміти, використовувати та створювати математичні моделі об’єктів та процесів для розв’язування задач із різних предметних галузей засобами інформаційних </a:t>
              </a:r>
              <a:r>
                <a:rPr lang="uk-UA" sz="1600" b="0" i="0" u="none" strike="noStrike" cap="none" dirty="0" smtClean="0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rPr>
                <a:t>технологій</a:t>
              </a:r>
              <a:endParaRPr lang="uk-UA" sz="1600" b="0" i="0" u="none" strike="noStrike" cap="none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150" y="1533157"/>
            <a:ext cx="675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Картинки по запросу google transla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2748" y="1485737"/>
            <a:ext cx="675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Картинки по запросу exc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4276" y="1502303"/>
            <a:ext cx="675000" cy="88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Картинки по запросу ноутбук 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8024" y="5157193"/>
            <a:ext cx="1803752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94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-58968" y="548680"/>
            <a:ext cx="9202967" cy="7693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uk-UA" sz="3200" b="1" i="0" u="none" strike="noStrike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Ключові компетентності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уроках</a:t>
            </a:r>
            <a:r>
              <a:rPr lang="uk-UA" sz="3200" b="1" i="0" u="none" strike="noStrike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uk-UA" sz="3200" b="1" i="0" u="none" strike="noStrike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інформатики</a:t>
            </a:r>
          </a:p>
        </p:txBody>
      </p:sp>
      <p:grpSp>
        <p:nvGrpSpPr>
          <p:cNvPr id="107" name="Shape 107"/>
          <p:cNvGrpSpPr/>
          <p:nvPr/>
        </p:nvGrpSpPr>
        <p:grpSpPr>
          <a:xfrm>
            <a:off x="0" y="1556791"/>
            <a:ext cx="9036496" cy="4896545"/>
            <a:chOff x="3475" y="32731"/>
            <a:chExt cx="11115789" cy="4349840"/>
          </a:xfrm>
        </p:grpSpPr>
        <p:sp>
          <p:nvSpPr>
            <p:cNvPr id="108" name="Shape 108"/>
            <p:cNvSpPr/>
            <p:nvPr/>
          </p:nvSpPr>
          <p:spPr>
            <a:xfrm>
              <a:off x="3475" y="32732"/>
              <a:ext cx="3388960" cy="1355583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 txBox="1"/>
            <p:nvPr/>
          </p:nvSpPr>
          <p:spPr>
            <a:xfrm>
              <a:off x="3475" y="32731"/>
              <a:ext cx="3388960" cy="13555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13775" tIns="65000" rIns="113775" bIns="65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Calibri"/>
                <a:buNone/>
              </a:pPr>
              <a:r>
                <a:rPr lang="uk-UA" sz="1600" b="1" i="0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Основні компетентності у природничих науках і </a:t>
              </a:r>
              <a:r>
                <a:rPr lang="uk-UA" sz="16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технологіях</a:t>
              </a:r>
              <a:endParaRPr lang="uk-UA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uk-UA" sz="1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Робота з електронними мапами, розрахункові </a:t>
              </a:r>
              <a:r>
                <a:rPr lang="uk-UA" sz="1600" b="1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проєкти</a:t>
              </a:r>
              <a:r>
                <a:rPr lang="uk-UA" sz="16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uk-UA" sz="1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природничого спрямування</a:t>
              </a:r>
            </a:p>
          </p:txBody>
        </p:sp>
        <p:sp>
          <p:nvSpPr>
            <p:cNvPr id="110" name="Shape 110"/>
            <p:cNvSpPr/>
            <p:nvPr/>
          </p:nvSpPr>
          <p:spPr>
            <a:xfrm>
              <a:off x="3475" y="1388316"/>
              <a:ext cx="3388960" cy="2930287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 txBox="1"/>
            <p:nvPr/>
          </p:nvSpPr>
          <p:spPr>
            <a:xfrm>
              <a:off x="3475" y="1388316"/>
              <a:ext cx="3388960" cy="29302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uk-UA" sz="1600" b="1" i="0" u="none" strike="noStrike" cap="none" dirty="0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rPr>
                <a:t>Уміння</a:t>
              </a:r>
              <a:r>
                <a:rPr lang="uk-UA" sz="1600" b="0" i="0" u="none" strike="noStrike" cap="none" dirty="0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rPr>
                <a:t>: застосовувати логічне, алгоритмічне, структурне та системне мислення для розв’язування життєвих проблемних ситуацій; планувати та проводити навчальні дослідження та комп’ютерні експерименти в галузі природничих наук і технологій; послуговуватися технологічними </a:t>
              </a:r>
              <a:r>
                <a:rPr lang="uk-UA" sz="1600" b="0" i="0" u="none" strike="noStrike" cap="none" dirty="0" smtClean="0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rPr>
                <a:t>пристроями</a:t>
              </a:r>
              <a:endParaRPr lang="uk-UA" sz="1600" b="0" i="0" u="none" strike="noStrike" cap="none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3866889" y="32732"/>
              <a:ext cx="3388960" cy="1355583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 txBox="1"/>
            <p:nvPr/>
          </p:nvSpPr>
          <p:spPr>
            <a:xfrm>
              <a:off x="3866889" y="32732"/>
              <a:ext cx="3388960" cy="1355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13775" tIns="65000" rIns="113775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uk-UA" sz="1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uk-UA" sz="1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uk-UA" sz="1600" b="1" i="0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Уміння вчитися впродовж </a:t>
              </a:r>
              <a:r>
                <a:rPr lang="uk-UA" sz="16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життя</a:t>
              </a:r>
              <a:endParaRPr lang="uk-UA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uk-UA" sz="1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Дистанційне навчання, перевернуте навчання, хмарні сервіси</a:t>
              </a:r>
            </a:p>
          </p:txBody>
        </p:sp>
        <p:sp>
          <p:nvSpPr>
            <p:cNvPr id="114" name="Shape 114"/>
            <p:cNvSpPr/>
            <p:nvPr/>
          </p:nvSpPr>
          <p:spPr>
            <a:xfrm>
              <a:off x="3866889" y="1388316"/>
              <a:ext cx="3388960" cy="2930287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3866889" y="1388316"/>
              <a:ext cx="3388960" cy="29302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uk-UA" sz="1600" b="1" i="0" u="none" strike="noStrike" cap="none" dirty="0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rPr>
                <a:t>Уміння</a:t>
              </a:r>
              <a:r>
                <a:rPr lang="uk-UA" sz="1600" b="0" i="0" u="none" strike="noStrike" cap="none" dirty="0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rPr>
                <a:t>: організовувати свою діяльність з використанням програмних засобів для планування та структурування роботи, а також співпраці з членами соціуму; самостійно опановувати нові технології та засоби діяльності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7730304" y="32732"/>
              <a:ext cx="3388960" cy="1355583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 txBox="1"/>
            <p:nvPr/>
          </p:nvSpPr>
          <p:spPr>
            <a:xfrm>
              <a:off x="7730304" y="32732"/>
              <a:ext cx="3388960" cy="1355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13775" tIns="65000" rIns="113775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Calibri"/>
                <a:buNone/>
              </a:pPr>
              <a:endParaRPr lang="uk-UA" sz="16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Calibri"/>
                <a:buNone/>
              </a:pPr>
              <a:r>
                <a:rPr lang="uk-UA" sz="16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Обізнаність </a:t>
              </a:r>
              <a:r>
                <a:rPr lang="uk-UA" sz="1600" b="1" i="0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та </a:t>
              </a:r>
              <a:br>
                <a:rPr lang="uk-UA" sz="1600" b="1" i="0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uk-UA" sz="1600" b="1" i="0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самовираження у сфері </a:t>
              </a:r>
              <a:r>
                <a:rPr lang="uk-UA" sz="1600" b="1" i="0" u="none" strike="noStrike" cap="none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культури</a:t>
              </a:r>
              <a:endParaRPr lang="uk-UA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uk-UA" sz="1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Віртуальні мистецькі подорожі, комп’ютерна графіка</a:t>
              </a:r>
              <a:br>
                <a:rPr lang="uk-UA" sz="1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lang="uk-UA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7730304" y="1388316"/>
              <a:ext cx="3388960" cy="2930287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7730304" y="1388316"/>
              <a:ext cx="3388960" cy="2994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uk-UA" sz="1600" b="1" i="0" u="none" strike="noStrike" cap="none" dirty="0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rPr>
                <a:t>Уміння</a:t>
              </a:r>
              <a:r>
                <a:rPr lang="uk-UA" sz="1600" b="0" i="0" u="none" strike="noStrike" cap="none" dirty="0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rPr>
                <a:t>: грамотно і логічно висловлювати свою думку, аргументувати та вести діалог, враховуючи національні та культурні особливості співрозмовників та дотримуючись етики спілкування і взаємодії у віртуальному просторі; враховувати художньо-естетичну складову при створенні інформаційних продуктів (сайтів, малюнків, текстів тощо</a:t>
              </a:r>
              <a:r>
                <a:rPr lang="uk-UA" sz="1600" b="0" i="0" u="none" strike="noStrike" cap="none" dirty="0" smtClean="0">
                  <a:solidFill>
                    <a:srgbClr val="080808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lang="uk-UA" sz="1600" b="0" i="0" u="none" strike="noStrike" cap="none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0" name="Shape 120" descr="Картинки по запросу google earth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501" y="1340352"/>
            <a:ext cx="395536" cy="64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 descr="Похожее 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7824" y="1257919"/>
            <a:ext cx="675000" cy="73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2567" y="1318070"/>
            <a:ext cx="527666" cy="67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 descr="Картинки по запросу компьютер 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7029" y="5301208"/>
            <a:ext cx="1331043" cy="1774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17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02086"/>
            <a:ext cx="86054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                           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80808"/>
                </a:solidFill>
              </a:rPr>
              <a:t> «</a:t>
            </a:r>
            <a:r>
              <a:rPr lang="ru-RU" sz="2000" b="1" dirty="0" err="1" smtClean="0">
                <a:solidFill>
                  <a:srgbClr val="080808"/>
                </a:solidFill>
              </a:rPr>
              <a:t>кліпове</a:t>
            </a:r>
            <a:r>
              <a:rPr lang="ru-RU" sz="2000" b="1" dirty="0" smtClean="0">
                <a:solidFill>
                  <a:srgbClr val="080808"/>
                </a:solidFill>
              </a:rPr>
              <a:t> </a:t>
            </a:r>
            <a:r>
              <a:rPr lang="ru-RU" sz="2000" b="1" dirty="0" err="1" smtClean="0">
                <a:solidFill>
                  <a:srgbClr val="080808"/>
                </a:solidFill>
              </a:rPr>
              <a:t>мислення</a:t>
            </a:r>
            <a:r>
              <a:rPr lang="ru-RU" sz="2000" b="1" dirty="0" smtClean="0">
                <a:solidFill>
                  <a:srgbClr val="080808"/>
                </a:solidFill>
              </a:rPr>
              <a:t>»</a:t>
            </a:r>
          </a:p>
          <a:p>
            <a:r>
              <a:rPr lang="ru-RU" sz="2000" b="1" dirty="0" smtClean="0">
                <a:solidFill>
                  <a:srgbClr val="080808"/>
                </a:solidFill>
              </a:rPr>
              <a:t>(</a:t>
            </a:r>
            <a:r>
              <a:rPr lang="ru-RU" sz="2000" b="1" dirty="0" err="1" smtClean="0">
                <a:solidFill>
                  <a:srgbClr val="080808"/>
                </a:solidFill>
              </a:rPr>
              <a:t>сприймання</a:t>
            </a:r>
            <a:r>
              <a:rPr lang="ru-RU" sz="2000" b="1" dirty="0" smtClean="0">
                <a:solidFill>
                  <a:srgbClr val="080808"/>
                </a:solidFill>
              </a:rPr>
              <a:t> </a:t>
            </a:r>
            <a:r>
              <a:rPr lang="ru-RU" sz="2000" b="1" dirty="0" err="1" smtClean="0">
                <a:solidFill>
                  <a:srgbClr val="080808"/>
                </a:solidFill>
              </a:rPr>
              <a:t>інформації</a:t>
            </a:r>
            <a:r>
              <a:rPr lang="ru-RU" sz="2000" b="1" dirty="0" smtClean="0">
                <a:solidFill>
                  <a:srgbClr val="080808"/>
                </a:solidFill>
              </a:rPr>
              <a:t> </a:t>
            </a:r>
          </a:p>
          <a:p>
            <a:r>
              <a:rPr lang="ru-RU" sz="2000" b="1" dirty="0" err="1" smtClean="0">
                <a:solidFill>
                  <a:srgbClr val="080808"/>
                </a:solidFill>
              </a:rPr>
              <a:t>малими</a:t>
            </a:r>
            <a:r>
              <a:rPr lang="ru-RU" sz="2000" b="1" dirty="0" smtClean="0">
                <a:solidFill>
                  <a:srgbClr val="080808"/>
                </a:solidFill>
              </a:rPr>
              <a:t> </a:t>
            </a:r>
            <a:r>
              <a:rPr lang="ru-RU" sz="2000" b="1" dirty="0" err="1" smtClean="0">
                <a:solidFill>
                  <a:srgbClr val="080808"/>
                </a:solidFill>
              </a:rPr>
              <a:t>порціями</a:t>
            </a:r>
            <a:r>
              <a:rPr lang="ru-RU" sz="2000" b="1" dirty="0" smtClean="0">
                <a:solidFill>
                  <a:srgbClr val="080808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80808"/>
                </a:solidFill>
              </a:rPr>
              <a:t>  </a:t>
            </a:r>
            <a:r>
              <a:rPr lang="ru-RU" sz="2000" b="1" dirty="0" err="1" smtClean="0">
                <a:solidFill>
                  <a:srgbClr val="080808"/>
                </a:solidFill>
              </a:rPr>
              <a:t>гіперактивні</a:t>
            </a:r>
            <a:endParaRPr lang="ru-RU" sz="2000" b="1" dirty="0" smtClean="0">
              <a:solidFill>
                <a:srgbClr val="080808"/>
              </a:solidFill>
            </a:endParaRPr>
          </a:p>
          <a:p>
            <a:r>
              <a:rPr lang="ru-RU" sz="2000" b="1" dirty="0" smtClean="0">
                <a:solidFill>
                  <a:srgbClr val="080808"/>
                </a:solidFill>
              </a:rPr>
              <a:t>(синдром </a:t>
            </a:r>
            <a:r>
              <a:rPr lang="ru-RU" sz="2000" b="1" dirty="0" err="1" smtClean="0">
                <a:solidFill>
                  <a:srgbClr val="080808"/>
                </a:solidFill>
              </a:rPr>
              <a:t>дефіциту</a:t>
            </a:r>
            <a:r>
              <a:rPr lang="ru-RU" sz="2000" b="1" dirty="0" smtClean="0">
                <a:solidFill>
                  <a:srgbClr val="080808"/>
                </a:solidFill>
              </a:rPr>
              <a:t> </a:t>
            </a:r>
            <a:r>
              <a:rPr lang="ru-RU" sz="2000" b="1" dirty="0" err="1" smtClean="0">
                <a:solidFill>
                  <a:srgbClr val="080808"/>
                </a:solidFill>
              </a:rPr>
              <a:t>уваги</a:t>
            </a:r>
            <a:r>
              <a:rPr lang="ru-RU" sz="2000" b="1" dirty="0" smtClean="0">
                <a:solidFill>
                  <a:srgbClr val="080808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80808"/>
                </a:solidFill>
              </a:rPr>
              <a:t>  не </a:t>
            </a:r>
            <a:r>
              <a:rPr lang="ru-RU" sz="2000" b="1" dirty="0" err="1" smtClean="0">
                <a:solidFill>
                  <a:srgbClr val="080808"/>
                </a:solidFill>
              </a:rPr>
              <a:t>люблять</a:t>
            </a:r>
            <a:r>
              <a:rPr lang="ru-RU" sz="2000" b="1" dirty="0" smtClean="0">
                <a:solidFill>
                  <a:srgbClr val="080808"/>
                </a:solidFill>
              </a:rPr>
              <a:t> </a:t>
            </a:r>
            <a:r>
              <a:rPr lang="ru-RU" sz="2000" b="1" dirty="0" err="1" smtClean="0">
                <a:solidFill>
                  <a:srgbClr val="080808"/>
                </a:solidFill>
              </a:rPr>
              <a:t>довго</a:t>
            </a:r>
            <a:endParaRPr lang="ru-RU" sz="2000" b="1" dirty="0" smtClean="0">
              <a:solidFill>
                <a:srgbClr val="080808"/>
              </a:solidFill>
            </a:endParaRPr>
          </a:p>
          <a:p>
            <a:r>
              <a:rPr lang="ru-RU" sz="2000" b="1" dirty="0" smtClean="0">
                <a:solidFill>
                  <a:srgbClr val="080808"/>
                </a:solidFill>
              </a:rPr>
              <a:t> </a:t>
            </a:r>
            <a:r>
              <a:rPr lang="ru-RU" sz="2000" b="1" dirty="0" err="1" smtClean="0">
                <a:solidFill>
                  <a:srgbClr val="080808"/>
                </a:solidFill>
              </a:rPr>
              <a:t>концентруватися</a:t>
            </a:r>
            <a:endParaRPr lang="ru-RU" sz="2000" b="1" dirty="0" smtClean="0">
              <a:solidFill>
                <a:srgbClr val="080808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rgbClr val="080808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80808"/>
                </a:solidFill>
              </a:rPr>
              <a:t>  </a:t>
            </a:r>
            <a:r>
              <a:rPr lang="ru-RU" sz="2000" b="1" dirty="0" err="1" smtClean="0">
                <a:solidFill>
                  <a:srgbClr val="080808"/>
                </a:solidFill>
              </a:rPr>
              <a:t>орієнтуються</a:t>
            </a:r>
            <a:r>
              <a:rPr lang="ru-RU" sz="2000" b="1" dirty="0" smtClean="0">
                <a:solidFill>
                  <a:srgbClr val="080808"/>
                </a:solidFill>
              </a:rPr>
              <a:t> на </a:t>
            </a:r>
            <a:r>
              <a:rPr lang="ru-RU" sz="2000" b="1" dirty="0" err="1" smtClean="0">
                <a:solidFill>
                  <a:srgbClr val="080808"/>
                </a:solidFill>
              </a:rPr>
              <a:t>швидкість</a:t>
            </a:r>
            <a:r>
              <a:rPr lang="ru-RU" sz="2000" b="1" dirty="0" smtClean="0">
                <a:solidFill>
                  <a:srgbClr val="080808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080808"/>
                </a:solidFill>
              </a:rPr>
              <a:t> а не на </a:t>
            </a:r>
            <a:r>
              <a:rPr lang="ru-RU" sz="2000" b="1" dirty="0" err="1" smtClean="0">
                <a:solidFill>
                  <a:srgbClr val="080808"/>
                </a:solidFill>
              </a:rPr>
              <a:t>глибину</a:t>
            </a:r>
            <a:r>
              <a:rPr lang="ru-RU" sz="2000" b="1" dirty="0" smtClean="0">
                <a:solidFill>
                  <a:srgbClr val="080808"/>
                </a:solidFill>
              </a:rPr>
              <a:t> і </a:t>
            </a:r>
            <a:r>
              <a:rPr lang="ru-RU" sz="2000" b="1" dirty="0" err="1" smtClean="0">
                <a:solidFill>
                  <a:srgbClr val="080808"/>
                </a:solidFill>
              </a:rPr>
              <a:t>розуміння</a:t>
            </a:r>
            <a:endParaRPr lang="ru-RU" sz="2000" b="1" dirty="0">
              <a:solidFill>
                <a:srgbClr val="080808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582053"/>
            <a:ext cx="2231935" cy="31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940155" y="1602086"/>
            <a:ext cx="3096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</a:rPr>
              <a:t>швидше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</a:rPr>
              <a:t>розпізнають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   </a:t>
            </a:r>
            <a:r>
              <a:rPr lang="ru-RU" sz="2000" b="1" dirty="0" err="1" smtClean="0">
                <a:solidFill>
                  <a:prstClr val="black"/>
                </a:solidFill>
              </a:rPr>
              <a:t>значення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</a:rPr>
              <a:t>контенту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56178" y="2588489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prstClr val="black"/>
                </a:solidFill>
              </a:rPr>
              <a:t> «</a:t>
            </a:r>
            <a:r>
              <a:rPr lang="ru-RU" sz="2000" b="1" dirty="0" err="1" smtClean="0">
                <a:solidFill>
                  <a:prstClr val="black"/>
                </a:solidFill>
              </a:rPr>
              <a:t>візуали</a:t>
            </a:r>
            <a:r>
              <a:rPr lang="ru-RU" sz="2000" b="1" dirty="0" smtClean="0">
                <a:solidFill>
                  <a:prstClr val="black"/>
                </a:solidFill>
              </a:rPr>
              <a:t>»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29289" y="4645585"/>
            <a:ext cx="3601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</a:rPr>
              <a:t>мультирухливі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(</a:t>
            </a:r>
            <a:r>
              <a:rPr lang="ru-RU" sz="2000" b="1" dirty="0" err="1" smtClean="0">
                <a:solidFill>
                  <a:prstClr val="black"/>
                </a:solidFill>
              </a:rPr>
              <a:t>швидко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</a:rPr>
              <a:t>переключаються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lvl="0"/>
            <a:r>
              <a:rPr lang="ru-RU" sz="2000" b="1" dirty="0" err="1" smtClean="0">
                <a:solidFill>
                  <a:prstClr val="black"/>
                </a:solidFill>
              </a:rPr>
              <a:t>з</a:t>
            </a:r>
            <a:r>
              <a:rPr lang="ru-RU" sz="2000" b="1" dirty="0" smtClean="0">
                <a:solidFill>
                  <a:prstClr val="black"/>
                </a:solidFill>
              </a:rPr>
              <a:t> одного </a:t>
            </a:r>
            <a:r>
              <a:rPr lang="ru-RU" sz="2000" b="1" dirty="0" err="1" smtClean="0">
                <a:solidFill>
                  <a:prstClr val="black"/>
                </a:solidFill>
              </a:rPr>
              <a:t>завдання</a:t>
            </a:r>
            <a:r>
              <a:rPr lang="ru-RU" sz="2000" b="1" dirty="0" smtClean="0">
                <a:solidFill>
                  <a:prstClr val="black"/>
                </a:solidFill>
              </a:rPr>
              <a:t> на </a:t>
            </a:r>
            <a:r>
              <a:rPr lang="ru-RU" sz="2000" b="1" dirty="0" err="1" smtClean="0">
                <a:solidFill>
                  <a:prstClr val="black"/>
                </a:solidFill>
              </a:rPr>
              <a:t>інше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67832" y="3464134"/>
            <a:ext cx="3168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80808"/>
                </a:solidFill>
              </a:rPr>
              <a:t> </a:t>
            </a:r>
            <a:r>
              <a:rPr lang="ru-RU" sz="2000" b="1" dirty="0" err="1" smtClean="0">
                <a:solidFill>
                  <a:srgbClr val="080808"/>
                </a:solidFill>
              </a:rPr>
              <a:t>легше</a:t>
            </a:r>
            <a:r>
              <a:rPr lang="en-US" sz="2000" b="1" dirty="0" smtClean="0">
                <a:solidFill>
                  <a:srgbClr val="080808"/>
                </a:solidFill>
              </a:rPr>
              <a:t> </a:t>
            </a:r>
            <a:r>
              <a:rPr lang="ru-RU" sz="2000" b="1" dirty="0" err="1" smtClean="0">
                <a:solidFill>
                  <a:srgbClr val="080808"/>
                </a:solidFill>
              </a:rPr>
              <a:t>справляються</a:t>
            </a:r>
            <a:r>
              <a:rPr lang="ru-RU" sz="2000" b="1" dirty="0" smtClean="0">
                <a:solidFill>
                  <a:srgbClr val="080808"/>
                </a:solidFill>
              </a:rPr>
              <a:t> з </a:t>
            </a:r>
            <a:r>
              <a:rPr lang="ru-RU" sz="2000" b="1" dirty="0" err="1" smtClean="0">
                <a:solidFill>
                  <a:srgbClr val="080808"/>
                </a:solidFill>
              </a:rPr>
              <a:t>кількома</a:t>
            </a:r>
            <a:r>
              <a:rPr lang="ru-RU" sz="2000" b="1" dirty="0" smtClean="0">
                <a:solidFill>
                  <a:srgbClr val="080808"/>
                </a:solidFill>
              </a:rPr>
              <a:t> </a:t>
            </a:r>
            <a:r>
              <a:rPr lang="ru-RU" sz="2000" b="1" dirty="0" err="1" smtClean="0">
                <a:solidFill>
                  <a:srgbClr val="080808"/>
                </a:solidFill>
              </a:rPr>
              <a:t>завданнями</a:t>
            </a:r>
            <a:endParaRPr lang="ru-RU" sz="2000" b="1" dirty="0" smtClean="0">
              <a:solidFill>
                <a:srgbClr val="08080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91586" y="5910958"/>
            <a:ext cx="3020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80808"/>
                </a:solidFill>
              </a:rPr>
              <a:t>  </a:t>
            </a:r>
            <a:r>
              <a:rPr lang="ru-RU" sz="2000" b="1" dirty="0" smtClean="0">
                <a:solidFill>
                  <a:srgbClr val="080808"/>
                </a:solidFill>
              </a:rPr>
              <a:t>не </a:t>
            </a:r>
            <a:r>
              <a:rPr lang="ru-RU" sz="2000" b="1" dirty="0" err="1" smtClean="0">
                <a:solidFill>
                  <a:srgbClr val="080808"/>
                </a:solidFill>
              </a:rPr>
              <a:t>люблять</a:t>
            </a:r>
            <a:r>
              <a:rPr lang="ru-RU" sz="2000" b="1" dirty="0" smtClean="0">
                <a:solidFill>
                  <a:srgbClr val="080808"/>
                </a:solidFill>
              </a:rPr>
              <a:t> </a:t>
            </a:r>
            <a:r>
              <a:rPr lang="ru-RU" sz="2000" b="1" dirty="0" err="1" smtClean="0">
                <a:solidFill>
                  <a:srgbClr val="080808"/>
                </a:solidFill>
              </a:rPr>
              <a:t>довго</a:t>
            </a:r>
            <a:r>
              <a:rPr lang="ru-RU" sz="2000" b="1" dirty="0" smtClean="0">
                <a:solidFill>
                  <a:srgbClr val="080808"/>
                </a:solidFill>
              </a:rPr>
              <a:t> </a:t>
            </a:r>
            <a:r>
              <a:rPr lang="ru-RU" sz="2000" b="1" dirty="0" err="1" smtClean="0">
                <a:solidFill>
                  <a:srgbClr val="080808"/>
                </a:solidFill>
              </a:rPr>
              <a:t>концентруватися</a:t>
            </a:r>
            <a:endParaRPr lang="ru-RU" sz="2000" b="1" dirty="0">
              <a:solidFill>
                <a:srgbClr val="08080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20388"/>
            <a:ext cx="9145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Сучасні учні – це «діти </a:t>
            </a:r>
            <a:r>
              <a:rPr lang="uk-UA" sz="2400" b="1" spc="50" dirty="0" err="1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мереживого</a:t>
            </a:r>
            <a:r>
              <a:rPr lang="uk-UA" sz="24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розуму»</a:t>
            </a:r>
            <a:endParaRPr lang="uk-UA" sz="2400" b="1" spc="5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95203" y="620692"/>
            <a:ext cx="7587503" cy="63106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Чи</a:t>
            </a: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знаємо</a:t>
            </a: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ми тих, кого </a:t>
            </a:r>
            <a:r>
              <a:rPr lang="ru-RU" alt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навчаємо</a:t>
            </a: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64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ъект 2"/>
          <p:cNvSpPr>
            <a:spLocks noGrp="1"/>
          </p:cNvSpPr>
          <p:nvPr>
            <p:ph idx="1"/>
          </p:nvPr>
        </p:nvSpPr>
        <p:spPr>
          <a:xfrm>
            <a:off x="251522" y="1556798"/>
            <a:ext cx="8568953" cy="5070351"/>
          </a:xfrm>
        </p:spPr>
        <p:txBody>
          <a:bodyPr/>
          <a:lstStyle/>
          <a:p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Обов’язкова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умова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  <a:cs typeface="Calibri" pitchFamily="34" charset="0"/>
              </a:rPr>
              <a:t>успішного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уроку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інформатики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практична робота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кожного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учня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персональним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  <a:cs typeface="Calibri" pitchFamily="34" charset="0"/>
              </a:rPr>
              <a:t>комп’ютером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000" b="1" dirty="0" err="1">
                <a:latin typeface="Calibri" pitchFamily="34" charset="0"/>
                <a:cs typeface="Calibri" pitchFamily="34" charset="0"/>
              </a:rPr>
              <a:t>підключення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  <a:cs typeface="Calibri" pitchFamily="34" charset="0"/>
              </a:rPr>
              <a:t>комп’ютерного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  <a:cs typeface="Calibri" pitchFamily="34" charset="0"/>
              </a:rPr>
              <a:t>класу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000" b="1" dirty="0" err="1">
                <a:latin typeface="Calibri" pitchFamily="34" charset="0"/>
                <a:cs typeface="Calibri" pitchFamily="34" charset="0"/>
              </a:rPr>
              <a:t>швидкісного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Інтернету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застосування на практиці отриманих знань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і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навичок, розвиток </a:t>
            </a:r>
            <a:r>
              <a:rPr lang="uk-UA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предметних та ключових компетентностей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учнів;</a:t>
            </a:r>
          </a:p>
          <a:p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спрямованість на реальне життя та</a:t>
            </a:r>
            <a:r>
              <a:rPr lang="uk-UA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інтеграцію</a:t>
            </a:r>
            <a:r>
              <a:rPr lang="uk-UA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з іншими предметами; </a:t>
            </a:r>
          </a:p>
          <a:p>
            <a:r>
              <a:rPr lang="uk-UA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активне навчання та творчість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; </a:t>
            </a:r>
          </a:p>
          <a:p>
            <a:r>
              <a:rPr lang="uk-UA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інновації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 у навчанні та технологіях;</a:t>
            </a:r>
          </a:p>
          <a:p>
            <a:r>
              <a:rPr lang="uk-UA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спільна навчальна діяльність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через роботу в парах і малих групах; </a:t>
            </a:r>
          </a:p>
          <a:p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створення </a:t>
            </a:r>
            <a:r>
              <a:rPr lang="uk-UA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нових інформаційних продуктів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та пошук нових знань; </a:t>
            </a:r>
          </a:p>
          <a:p>
            <a:r>
              <a:rPr lang="uk-UA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вільний вибір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програмних засобів та </a:t>
            </a:r>
            <a:r>
              <a:rPr lang="uk-UA" sz="2000" b="1" dirty="0" err="1" smtClean="0">
                <a:latin typeface="Calibri" pitchFamily="34" charset="0"/>
                <a:cs typeface="Calibri" pitchFamily="34" charset="0"/>
              </a:rPr>
              <a:t>онлайн-сервісів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для навчальної і практичної діяльності; </a:t>
            </a:r>
          </a:p>
          <a:p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використання </a:t>
            </a:r>
            <a:r>
              <a:rPr lang="uk-UA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безпечних </a:t>
            </a:r>
            <a:r>
              <a:rPr lang="uk-UA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веб-середовищ</a:t>
            </a:r>
            <a:r>
              <a:rPr lang="uk-UA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та дотримання конфіденційності мережевої особистості учнів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.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893" y="620688"/>
            <a:ext cx="8857108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Основні принципи організації </a:t>
            </a:r>
            <a:b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компетентнісного</a:t>
            </a: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уроку інформатики </a:t>
            </a:r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6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620688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Сучасні освітні </a:t>
            </a: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тренди на </a:t>
            </a:r>
            <a:r>
              <a:rPr lang="uk-UA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компетентнісному</a:t>
            </a: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уроці математики </a:t>
            </a: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та інформатики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Картинки по запросу інноваційні технолог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7" y="1798991"/>
            <a:ext cx="2232248" cy="20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2522" y="1772816"/>
            <a:ext cx="6192688" cy="1536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</a:pPr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ПЕРСОНАЛІЗАЦІЯ НАВЧАННЯ</a:t>
            </a:r>
          </a:p>
          <a:p>
            <a:pPr lvl="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</a:pPr>
            <a:r>
              <a:rPr lang="uk-UA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Акцент </a:t>
            </a:r>
            <a:r>
              <a:rPr lang="uk-UA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переноситься </a:t>
            </a:r>
            <a:r>
              <a:rPr lang="uk-UA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uk-UA" sz="2000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онлайн-освіту</a:t>
            </a:r>
            <a:r>
              <a:rPr lang="uk-UA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(</a:t>
            </a:r>
            <a:r>
              <a:rPr lang="uk-UA" sz="2000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відеолекції</a:t>
            </a:r>
            <a:r>
              <a:rPr lang="uk-UA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мережеве навчання), особливо в умовах карантинних обмежень.</a:t>
            </a:r>
            <a:endParaRPr lang="ru-RU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7" y="4077079"/>
            <a:ext cx="2143125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1675" y="4221088"/>
            <a:ext cx="6098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ПЕРЕВЕРНУТИЙ </a:t>
            </a:r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КЛАС</a:t>
            </a:r>
            <a:endParaRPr lang="ru-RU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uk-UA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Так називають метод навчання, при якому вся </a:t>
            </a:r>
            <a:r>
              <a:rPr lang="uk-UA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теоретична частина вивчається </a:t>
            </a:r>
            <a:r>
              <a:rPr lang="uk-UA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вдома, а в класі з учителем детально розбираються завдання і вправи з теми. Тобто все в цьому </a:t>
            </a:r>
            <a:r>
              <a:rPr lang="uk-UA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навчанні </a:t>
            </a:r>
            <a:r>
              <a:rPr lang="uk-UA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навпаки: лекції – вдома, а практична робота – у класі.</a:t>
            </a:r>
          </a:p>
        </p:txBody>
      </p:sp>
    </p:spTree>
    <p:extLst>
      <p:ext uri="{BB962C8B-B14F-4D97-AF65-F5344CB8AC3E}">
        <p14:creationId xmlns:p14="http://schemas.microsoft.com/office/powerpoint/2010/main" val="11107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5" y="620688"/>
            <a:ext cx="5976664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BYOD (</a:t>
            </a:r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МОБІЛЬНЕ НАВЧАННЯ)</a:t>
            </a:r>
            <a:endParaRPr lang="ru-RU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uk-UA" sz="2000" b="1" dirty="0" err="1">
                <a:latin typeface="Calibri" pitchFamily="34" charset="0"/>
                <a:cs typeface="Calibri" pitchFamily="34" charset="0"/>
              </a:rPr>
              <a:t>Bring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dirty="0" err="1">
                <a:latin typeface="Calibri" pitchFamily="34" charset="0"/>
                <a:cs typeface="Calibri" pitchFamily="34" charset="0"/>
              </a:rPr>
              <a:t>your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dirty="0" err="1">
                <a:latin typeface="Calibri" pitchFamily="34" charset="0"/>
                <a:cs typeface="Calibri" pitchFamily="34" charset="0"/>
              </a:rPr>
              <a:t>own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dirty="0" err="1">
                <a:latin typeface="Calibri" pitchFamily="34" charset="0"/>
                <a:cs typeface="Calibri" pitchFamily="34" charset="0"/>
              </a:rPr>
              <a:t>devices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(принесіть свої </a:t>
            </a:r>
            <a:r>
              <a:rPr lang="uk-UA" sz="20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дивайси</a:t>
            </a:r>
            <a:r>
              <a:rPr lang="uk-UA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– це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принцип, при якому для занять активно використовуються смартфони, ноутбуки, планшети і все що завгодно.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Мова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йде про персональні телефони і комп'ютери, які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є в учнів.</a:t>
            </a:r>
            <a:endParaRPr lang="uk-UA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ДИНАМІЧНЕ (ФОРМУВАЛЬНЕ) </a:t>
            </a:r>
            <a:r>
              <a:rPr lang="uk-UA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ОЦІНЮВАННЯ</a:t>
            </a:r>
            <a:endParaRPr lang="ru-RU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uk-UA" sz="2000" b="1" dirty="0">
                <a:latin typeface="Calibri" pitchFamily="34" charset="0"/>
                <a:cs typeface="Calibri" pitchFamily="34" charset="0"/>
              </a:rPr>
              <a:t>Оцінки при такому підході ставляться не за одиничні завдання, а за прогрес у вивченні предмета в цілому. Оцінки учня порівнюють не з оцінками однокласників, а з його власними.  І це мотивує.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АДАПТИВНЕ НАВЧАННЯ</a:t>
            </a:r>
          </a:p>
          <a:p>
            <a:pPr marL="0" lvl="0" indent="0">
              <a:buNone/>
            </a:pP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Адаптивний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тестовий контроль та адаптивне навчання передбачають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комп’ютеризований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варіант реалізації 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принципу </a:t>
            </a:r>
            <a:r>
              <a:rPr lang="uk-UA" sz="2000" b="1" dirty="0">
                <a:latin typeface="Calibri" pitchFamily="34" charset="0"/>
                <a:cs typeface="Calibri" pitchFamily="34" charset="0"/>
              </a:rPr>
              <a:t>індивідуалізації навчання.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Адаптивна </a:t>
            </a:r>
            <a:r>
              <a:rPr lang="ru-RU" sz="2000" b="1" dirty="0" err="1">
                <a:latin typeface="Calibri" pitchFamily="34" charset="0"/>
                <a:cs typeface="Calibri" pitchFamily="34" charset="0"/>
              </a:rPr>
              <a:t>послідовність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дій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реалізується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три </a:t>
            </a:r>
            <a:r>
              <a:rPr lang="ru-RU" sz="2000" b="1" dirty="0" err="1">
                <a:latin typeface="Calibri" pitchFamily="34" charset="0"/>
                <a:cs typeface="Calibri" pitchFamily="34" charset="0"/>
              </a:rPr>
              <a:t>етапи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збір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даних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аналіз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latin typeface="Calibri" pitchFamily="34" charset="0"/>
                <a:cs typeface="Calibri" pitchFamily="34" charset="0"/>
              </a:rPr>
              <a:t>їх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пристосування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подачі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матеріалу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потреб конкретного </a:t>
            </a:r>
            <a:r>
              <a:rPr lang="ru-RU" sz="2000" b="1" dirty="0" err="1">
                <a:latin typeface="Calibri" pitchFamily="34" charset="0"/>
                <a:cs typeface="Calibri" pitchFamily="34" charset="0"/>
              </a:rPr>
              <a:t>учня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.</a:t>
            </a:r>
            <a:endParaRPr lang="uk-UA" sz="20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6"/>
            <a:ext cx="273630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Картинки по запросу оценка в шко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70" y="2996952"/>
            <a:ext cx="273630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69166"/>
            <a:ext cx="2736304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0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и по запросу ментальні 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84" y="2459851"/>
            <a:ext cx="2296199" cy="198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4"/>
            <a:ext cx="6480720" cy="59766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uk-UA" sz="5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ГЕЙМІФІКАЦІЯ НАВЧАННЯ</a:t>
            </a:r>
            <a:endParaRPr lang="ru-RU" sz="5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5000" b="1" dirty="0" err="1">
                <a:latin typeface="Calibri" pitchFamily="34" charset="0"/>
                <a:cs typeface="Calibri" pitchFamily="34" charset="0"/>
              </a:rPr>
              <a:t>Гейміфікація</a:t>
            </a:r>
            <a:r>
              <a:rPr lang="ru-RU" sz="5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5000" b="1" dirty="0" err="1">
                <a:latin typeface="Calibri" pitchFamily="34" charset="0"/>
                <a:cs typeface="Calibri" pitchFamily="34" charset="0"/>
              </a:rPr>
              <a:t>навчання</a:t>
            </a:r>
            <a:r>
              <a:rPr lang="ru-RU" sz="5000" b="1" dirty="0">
                <a:latin typeface="Calibri" pitchFamily="34" charset="0"/>
                <a:cs typeface="Calibri" pitchFamily="34" charset="0"/>
              </a:rPr>
              <a:t> – </a:t>
            </a:r>
            <a:r>
              <a:rPr lang="ru-RU" sz="5000" b="1" dirty="0" err="1">
                <a:latin typeface="Calibri" pitchFamily="34" charset="0"/>
                <a:cs typeface="Calibri" pitchFamily="34" charset="0"/>
              </a:rPr>
              <a:t>використання</a:t>
            </a:r>
            <a:r>
              <a:rPr lang="ru-RU" sz="5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5000" b="1" dirty="0" err="1">
                <a:latin typeface="Calibri" pitchFamily="34" charset="0"/>
                <a:cs typeface="Calibri" pitchFamily="34" charset="0"/>
              </a:rPr>
              <a:t>ігрових</a:t>
            </a:r>
            <a:r>
              <a:rPr lang="ru-RU" sz="5000" b="1" dirty="0">
                <a:latin typeface="Calibri" pitchFamily="34" charset="0"/>
                <a:cs typeface="Calibri" pitchFamily="34" charset="0"/>
              </a:rPr>
              <a:t> практик для  </a:t>
            </a:r>
            <a:r>
              <a:rPr lang="ru-RU" sz="5000" b="1" dirty="0" err="1">
                <a:latin typeface="Calibri" pitchFamily="34" charset="0"/>
                <a:cs typeface="Calibri" pitchFamily="34" charset="0"/>
              </a:rPr>
              <a:t>створення</a:t>
            </a:r>
            <a:r>
              <a:rPr lang="ru-RU" sz="5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5000" b="1" dirty="0" err="1">
                <a:latin typeface="Calibri" pitchFamily="34" charset="0"/>
                <a:cs typeface="Calibri" pitchFamily="34" charset="0"/>
              </a:rPr>
              <a:t>освітнього</a:t>
            </a:r>
            <a:r>
              <a:rPr lang="ru-RU" sz="5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5000" b="1" dirty="0" err="1">
                <a:latin typeface="Calibri" pitchFamily="34" charset="0"/>
                <a:cs typeface="Calibri" pitchFamily="34" charset="0"/>
              </a:rPr>
              <a:t>середовища</a:t>
            </a:r>
            <a:r>
              <a:rPr lang="ru-RU" sz="50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5000" b="1" dirty="0" err="1">
                <a:latin typeface="Calibri" pitchFamily="34" charset="0"/>
                <a:cs typeface="Calibri" pitchFamily="34" charset="0"/>
              </a:rPr>
              <a:t>домінанти</a:t>
            </a:r>
            <a:r>
              <a:rPr lang="ru-RU" sz="5000" b="1" dirty="0">
                <a:latin typeface="Calibri" pitchFamily="34" charset="0"/>
                <a:cs typeface="Calibri" pitchFamily="34" charset="0"/>
              </a:rPr>
              <a:t> – </a:t>
            </a:r>
            <a:r>
              <a:rPr lang="ru-RU" sz="5000" b="1" dirty="0" err="1">
                <a:latin typeface="Calibri" pitchFamily="34" charset="0"/>
                <a:cs typeface="Calibri" pitchFamily="34" charset="0"/>
              </a:rPr>
              <a:t>співпраця</a:t>
            </a:r>
            <a:r>
              <a:rPr lang="ru-RU" sz="5000" b="1" dirty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5000" b="1" dirty="0" err="1">
                <a:latin typeface="Calibri" pitchFamily="34" charset="0"/>
                <a:cs typeface="Calibri" pitchFamily="34" charset="0"/>
              </a:rPr>
              <a:t>мотивація</a:t>
            </a:r>
            <a:r>
              <a:rPr lang="ru-RU" sz="5000" b="1" dirty="0">
                <a:latin typeface="Calibri" pitchFamily="34" charset="0"/>
                <a:cs typeface="Calibri" pitchFamily="34" charset="0"/>
              </a:rPr>
              <a:t>. </a:t>
            </a:r>
          </a:p>
          <a:p>
            <a:endParaRPr lang="uk-UA" sz="50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uk-UA" sz="5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СТОРІТЕЛЛІНГ У НАВЧАННІ</a:t>
            </a:r>
            <a:endParaRPr lang="ru-RU" sz="5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uk-UA" sz="5000" b="1" dirty="0" smtClean="0">
                <a:latin typeface="Calibri" pitchFamily="34" charset="0"/>
                <a:cs typeface="Calibri" pitchFamily="34" charset="0"/>
              </a:rPr>
              <a:t>Щоб правильно зрозуміти нову тему, вона повинна бути, як мінімум, добре і логічно структурована, а, як максимум, ефектно подана. І першим, і другим займається </a:t>
            </a:r>
            <a:r>
              <a:rPr lang="uk-UA" sz="5000" b="1" dirty="0" err="1" smtClean="0">
                <a:latin typeface="Calibri" pitchFamily="34" charset="0"/>
                <a:cs typeface="Calibri" pitchFamily="34" charset="0"/>
              </a:rPr>
              <a:t>сторітеллінг</a:t>
            </a:r>
            <a:r>
              <a:rPr lang="uk-UA" sz="5000" b="1" dirty="0" smtClean="0">
                <a:latin typeface="Calibri" pitchFamily="34" charset="0"/>
                <a:cs typeface="Calibri" pitchFamily="34" charset="0"/>
              </a:rPr>
              <a:t>. З'являється все більше додатків і сервісів, які дозволяють піднести нову тему не тільки у вигляді лекції та презентації, а й у вигляді коміксу або «ментальних карт».</a:t>
            </a:r>
          </a:p>
          <a:p>
            <a:pPr marL="0" indent="0">
              <a:buNone/>
            </a:pPr>
            <a:endParaRPr lang="ru-RU" sz="50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uk-UA" sz="5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БРІКОЛАЖ</a:t>
            </a:r>
            <a:endParaRPr lang="ru-RU" sz="5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uk-UA" sz="5000" b="1" dirty="0" smtClean="0">
                <a:latin typeface="Calibri" pitchFamily="34" charset="0"/>
                <a:cs typeface="Calibri" pitchFamily="34" charset="0"/>
              </a:rPr>
              <a:t>Дуже цікавий тренд у навчанні математики. </a:t>
            </a:r>
            <a:r>
              <a:rPr lang="uk-UA" sz="5000" b="1" dirty="0" err="1" smtClean="0">
                <a:latin typeface="Calibri" pitchFamily="34" charset="0"/>
                <a:cs typeface="Calibri" pitchFamily="34" charset="0"/>
              </a:rPr>
              <a:t>Бріколаж</a:t>
            </a:r>
            <a:r>
              <a:rPr lang="uk-UA" sz="5000" b="1" dirty="0" smtClean="0">
                <a:latin typeface="Calibri" pitchFamily="34" charset="0"/>
                <a:cs typeface="Calibri" pitchFamily="34" charset="0"/>
              </a:rPr>
              <a:t> в освіті – це використання для навчання всього, що завгодно, крім спеціально створених інструментів на кшталт підручників.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4" name="Picture 4" descr="Картинки по запросу фізика на кухн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46408"/>
            <a:ext cx="2299320" cy="191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sociolog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692696"/>
            <a:ext cx="27718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2200" y="692696"/>
            <a:ext cx="2520279" cy="17281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692696"/>
            <a:ext cx="86054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uk-UA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КЕЙС-МЕТОД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Яскравий приклад інтерактивних технологій. </a:t>
            </a:r>
            <a:endParaRPr lang="uk-UA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uk-UA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Надзвичайно </a:t>
            </a:r>
            <a:r>
              <a:rPr lang="uk-UA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ефективним є такий вид роботи, </a:t>
            </a:r>
            <a:endParaRPr lang="uk-UA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uk-UA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як</a:t>
            </a:r>
            <a:r>
              <a:rPr lang="uk-UA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 кейс-метод (від англ. </a:t>
            </a:r>
            <a:r>
              <a:rPr lang="uk-UA" sz="2000" b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са</a:t>
            </a: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uk-UA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е </a:t>
            </a: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stud</a:t>
            </a:r>
            <a:r>
              <a:rPr lang="uk-UA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у – вивчення ситуації), </a:t>
            </a:r>
            <a:endParaRPr lang="uk-UA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uk-UA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відомий </a:t>
            </a:r>
            <a:r>
              <a:rPr lang="uk-UA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у вітчизняній освіті як метод </a:t>
            </a:r>
            <a:r>
              <a:rPr lang="uk-UA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ситуативного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uk-UA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навчання на конкретних прикладах</a:t>
            </a:r>
            <a:r>
              <a:rPr lang="uk-UA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lang="uk-UA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STEM-</a:t>
            </a:r>
            <a:r>
              <a:rPr lang="ru-RU" sz="2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освіта</a:t>
            </a:r>
            <a:r>
              <a:rPr lang="ru-RU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STEM-</a:t>
            </a:r>
            <a:r>
              <a:rPr lang="ru-RU" sz="2000" b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освіта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символізує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початок </a:t>
            </a:r>
            <a:r>
              <a:rPr lang="ru-RU" sz="2000" b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нової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епохи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відмови</a:t>
            </a:r>
            <a:endParaRPr lang="ru-RU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ru-RU" sz="2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від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застарілої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системи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000" b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користь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інтегрованого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ru-RU" sz="2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навчання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та </a:t>
            </a:r>
            <a:r>
              <a:rPr lang="uk-UA" sz="20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 Black"/>
              </a:rPr>
              <a:t>к</a:t>
            </a:r>
            <a:r>
              <a:rPr lang="uk-UA" sz="2000" b="1" kern="0" dirty="0" smtClean="0">
                <a:solidFill>
                  <a:srgbClr val="000000"/>
                </a:solidFill>
                <a:latin typeface="Calibri" pitchFamily="34" charset="0"/>
                <a:ea typeface="Arial Black"/>
                <a:cs typeface="Calibri" pitchFamily="34" charset="0"/>
                <a:sym typeface="Arial Black"/>
              </a:rPr>
              <a:t>омплексного </a:t>
            </a:r>
            <a:r>
              <a:rPr lang="uk-UA" sz="2000" b="1" kern="0" dirty="0" smtClean="0">
                <a:solidFill>
                  <a:srgbClr val="002060"/>
                </a:solidFill>
                <a:latin typeface="Calibri" pitchFamily="34" charset="0"/>
                <a:ea typeface="Arial Black"/>
                <a:cs typeface="Calibri" pitchFamily="34" charset="0"/>
                <a:sym typeface="Arial Black"/>
              </a:rPr>
              <a:t>міждисциплінарного підходу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uk-UA" sz="2000" b="1" kern="0" dirty="0" smtClean="0">
                <a:solidFill>
                  <a:srgbClr val="002060"/>
                </a:solidFill>
                <a:latin typeface="Calibri" pitchFamily="34" charset="0"/>
                <a:ea typeface="Arial Black"/>
                <a:cs typeface="Calibri" pitchFamily="34" charset="0"/>
                <a:sym typeface="Arial Black"/>
              </a:rPr>
              <a:t>з </a:t>
            </a:r>
            <a:r>
              <a:rPr lang="uk-UA" sz="2000" b="1" kern="0" dirty="0" err="1" smtClean="0">
                <a:solidFill>
                  <a:srgbClr val="002060"/>
                </a:solidFill>
                <a:latin typeface="Calibri" pitchFamily="34" charset="0"/>
                <a:ea typeface="Arial Black"/>
                <a:cs typeface="Calibri" pitchFamily="34" charset="0"/>
                <a:sym typeface="Arial Black"/>
              </a:rPr>
              <a:t>проєктним</a:t>
            </a:r>
            <a:r>
              <a:rPr lang="uk-UA" sz="2000" b="1" kern="0" dirty="0" smtClean="0">
                <a:solidFill>
                  <a:srgbClr val="002060"/>
                </a:solidFill>
                <a:latin typeface="Calibri" pitchFamily="34" charset="0"/>
                <a:ea typeface="Arial Black"/>
                <a:cs typeface="Calibri" pitchFamily="34" charset="0"/>
                <a:sym typeface="Arial Black"/>
              </a:rPr>
              <a:t> навчанням</a:t>
            </a:r>
            <a:r>
              <a:rPr lang="uk-UA" sz="2000" b="1" kern="0" dirty="0" smtClean="0">
                <a:solidFill>
                  <a:srgbClr val="000000"/>
                </a:solidFill>
                <a:latin typeface="Calibri" pitchFamily="34" charset="0"/>
                <a:ea typeface="Arial Black"/>
                <a:cs typeface="Calibri" pitchFamily="34" charset="0"/>
                <a:sym typeface="Arial Black"/>
              </a:rPr>
              <a:t>, які забезпечують інтеграцію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uk-UA" sz="2000" b="1" kern="0" dirty="0">
                <a:solidFill>
                  <a:srgbClr val="000000"/>
                </a:solidFill>
                <a:latin typeface="Calibri" pitchFamily="34" charset="0"/>
                <a:ea typeface="Arial Black"/>
                <a:cs typeface="Calibri" pitchFamily="34" charset="0"/>
                <a:sym typeface="Arial Black"/>
              </a:rPr>
              <a:t>п</a:t>
            </a:r>
            <a:r>
              <a:rPr lang="uk-UA" sz="2000" b="1" kern="0" dirty="0" smtClean="0">
                <a:solidFill>
                  <a:srgbClr val="000000"/>
                </a:solidFill>
                <a:latin typeface="Calibri" pitchFamily="34" charset="0"/>
                <a:ea typeface="Arial Black"/>
                <a:cs typeface="Calibri" pitchFamily="34" charset="0"/>
                <a:sym typeface="Arial Black"/>
              </a:rPr>
              <a:t>риродничих наук з технологіями, інженерією і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uk-UA" sz="2000" b="1" kern="0" dirty="0" smtClean="0">
                <a:solidFill>
                  <a:srgbClr val="000000"/>
                </a:solidFill>
                <a:latin typeface="Calibri" pitchFamily="34" charset="0"/>
                <a:ea typeface="Arial Black"/>
                <a:cs typeface="Calibri" pitchFamily="34" charset="0"/>
                <a:sym typeface="Arial Black"/>
              </a:rPr>
              <a:t>математикою, навчання через дослідження, вчать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uk-UA" sz="2000" b="1" kern="0" dirty="0" smtClean="0">
                <a:solidFill>
                  <a:srgbClr val="000000"/>
                </a:solidFill>
                <a:latin typeface="Calibri" pitchFamily="34" charset="0"/>
                <a:ea typeface="Arial Black"/>
                <a:cs typeface="Calibri" pitchFamily="34" charset="0"/>
                <a:sym typeface="Arial Black"/>
              </a:rPr>
              <a:t>дитину жити у  </a:t>
            </a:r>
            <a:r>
              <a:rPr lang="uk-UA" sz="2000" b="1" kern="0" dirty="0" smtClean="0">
                <a:solidFill>
                  <a:srgbClr val="002060"/>
                </a:solidFill>
                <a:latin typeface="Calibri" pitchFamily="34" charset="0"/>
                <a:ea typeface="Arial Black"/>
                <a:cs typeface="Calibri" pitchFamily="34" charset="0"/>
                <a:sym typeface="Arial Black"/>
              </a:rPr>
              <a:t>реальному світі</a:t>
            </a:r>
            <a:r>
              <a:rPr lang="uk-UA" sz="2000" b="1" kern="0" dirty="0" smtClean="0">
                <a:solidFill>
                  <a:srgbClr val="000000"/>
                </a:solidFill>
                <a:latin typeface="Calibri" pitchFamily="34" charset="0"/>
                <a:ea typeface="Arial Black"/>
                <a:cs typeface="Calibri" pitchFamily="34" charset="0"/>
                <a:sym typeface="Arial Black"/>
              </a:rPr>
              <a:t>, який  надзвичайно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uk-UA" sz="2000" b="1" kern="0" dirty="0" smtClean="0">
                <a:solidFill>
                  <a:srgbClr val="000000"/>
                </a:solidFill>
                <a:latin typeface="Calibri" pitchFamily="34" charset="0"/>
                <a:ea typeface="Arial Black"/>
                <a:cs typeface="Calibri" pitchFamily="34" charset="0"/>
                <a:sym typeface="Arial Black"/>
              </a:rPr>
              <a:t>швидко змінюється, вміти реагувати на ці зміни. С</a:t>
            </a:r>
            <a:r>
              <a:rPr lang="ru-RU" sz="2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аме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такий</a:t>
            </a:r>
            <a:endParaRPr lang="ru-RU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ru-RU" sz="2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підхід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 100% </a:t>
            </a:r>
            <a:r>
              <a:rPr lang="ru-RU" sz="2000" b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відповідає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компетентнісній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Концепції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НУШ.</a:t>
            </a:r>
            <a:endParaRPr lang="ru-RU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endParaRPr lang="ru-RU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68960"/>
            <a:ext cx="25202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28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992888" cy="508000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Рецепт приготування сучасного уроку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7" y="1124744"/>
            <a:ext cx="8856983" cy="5616624"/>
          </a:xfrm>
        </p:spPr>
        <p:txBody>
          <a:bodyPr/>
          <a:lstStyle/>
          <a:p>
            <a:pPr lvl="0" algn="just"/>
            <a:r>
              <a:rPr lang="ru-RU" sz="1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Візьміть</a:t>
            </a:r>
            <a:r>
              <a:rPr lang="ru-RU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дюжину </a:t>
            </a:r>
            <a:r>
              <a:rPr lang="ru-RU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найкращих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емоцій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ru-RU" sz="1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ru-RU" sz="1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Ретельно</a:t>
            </a:r>
            <a:r>
              <a:rPr lang="ru-RU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відберіть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тільки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ті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які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позбавлені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розчарувань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злопам'ятності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та </a:t>
            </a:r>
            <a:r>
              <a:rPr lang="ru-RU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злості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 </a:t>
            </a:r>
            <a:endParaRPr lang="ru-RU" sz="1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ru-RU" sz="1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Розділіть</a:t>
            </a:r>
            <a:r>
              <a:rPr lang="ru-RU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їх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на </a:t>
            </a:r>
            <a:r>
              <a:rPr lang="ru-RU" sz="1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кількість</a:t>
            </a:r>
            <a:r>
              <a:rPr lang="ru-RU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уроків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які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вам доводиться </a:t>
            </a:r>
            <a:r>
              <a:rPr lang="ru-RU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проводити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щодня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/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Додайте до кожного </a:t>
            </a:r>
            <a:r>
              <a:rPr lang="ru-RU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свого</a:t>
            </a:r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уроку </a:t>
            </a:r>
            <a:r>
              <a:rPr lang="ru-RU" sz="18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такі</a:t>
            </a:r>
            <a:r>
              <a:rPr lang="ru-RU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інградієнти:</a:t>
            </a:r>
            <a:endParaRPr lang="ru-RU" sz="1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just">
              <a:buNone/>
            </a:pPr>
            <a:r>
              <a:rPr lang="ru-RU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                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12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порцій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мудрості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11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порцій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терпіння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10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порцій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хоробрості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9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порцій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працездатності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8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порцій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оптимізму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7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порцій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відданості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своїй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справі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6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порцій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вільнодумства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5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порцій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доброти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4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порції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відпочинку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й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турботи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про 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здоров'я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  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3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порції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гумору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2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порції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такту,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1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порцію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віри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 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кожного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свого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учня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18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1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8792" cy="5080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Рецепт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приготування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сучасного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уроку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4" y="1268760"/>
            <a:ext cx="8064896" cy="5328592"/>
          </a:xfrm>
        </p:spPr>
        <p:txBody>
          <a:bodyPr/>
          <a:lstStyle/>
          <a:p>
            <a:pPr lvl="0" algn="just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Для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того, 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щоб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надати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гостроти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і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насолоди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вашому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уроку, додайте до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нього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ложечку гарного настрою, 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скибочку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нерозсудливості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за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смаком – 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розваги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обов'язково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гри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і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рясно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посипте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все 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влучним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гумором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ru-RU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А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тепер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налийте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любові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дітей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і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збийте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все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енергійними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рухами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не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допускаючи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застою. </a:t>
            </a:r>
            <a:endParaRPr lang="ru-RU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Поставте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вашу 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страву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на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вогонь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дитячих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сердець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ru-RU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Прикрасьте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страву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посмішками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 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родзинками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та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гілочками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радості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ru-RU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Перед подачею уроку 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учням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сервіруйте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його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спокоєм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самовідданістю</a:t>
            </a: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та 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професіоналізмом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учителя.</a:t>
            </a:r>
            <a:endParaRPr lang="ru-RU" sz="20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buNone/>
            </a:pPr>
            <a:endParaRPr lang="ru-RU" sz="24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buNone/>
            </a:pP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Приємного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вам </a:t>
            </a:r>
            <a:r>
              <a:rPr lang="ru-RU" sz="2400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апетиту</a:t>
            </a: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шановні</a:t>
            </a: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колеги</a:t>
            </a: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! </a:t>
            </a:r>
            <a:endParaRPr lang="ru-RU" sz="2400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buNone/>
            </a:pP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Апетиту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до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обраної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професії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вчительської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праці</a:t>
            </a:r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творчості</a:t>
            </a:r>
            <a:r>
              <a:rPr lang="ru-RU" sz="2400" b="1" i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! </a:t>
            </a:r>
            <a:r>
              <a:rPr lang="uk-UA" sz="2400" b="1" i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Дякую </a:t>
            </a:r>
            <a:r>
              <a:rPr lang="uk-UA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за увагу!</a:t>
            </a:r>
            <a:endParaRPr lang="ru-RU" sz="24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3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160588" y="548680"/>
            <a:ext cx="6731892" cy="72008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Місія Нової української школи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6696744" cy="4714686"/>
          </a:xfrm>
        </p:spPr>
        <p:txBody>
          <a:bodyPr/>
          <a:lstStyle/>
          <a:p>
            <a:pPr>
              <a:spcBef>
                <a:spcPts val="1000"/>
              </a:spcBef>
              <a:buNone/>
            </a:pPr>
            <a:r>
              <a:rPr lang="uk-UA" sz="2800" b="1" dirty="0" smtClean="0"/>
              <a:t>	</a:t>
            </a:r>
            <a:r>
              <a:rPr lang="ru-RU" sz="28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Навчити</a:t>
            </a:r>
            <a:r>
              <a:rPr lang="ru-RU" sz="28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дітей</a:t>
            </a:r>
            <a:r>
              <a:rPr lang="ru-RU" sz="28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користуватися</a:t>
            </a:r>
            <a:r>
              <a:rPr lang="ru-RU" sz="28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знаннями</a:t>
            </a:r>
            <a:r>
              <a:rPr lang="ru-RU" sz="28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в реальному </a:t>
            </a:r>
            <a:r>
              <a:rPr lang="ru-RU" sz="28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житті</a:t>
            </a:r>
            <a:r>
              <a:rPr lang="ru-RU" sz="28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ще</a:t>
            </a:r>
            <a:r>
              <a:rPr lang="ru-RU" sz="28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змалечку</a:t>
            </a:r>
            <a:r>
              <a:rPr lang="ru-RU" sz="28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ru-RU" sz="28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одне</a:t>
            </a:r>
            <a:r>
              <a:rPr lang="ru-RU" sz="28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з </a:t>
            </a:r>
            <a:r>
              <a:rPr lang="ru-RU" sz="28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найголовніших</a:t>
            </a:r>
            <a:r>
              <a:rPr lang="ru-RU" sz="28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завдань</a:t>
            </a:r>
            <a:r>
              <a:rPr lang="ru-RU" sz="28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Концепції</a:t>
            </a:r>
            <a:r>
              <a:rPr lang="ru-RU" sz="28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"Нова </a:t>
            </a:r>
            <a:r>
              <a:rPr lang="ru-RU" sz="2800" b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українська</a:t>
            </a:r>
            <a:r>
              <a:rPr lang="ru-RU" sz="28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школа”.</a:t>
            </a:r>
          </a:p>
          <a:p>
            <a:pPr>
              <a:spcBef>
                <a:spcPts val="1000"/>
              </a:spcBef>
              <a:buFontTx/>
              <a:buNone/>
            </a:pPr>
            <a:r>
              <a:rPr lang="uk-UA" sz="28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   Допомогти розкрити та розвинути здібності, таланти і можливості кожної дитини на основі партнерства між учителем, учнем і батьками.</a:t>
            </a:r>
            <a:r>
              <a:rPr lang="ru-RU" sz="2800" b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3200" b="1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3" descr="D:\патріотичні картинки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05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D:\навчання фото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52950"/>
            <a:ext cx="2483768" cy="218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91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259632" y="582300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600" b="1" i="1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defRPr>
            </a:lvl1pPr>
          </a:lstStyle>
          <a:p>
            <a:r>
              <a:rPr lang="uk-UA" sz="3200" i="0" dirty="0">
                <a:latin typeface="Calibri" pitchFamily="34" charset="0"/>
                <a:cs typeface="Calibri" pitchFamily="34" charset="0"/>
              </a:rPr>
              <a:t>Освіта </a:t>
            </a:r>
            <a:r>
              <a:rPr lang="uk-UA" sz="3200" i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i="0" dirty="0" smtClean="0">
                <a:latin typeface="Calibri" pitchFamily="34" charset="0"/>
                <a:cs typeface="Calibri" pitchFamily="34" charset="0"/>
              </a:rPr>
              <a:t>у  </a:t>
            </a:r>
            <a:r>
              <a:rPr lang="uk-UA" sz="3200" i="0" dirty="0">
                <a:latin typeface="Calibri" pitchFamily="34" charset="0"/>
                <a:cs typeface="Calibri" pitchFamily="34" charset="0"/>
              </a:rPr>
              <a:t>Н</a:t>
            </a:r>
            <a:r>
              <a:rPr lang="uk-UA" sz="3200" i="0" dirty="0" smtClean="0">
                <a:latin typeface="Calibri" pitchFamily="34" charset="0"/>
                <a:cs typeface="Calibri" pitchFamily="34" charset="0"/>
              </a:rPr>
              <a:t>овій  </a:t>
            </a:r>
            <a:r>
              <a:rPr lang="uk-UA" sz="3200" i="0" dirty="0" smtClean="0">
                <a:latin typeface="Calibri" pitchFamily="34" charset="0"/>
                <a:cs typeface="Calibri" pitchFamily="34" charset="0"/>
              </a:rPr>
              <a:t>українській  школі</a:t>
            </a:r>
            <a:endParaRPr lang="ru-RU" sz="3200" i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1296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12893">
            <a:off x="6124017" y="311976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діяльнісна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447995">
            <a:off x="1628608" y="543028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компетентнісна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0619" y="450912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особистісно</a:t>
            </a: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зорієнтована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121" y="374216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соціально орієнтована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5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3478" y="275111"/>
            <a:ext cx="8568952" cy="633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692699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spc="50" dirty="0" err="1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Компетентнісна</a:t>
            </a:r>
            <a:r>
              <a:rPr lang="uk-UA" sz="36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освіта</a:t>
            </a:r>
            <a:endParaRPr lang="uk-UA" sz="3600" b="1" spc="50" dirty="0" smtClean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208912" cy="507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180975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800" b="1" i="1" kern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Компетентнісна</a:t>
            </a:r>
            <a:r>
              <a:rPr lang="ru-RU" sz="2800" b="1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kern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освіта</a:t>
            </a:r>
            <a:r>
              <a:rPr lang="ru-RU" sz="2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зорієнтована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800" b="1" i="1" kern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практичні</a:t>
            </a:r>
            <a:r>
              <a:rPr lang="ru-RU" sz="2800" b="1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kern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результати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досвід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особистої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діяльності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що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зумовлює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принципові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зміни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в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організації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навчання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яке </a:t>
            </a:r>
            <a:r>
              <a:rPr lang="ru-RU" sz="2800" kern="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спрямовується</a:t>
            </a:r>
            <a:r>
              <a:rPr lang="ru-RU" sz="28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розвиток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конкретних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цінностей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і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життєво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необхідних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компетентностей </a:t>
            </a:r>
            <a:r>
              <a:rPr lang="uk-UA" sz="28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здобувачів </a:t>
            </a:r>
            <a:r>
              <a:rPr lang="uk-UA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освіти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180975" lvl="0" indent="1809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Під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поняттям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kern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компетентнісний</a:t>
            </a:r>
            <a:r>
              <a:rPr lang="ru-RU" sz="2800" b="1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kern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підхід</a:t>
            </a:r>
            <a:r>
              <a:rPr lang="ru-RU" sz="28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розуміють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спрямованість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освітнього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процесу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формування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і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розвиток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kern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ключових</a:t>
            </a:r>
            <a:r>
              <a:rPr lang="ru-RU" sz="28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800" kern="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базових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основних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надпредметних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800" b="1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і </a:t>
            </a:r>
            <a:r>
              <a:rPr lang="ru-RU" sz="2800" b="1" i="1" kern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предметних</a:t>
            </a:r>
            <a:r>
              <a:rPr lang="ru-RU" sz="2800" b="1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компетентностей </a:t>
            </a:r>
            <a:r>
              <a:rPr lang="ru-RU" sz="2800" kern="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особистості</a:t>
            </a:r>
            <a:r>
              <a:rPr lang="ru-RU" sz="280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0335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04664"/>
            <a:ext cx="9163050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341;p39"/>
          <p:cNvSpPr>
            <a:spLocks noGrp="1"/>
          </p:cNvSpPr>
          <p:nvPr>
            <p:ph idx="1"/>
          </p:nvPr>
        </p:nvSpPr>
        <p:spPr>
          <a:xfrm>
            <a:off x="133983" y="980728"/>
            <a:ext cx="8856984" cy="5616624"/>
          </a:xfrm>
        </p:spPr>
        <p:txBody>
          <a:bodyPr lIns="91425" tIns="91425" rIns="91425" bIns="91425"/>
          <a:lstStyle/>
          <a:p>
            <a:pPr marL="0" indent="0">
              <a:spcBef>
                <a:spcPts val="600"/>
              </a:spcBef>
              <a:buClr>
                <a:srgbClr val="000000"/>
              </a:buClr>
              <a:buSzPts val="400"/>
              <a:buFont typeface="Arial" pitchFamily="34" charset="0"/>
              <a:buChar char="•"/>
            </a:pP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-</a:t>
            </a:r>
            <a:r>
              <a:rPr lang="uk-UA" sz="2400" b="1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переорієнтаці</a:t>
            </a: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я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навчання 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з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процесу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на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результат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у</a:t>
            </a:r>
            <a:r>
              <a:rPr lang="en-US" sz="2400" b="1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uk-UA" sz="2400" b="1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 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діяльнісному</a:t>
            </a:r>
            <a:r>
              <a:rPr lang="en-US" sz="2400" b="1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вимірі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;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600"/>
              </a:spcBef>
              <a:buClr>
                <a:srgbClr val="000000"/>
              </a:buClr>
              <a:buSzPts val="400"/>
              <a:buFont typeface="Arial" pitchFamily="34" charset="0"/>
              <a:buChar char="•"/>
            </a:pP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-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зміщення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акцент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ів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з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на</a:t>
            </a:r>
            <a:r>
              <a:rPr lang="uk-UA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громадже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ння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нормативно</a:t>
            </a: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ї суми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знань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, </a:t>
            </a: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 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умінь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і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навичок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на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формування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і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розвиток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компетентностей, </a:t>
            </a: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необхідних для застосування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у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конкретних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життєвих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ситуаціях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;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600"/>
              </a:spcBef>
              <a:buClr>
                <a:srgbClr val="000000"/>
              </a:buClr>
              <a:buSzPts val="400"/>
              <a:buFont typeface="Arial" pitchFamily="34" charset="0"/>
              <a:buChar char="•"/>
            </a:pP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- спрямованість на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розвиток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особистісних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якостей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учнів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;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600"/>
              </a:spcBef>
              <a:buClr>
                <a:srgbClr val="000000"/>
              </a:buClr>
              <a:buSzPts val="400"/>
              <a:buFont typeface="Arial" pitchFamily="34" charset="0"/>
              <a:buChar char="•"/>
            </a:pP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-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змін</a:t>
            </a: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а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підходів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до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оцінювання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результат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ів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навчальної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діяльності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як</a:t>
            </a: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особисті</a:t>
            </a:r>
            <a:r>
              <a:rPr lang="uk-UA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сних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досягнень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учнів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;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600"/>
              </a:spcBef>
              <a:buClr>
                <a:srgbClr val="000000"/>
              </a:buClr>
              <a:buSzPts val="400"/>
              <a:buFont typeface="Arial" pitchFamily="34" charset="0"/>
              <a:buChar char="•"/>
            </a:pP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-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відмов</a:t>
            </a: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а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від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перевірки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рівня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засвоєння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великого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обсягу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навчального</a:t>
            </a: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матеріалу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на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формальному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репродуктивному</a:t>
            </a:r>
            <a:r>
              <a:rPr lang="en-US" sz="2400" b="1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рівні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;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600"/>
              </a:spcBef>
              <a:buClr>
                <a:srgbClr val="000000"/>
              </a:buClr>
              <a:buSzPts val="400"/>
              <a:buFont typeface="Arial" pitchFamily="34" charset="0"/>
              <a:buChar char="•"/>
            </a:pP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-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відмов</a:t>
            </a: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а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від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енциклопедичності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змісту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навчання</a:t>
            </a: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і переорієнтація на 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знання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, </a:t>
            </a: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необхідні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для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практичних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завдань</a:t>
            </a:r>
            <a:r>
              <a:rPr lang="en-US" sz="2400" b="1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;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600"/>
              </a:spcBef>
              <a:buClr>
                <a:srgbClr val="000000"/>
              </a:buClr>
              <a:buSzPts val="400"/>
              <a:buFont typeface="Arial" pitchFamily="34" charset="0"/>
              <a:buChar char="•"/>
            </a:pP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-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поглиблення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диференціації</a:t>
            </a: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навчання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, </a:t>
            </a:r>
            <a:r>
              <a:rPr lang="uk-UA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зокрема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  <a:sym typeface="Times New Roman" pitchFamily="18" charset="0"/>
              </a:rPr>
              <a:t>профільного</a:t>
            </a:r>
            <a:endParaRPr lang="ru-RU" sz="2400" dirty="0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5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9">
  <a:themeElements>
    <a:clrScheme name="template 1">
      <a:dk1>
        <a:srgbClr val="4D4D4D"/>
      </a:dk1>
      <a:lt1>
        <a:srgbClr val="FFFFFF"/>
      </a:lt1>
      <a:dk2>
        <a:srgbClr val="000000"/>
      </a:dk2>
      <a:lt2>
        <a:srgbClr val="6E6046"/>
      </a:lt2>
      <a:accent1>
        <a:srgbClr val="B69E77"/>
      </a:accent1>
      <a:accent2>
        <a:srgbClr val="9E280E"/>
      </a:accent2>
      <a:accent3>
        <a:srgbClr val="FFFFFF"/>
      </a:accent3>
      <a:accent4>
        <a:srgbClr val="404040"/>
      </a:accent4>
      <a:accent5>
        <a:srgbClr val="D7CCBD"/>
      </a:accent5>
      <a:accent6>
        <a:srgbClr val="8F230C"/>
      </a:accent6>
      <a:hlink>
        <a:srgbClr val="FFC6A4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A5A5A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33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8CA82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ool575757755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5662</TotalTime>
  <Words>3704</Words>
  <Application>Microsoft Office PowerPoint</Application>
  <PresentationFormat>Экран (4:3)</PresentationFormat>
  <Paragraphs>559</Paragraphs>
  <Slides>56</Slides>
  <Notes>11</Notes>
  <HiddenSlides>2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219</vt:lpstr>
      <vt:lpstr>chool5757577557</vt:lpstr>
      <vt:lpstr>Сучасний урок математики та інформатики в контексті компетентнісного підходу                           Клімович Галина Андріївна,                                             консультант КУ                                                          «Зарічненський ЦПРПП»                                               12 січня 2021 року</vt:lpstr>
      <vt:lpstr>Головні особливості світу ХХІ століття</vt:lpstr>
      <vt:lpstr>Презентация PowerPoint</vt:lpstr>
      <vt:lpstr>Презентация PowerPoint</vt:lpstr>
      <vt:lpstr>Презентация PowerPoint</vt:lpstr>
      <vt:lpstr>Місія Нової української школи</vt:lpstr>
      <vt:lpstr>Освіта  у  Новій  українській  школі</vt:lpstr>
      <vt:lpstr>Презентация PowerPoint</vt:lpstr>
      <vt:lpstr>Презентация PowerPoint</vt:lpstr>
      <vt:lpstr>Що таке компетентність?</vt:lpstr>
      <vt:lpstr>Презентация PowerPoint</vt:lpstr>
      <vt:lpstr>   Спільними для всіх компетентностей є вміння:    </vt:lpstr>
      <vt:lpstr> Наскрізні лінії ключових компетентностей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Чинники впливу на розвиток уроку як форми організації освітнього процесу</vt:lpstr>
      <vt:lpstr>Типи  уроків у Новій українській школі  (наказ МОНУ № 408 від 20.04.2018)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Орієнтовний алгоритм поурочного плану</vt:lpstr>
      <vt:lpstr>Презентация PowerPoint</vt:lpstr>
      <vt:lpstr>Презентация PowerPoint</vt:lpstr>
      <vt:lpstr>«Математика» – одна з найбільш перспективних галузей освіти</vt:lpstr>
      <vt:lpstr>Презентация PowerPoint</vt:lpstr>
      <vt:lpstr>Презентация PowerPoint</vt:lpstr>
      <vt:lpstr>Презентация PowerPoint</vt:lpstr>
      <vt:lpstr>Що таке математична компетентність?</vt:lpstr>
      <vt:lpstr>Презентация PowerPoint</vt:lpstr>
      <vt:lpstr>Методична модель математичної компетентності</vt:lpstr>
      <vt:lpstr>Математична компетентність</vt:lpstr>
      <vt:lpstr>Організація уроку математики  на засадах компетентнісного підходу </vt:lpstr>
      <vt:lpstr>Організація уроку математики  на засадах компетентнісного підходу </vt:lpstr>
      <vt:lpstr>Презентация PowerPoint</vt:lpstr>
      <vt:lpstr>Етапи роботи над прикладною задачею</vt:lpstr>
      <vt:lpstr>Чим особливий предмет «Інформатика»?</vt:lpstr>
      <vt:lpstr> Формування інформаційно-цифрової компетентності  в учнів передбачає: </vt:lpstr>
      <vt:lpstr> Інформаційно-цифрова компетентність включає такі складові: </vt:lpstr>
      <vt:lpstr>Ключові компетентності на уроках інформатики</vt:lpstr>
      <vt:lpstr>Ключові компетентності на уроках інформатики</vt:lpstr>
      <vt:lpstr>Основні принципи організації  компетентнісного уроку інформатики </vt:lpstr>
      <vt:lpstr>Сучасні освітні тренди на компетентнісному уроці математики та інформатики</vt:lpstr>
      <vt:lpstr>Презентация PowerPoint</vt:lpstr>
      <vt:lpstr>Презентация PowerPoint</vt:lpstr>
      <vt:lpstr>Презентация PowerPoint</vt:lpstr>
      <vt:lpstr>Рецепт приготування сучасного уроку</vt:lpstr>
      <vt:lpstr>Рецепт приготування сучасного уроку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Admin</dc:creator>
  <cp:lastModifiedBy>Alina</cp:lastModifiedBy>
  <cp:revision>813</cp:revision>
  <dcterms:created xsi:type="dcterms:W3CDTF">2019-04-06T11:04:44Z</dcterms:created>
  <dcterms:modified xsi:type="dcterms:W3CDTF">2021-01-12T10:16:14Z</dcterms:modified>
</cp:coreProperties>
</file>