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ms-office.legacyDiagramTex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legacyDocTextInfo.bin" ContentType="application/vnd.ms-office.legacyDocTextInfo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90" r:id="rId1"/>
  </p:sldMasterIdLst>
  <p:notesMasterIdLst>
    <p:notesMasterId r:id="rId41"/>
  </p:notesMasterIdLst>
  <p:sldIdLst>
    <p:sldId id="415" r:id="rId2"/>
    <p:sldId id="425" r:id="rId3"/>
    <p:sldId id="421" r:id="rId4"/>
    <p:sldId id="445" r:id="rId5"/>
    <p:sldId id="447" r:id="rId6"/>
    <p:sldId id="423" r:id="rId7"/>
    <p:sldId id="446" r:id="rId8"/>
    <p:sldId id="403" r:id="rId9"/>
    <p:sldId id="427" r:id="rId10"/>
    <p:sldId id="389" r:id="rId11"/>
    <p:sldId id="391" r:id="rId12"/>
    <p:sldId id="392" r:id="rId13"/>
    <p:sldId id="449" r:id="rId14"/>
    <p:sldId id="451" r:id="rId15"/>
    <p:sldId id="444" r:id="rId16"/>
    <p:sldId id="455" r:id="rId17"/>
    <p:sldId id="474" r:id="rId18"/>
    <p:sldId id="376" r:id="rId19"/>
    <p:sldId id="453" r:id="rId20"/>
    <p:sldId id="396" r:id="rId21"/>
    <p:sldId id="430" r:id="rId22"/>
    <p:sldId id="399" r:id="rId23"/>
    <p:sldId id="400" r:id="rId24"/>
    <p:sldId id="393" r:id="rId25"/>
    <p:sldId id="377" r:id="rId26"/>
    <p:sldId id="429" r:id="rId27"/>
    <p:sldId id="475" r:id="rId28"/>
    <p:sldId id="459" r:id="rId29"/>
    <p:sldId id="461" r:id="rId30"/>
    <p:sldId id="463" r:id="rId31"/>
    <p:sldId id="465" r:id="rId32"/>
    <p:sldId id="467" r:id="rId33"/>
    <p:sldId id="469" r:id="rId34"/>
    <p:sldId id="476" r:id="rId35"/>
    <p:sldId id="471" r:id="rId36"/>
    <p:sldId id="472" r:id="rId37"/>
    <p:sldId id="473" r:id="rId38"/>
    <p:sldId id="478" r:id="rId39"/>
    <p:sldId id="300" r:id="rId4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990033"/>
    <a:srgbClr val="000099"/>
    <a:srgbClr val="003399"/>
    <a:srgbClr val="8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6987" autoAdjust="0"/>
    <p:restoredTop sz="86559" autoAdjust="0"/>
  </p:normalViewPr>
  <p:slideViewPr>
    <p:cSldViewPr>
      <p:cViewPr>
        <p:scale>
          <a:sx n="97" d="100"/>
          <a:sy n="97" d="100"/>
        </p:scale>
        <p:origin x="-372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06/relationships/legacyDocTextInfo" Target="legacyDocTextInfo.bin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D5266982-CCC4-4C9B-A603-E919AC9E6F06}" type="datetimeFigureOut">
              <a:rPr lang="uk-UA"/>
              <a:pPr>
                <a:defRPr/>
              </a:pPr>
              <a:t>14.01.2021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uk-UA" noProof="0" smtClean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34169AA-3525-4818-BDE9-0971D23C95D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uk-UA" smtClean="0"/>
              <a:t>Зосередьте увагу, колеги,  на цінності змін для успішного розвитку дитини в сучасному світі.</a:t>
            </a:r>
          </a:p>
          <a:p>
            <a:endParaRPr lang="ru-RU" smtClean="0"/>
          </a:p>
        </p:txBody>
      </p:sp>
      <p:sp>
        <p:nvSpPr>
          <p:cNvPr id="17411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10C1005-44F4-4844-9603-B1346D3A4D20}" type="slidenum">
              <a:rPr lang="uk-UA" sz="1200"/>
              <a:pPr algn="r"/>
              <a:t>2</a:t>
            </a:fld>
            <a:endParaRPr lang="uk-UA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mtClean="0"/>
              <a:t>Учитель цифрової епохи: виклики, завдання, песпективи.</a:t>
            </a:r>
          </a:p>
          <a:p>
            <a:pPr eaLnBrk="1" hangingPunct="1"/>
            <a:endParaRPr lang="uk-UA" smtClean="0"/>
          </a:p>
        </p:txBody>
      </p:sp>
      <p:sp>
        <p:nvSpPr>
          <p:cNvPr id="108547" name="Верхний колонтитул 3"/>
          <p:cNvSpPr txBox="1">
            <a:spLocks noGrp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uk-UA" sz="1200">
              <a:latin typeface="Tw Cen MT" pitchFamily="34" charset="0"/>
            </a:endParaRPr>
          </a:p>
        </p:txBody>
      </p:sp>
      <p:sp>
        <p:nvSpPr>
          <p:cNvPr id="108548" name="Нижний колонтитул 4"/>
          <p:cNvSpPr txBox="1">
            <a:spLocks noGrp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uk-UA" sz="1200">
              <a:latin typeface="Tw Cen MT" pitchFamily="34" charset="0"/>
            </a:endParaRPr>
          </a:p>
        </p:txBody>
      </p:sp>
      <p:sp>
        <p:nvSpPr>
          <p:cNvPr id="108549" name="Номер слайда 5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AE8356F-E8D3-4D50-9332-58E6DBE8AF96}" type="slidenum">
              <a:rPr lang="uk-UA" sz="1200">
                <a:latin typeface="Tw Cen MT" pitchFamily="34" charset="0"/>
              </a:rPr>
              <a:pPr algn="r"/>
              <a:t>14</a:t>
            </a:fld>
            <a:endParaRPr lang="uk-UA" sz="1200">
              <a:latin typeface="Tw Cen MT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uk-UA" smtClean="0"/>
              <a:t>Ця  систематизована інтелект-карта поєднує ключові компетентності, наскрізні змістові лінії та предметні лінії програми з української мови</a:t>
            </a:r>
          </a:p>
        </p:txBody>
      </p:sp>
      <p:sp>
        <p:nvSpPr>
          <p:cNvPr id="11161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BB26277-CE5A-456C-8486-8ED58F02BFF2}" type="slidenum">
              <a:rPr lang="ru-RU" sz="1200">
                <a:latin typeface="Tw Cen MT" pitchFamily="34" charset="0"/>
              </a:rPr>
              <a:pPr algn="r"/>
              <a:t>16</a:t>
            </a:fld>
            <a:endParaRPr lang="ru-RU" sz="1200">
              <a:latin typeface="Tw Cen MT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uk-UA" smtClean="0"/>
              <a:t>Визначення поняттю “компетентність” дано у ст. 1 Закону України “Про освіту” (2017 р.)</a:t>
            </a:r>
            <a:endParaRPr lang="ru-RU" smtClean="0"/>
          </a:p>
        </p:txBody>
      </p:sp>
      <p:sp>
        <p:nvSpPr>
          <p:cNvPr id="11469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6AB98-B5B3-40C1-B4E8-2860CCECE18B}" type="slidenum">
              <a:rPr lang="uk-UA" smtClean="0"/>
              <a:pPr/>
              <a:t>18</a:t>
            </a:fld>
            <a:endParaRPr lang="uk-UA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uk-UA" smtClean="0"/>
              <a:t>Чотири складові професійної компетентності вчителя.</a:t>
            </a:r>
          </a:p>
        </p:txBody>
      </p:sp>
      <p:sp>
        <p:nvSpPr>
          <p:cNvPr id="116739" name="Верхний колонтитул 3"/>
          <p:cNvSpPr txBox="1">
            <a:spLocks noGrp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uk-UA" sz="1200">
              <a:latin typeface="Tw Cen MT" pitchFamily="34" charset="0"/>
            </a:endParaRPr>
          </a:p>
        </p:txBody>
      </p:sp>
      <p:sp>
        <p:nvSpPr>
          <p:cNvPr id="116740" name="Нижний колонтитул 4"/>
          <p:cNvSpPr txBox="1">
            <a:spLocks noGrp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uk-UA" sz="1200">
              <a:latin typeface="Tw Cen MT" pitchFamily="34" charset="0"/>
            </a:endParaRPr>
          </a:p>
        </p:txBody>
      </p:sp>
      <p:sp>
        <p:nvSpPr>
          <p:cNvPr id="116741" name="Номер слайда 5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6E71967-E77A-4A9C-ACAB-168093FB875F}" type="slidenum">
              <a:rPr lang="uk-UA" sz="1200">
                <a:latin typeface="Tw Cen MT" pitchFamily="34" charset="0"/>
              </a:rPr>
              <a:pPr algn="r"/>
              <a:t>19</a:t>
            </a:fld>
            <a:endParaRPr lang="uk-UA" sz="1200">
              <a:latin typeface="Tw Cen MT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uk-UA" smtClean="0"/>
              <a:t>Учитель готує випускників до життя і продовження освіти у єдиному європейському просторі</a:t>
            </a:r>
            <a:endParaRPr lang="ru-RU" smtClean="0"/>
          </a:p>
        </p:txBody>
      </p:sp>
      <p:sp>
        <p:nvSpPr>
          <p:cNvPr id="1187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0B1D15-E9FB-44EF-905E-0D271955096A}" type="slidenum">
              <a:rPr lang="uk-UA" smtClean="0"/>
              <a:pPr/>
              <a:t>20</a:t>
            </a:fld>
            <a:endParaRPr lang="uk-UA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uk-UA" smtClean="0"/>
              <a:t>Педагог, який володіє своєю фаховою дисципліною на високому рівні, здатний забезпечити дитині якісну освіту на рівні суб</a:t>
            </a:r>
            <a:r>
              <a:rPr lang="en-US" smtClean="0"/>
              <a:t>’</a:t>
            </a:r>
            <a:r>
              <a:rPr lang="uk-UA" smtClean="0"/>
              <a:t>єкт-суб</a:t>
            </a:r>
            <a:r>
              <a:rPr lang="en-US" smtClean="0"/>
              <a:t>’</a:t>
            </a:r>
            <a:r>
              <a:rPr lang="uk-UA" smtClean="0"/>
              <a:t>єктної взаємодії</a:t>
            </a:r>
            <a:endParaRPr lang="ru-RU" smtClean="0"/>
          </a:p>
        </p:txBody>
      </p:sp>
      <p:sp>
        <p:nvSpPr>
          <p:cNvPr id="1218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324493-4E47-4E11-A631-B93333BD4554}" type="slidenum">
              <a:rPr lang="uk-UA" smtClean="0"/>
              <a:pPr/>
              <a:t>22</a:t>
            </a:fld>
            <a:endParaRPr lang="uk-UA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49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uk-UA" smtClean="0"/>
              <a:t>Знання програмового матеріалу освіти національної школи формує  в учнів наднаціональний рівень ідентичності і, одночасно, загострює відчуття регіональної та національної ідентичності</a:t>
            </a:r>
            <a:endParaRPr lang="ru-RU" smtClean="0"/>
          </a:p>
        </p:txBody>
      </p:sp>
      <p:sp>
        <p:nvSpPr>
          <p:cNvPr id="1249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F0A2C6-6299-4567-BED7-5A72F7A1D06B}" type="slidenum">
              <a:rPr lang="uk-UA" smtClean="0"/>
              <a:pPr/>
              <a:t>23</a:t>
            </a:fld>
            <a:endParaRPr lang="uk-UA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69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smtClean="0"/>
          </a:p>
        </p:txBody>
      </p:sp>
      <p:sp>
        <p:nvSpPr>
          <p:cNvPr id="12697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82C2A3-9E9C-4AE5-8F11-A7FB1959B8DA}" type="slidenum">
              <a:rPr lang="uk-UA" smtClean="0"/>
              <a:pPr/>
              <a:t>24</a:t>
            </a:fld>
            <a:endParaRPr lang="uk-UA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902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uk-UA" smtClean="0"/>
              <a:t>Нова українська школа є відповіддю національної освіти на виклики сьогодення</a:t>
            </a:r>
            <a:endParaRPr lang="ru-RU" smtClean="0"/>
          </a:p>
        </p:txBody>
      </p:sp>
      <p:sp>
        <p:nvSpPr>
          <p:cNvPr id="12902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5227256-2B93-4587-BD23-67B09B6450B4}" type="slidenum">
              <a:rPr lang="uk-UA" smtClean="0"/>
              <a:pPr/>
              <a:t>25</a:t>
            </a:fld>
            <a:endParaRPr lang="uk-UA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1443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B9AC24-67C9-4CE8-BDC3-B2ECADE0C7C1}" type="slidenum">
              <a:rPr lang="uk-UA" smtClean="0"/>
              <a:pPr/>
              <a:t>39</a:t>
            </a:fld>
            <a:endParaRPr lang="uk-UA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1"/>
            <a:endParaRPr lang="ru-RU" sz="2400" smtClean="0"/>
          </a:p>
        </p:txBody>
      </p:sp>
      <p:sp>
        <p:nvSpPr>
          <p:cNvPr id="1945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A5DADF2-E3CC-4628-9A2E-3ED715E51330}" type="slidenum">
              <a:rPr lang="uk-UA" sz="1200"/>
              <a:pPr algn="r"/>
              <a:t>3</a:t>
            </a:fld>
            <a:endParaRPr lang="uk-UA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1"/>
            <a:r>
              <a:rPr lang="uk-UA" smtClean="0"/>
              <a:t>У сучасному інформаційному суспільстві традиційна система освіти не є ефективною та вимагає трансформацій, котрі б адаптували її до цих тенденцій.</a:t>
            </a:r>
            <a:endParaRPr lang="ru-RU" sz="2400" smtClean="0"/>
          </a:p>
        </p:txBody>
      </p:sp>
      <p:sp>
        <p:nvSpPr>
          <p:cNvPr id="9318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C57559E-337D-422F-8578-4D0C9316C5FC}" type="slidenum">
              <a:rPr lang="uk-UA" sz="1200"/>
              <a:pPr algn="r"/>
              <a:t>6</a:t>
            </a:fld>
            <a:endParaRPr lang="uk-UA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uk-UA" smtClean="0"/>
              <a:t>Трансформаційний процес є перманентним, а тому з’являються нові вимоги до підготовки та функціонування усіх учасників освітнього процесу (основною з цих вимог є адаптивність та готовність до змін)</a:t>
            </a:r>
            <a:endParaRPr lang="ru-RU" smtClean="0"/>
          </a:p>
        </p:txBody>
      </p:sp>
      <p:sp>
        <p:nvSpPr>
          <p:cNvPr id="962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31DBAF7-3BAA-4CB2-9540-A84010AFCC4C}" type="slidenum">
              <a:rPr lang="uk-UA" smtClean="0"/>
              <a:pPr/>
              <a:t>8</a:t>
            </a:fld>
            <a:endParaRPr lang="uk-UA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uk-UA" smtClean="0"/>
              <a:t>Питання трансформації української освіти та інтеграції її у європейський та світовий освітній простір є актуальним та таким, що визнане державою на загальнонаціональному рівні</a:t>
            </a:r>
            <a:endParaRPr lang="ru-RU" smtClean="0"/>
          </a:p>
        </p:txBody>
      </p:sp>
      <p:sp>
        <p:nvSpPr>
          <p:cNvPr id="9830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76C1533-A8D9-4F72-B497-1FB0DCE43815}" type="slidenum">
              <a:rPr lang="uk-UA" sz="1200"/>
              <a:pPr algn="r"/>
              <a:t>9</a:t>
            </a:fld>
            <a:endParaRPr lang="uk-UA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uk-UA" smtClean="0"/>
              <a:t>Освіта дорослих – ключова ланка сучасної сфери освітніх послуг.</a:t>
            </a:r>
            <a:endParaRPr lang="ru-RU" smtClean="0"/>
          </a:p>
          <a:p>
            <a:endParaRPr lang="ru-RU" smtClean="0"/>
          </a:p>
        </p:txBody>
      </p:sp>
      <p:sp>
        <p:nvSpPr>
          <p:cNvPr id="10035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BAC33D0-C40D-484F-9B7C-68DD6C29CBF8}" type="slidenum">
              <a:rPr lang="uk-UA" smtClean="0"/>
              <a:pPr/>
              <a:t>10</a:t>
            </a:fld>
            <a:endParaRPr lang="uk-UA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uk-UA" smtClean="0"/>
              <a:t>Сучасна українська освіта потребує зусиль на усіх рівнях, аби відповідати міжнародним освітнім вимогам та сучасним національним потребам.</a:t>
            </a:r>
            <a:endParaRPr lang="ru-RU" smtClean="0"/>
          </a:p>
        </p:txBody>
      </p:sp>
      <p:sp>
        <p:nvSpPr>
          <p:cNvPr id="10240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B3796B-31ED-4DC7-90FE-83E3B3582C39}" type="slidenum">
              <a:rPr lang="uk-UA" smtClean="0"/>
              <a:pPr/>
              <a:t>11</a:t>
            </a:fld>
            <a:endParaRPr lang="uk-UA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uk-UA" smtClean="0"/>
              <a:t>На даному етапі перед педагогом поставлені кардинально нові кваліфікаційні вимоги</a:t>
            </a:r>
            <a:endParaRPr lang="ru-RU" smtClean="0"/>
          </a:p>
        </p:txBody>
      </p:sp>
      <p:sp>
        <p:nvSpPr>
          <p:cNvPr id="10445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CDF2800-385A-4C57-AF16-155255E8F054}" type="slidenum">
              <a:rPr lang="uk-UA" smtClean="0"/>
              <a:pPr/>
              <a:t>12</a:t>
            </a:fld>
            <a:endParaRPr lang="uk-UA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mtClean="0"/>
              <a:t>Учитель цифрової епохи: виклики, завдання, песпективи.</a:t>
            </a:r>
          </a:p>
        </p:txBody>
      </p:sp>
      <p:sp>
        <p:nvSpPr>
          <p:cNvPr id="10649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29F5159-1FF9-41C2-A7A8-C759AE344361}" type="slidenum">
              <a:rPr lang="ru-RU" sz="1200">
                <a:latin typeface="Tw Cen MT" pitchFamily="34" charset="0"/>
              </a:rPr>
              <a:pPr algn="r"/>
              <a:t>13</a:t>
            </a:fld>
            <a:endParaRPr lang="ru-RU" sz="1200">
              <a:latin typeface="Tw Cen MT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A315AF1-FFDE-4139-A3B7-9B3AA13184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BAF03-1B76-401B-8E3A-67690B470E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AF609-57B0-4D31-9F21-711CB0ECB6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899D2-E4AB-4163-ABD0-BDCDACE7B0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34C04-30E1-44D2-8148-34C37BCA11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A958D2-5CD0-42FD-9A8C-8918C8F816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76506-0B76-489F-A323-102C177E65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E482D10-CCB9-4E40-A6A4-6706C31DEA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EBA07-53A1-4C1D-82E9-7131C3E651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D58ABA1-B110-4B59-9731-E9D6AC2B0C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3181ABA-8A21-4A91-81DE-8AB16950A6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B2DC370-D290-4E6D-BC48-FA5EE43566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39CA1C78-F60A-48B0-A5C8-0D128656BD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03" r:id="rId1"/>
    <p:sldLayoutId id="2147484502" r:id="rId2"/>
    <p:sldLayoutId id="2147484504" r:id="rId3"/>
    <p:sldLayoutId id="2147484501" r:id="rId4"/>
    <p:sldLayoutId id="2147484505" r:id="rId5"/>
    <p:sldLayoutId id="2147484500" r:id="rId6"/>
    <p:sldLayoutId id="2147484506" r:id="rId7"/>
    <p:sldLayoutId id="2147484507" r:id="rId8"/>
    <p:sldLayoutId id="2147484508" r:id="rId9"/>
    <p:sldLayoutId id="2147484499" r:id="rId10"/>
    <p:sldLayoutId id="2147484498" r:id="rId11"/>
    <p:sldLayoutId id="214748449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>
              <a:effectLst/>
            </a:endParaRP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395288" y="404813"/>
            <a:ext cx="8748712" cy="5749925"/>
          </a:xfrm>
        </p:spPr>
        <p:txBody>
          <a:bodyPr/>
          <a:lstStyle/>
          <a:p>
            <a:pPr eaLnBrk="1" hangingPunct="1">
              <a:defRPr/>
            </a:pPr>
            <a:endParaRPr lang="uk-UA" sz="2500" b="1" i="1" smtClean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 eaLnBrk="1" hangingPunct="1">
              <a:defRPr/>
            </a:pPr>
            <a:endParaRPr lang="uk-UA" sz="2500" b="1" i="1" smtClean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 eaLnBrk="1" hangingPunct="1">
              <a:defRPr/>
            </a:pPr>
            <a:endParaRPr lang="uk-UA" sz="2500" b="1" i="1" smtClean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8068" name="AutoShape 4"/>
          <p:cNvSpPr>
            <a:spLocks noChangeArrowheads="1"/>
          </p:cNvSpPr>
          <p:nvPr/>
        </p:nvSpPr>
        <p:spPr bwMode="auto">
          <a:xfrm>
            <a:off x="323850" y="-315913"/>
            <a:ext cx="8713788" cy="6264276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uk-UA" sz="3200" b="1" i="1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Особливості сучасного уроку </a:t>
            </a:r>
          </a:p>
          <a:p>
            <a:pPr algn="ctr">
              <a:defRPr/>
            </a:pPr>
            <a:r>
              <a:rPr lang="uk-UA" sz="3200" b="1" i="1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історії</a:t>
            </a:r>
          </a:p>
          <a:p>
            <a:pPr algn="ctr">
              <a:defRPr/>
            </a:pPr>
            <a:r>
              <a:rPr lang="uk-UA" sz="3200" b="1" i="1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adway" pitchFamily="82" charset="0"/>
              </a:rPr>
              <a:t>як основної </a:t>
            </a:r>
          </a:p>
          <a:p>
            <a:pPr algn="ctr">
              <a:defRPr/>
            </a:pPr>
            <a:r>
              <a:rPr lang="uk-UA" sz="3200" b="1" i="1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adway" pitchFamily="82" charset="0"/>
              </a:rPr>
              <a:t>форми організації</a:t>
            </a:r>
          </a:p>
          <a:p>
            <a:pPr algn="ctr">
              <a:defRPr/>
            </a:pPr>
            <a:r>
              <a:rPr lang="uk-UA" sz="3200" b="1" i="1" dirty="0" err="1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adway" pitchFamily="82" charset="0"/>
              </a:rPr>
              <a:t>компетентнісного</a:t>
            </a:r>
            <a:r>
              <a:rPr lang="uk-UA" sz="3200" b="1" i="1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adway" pitchFamily="82" charset="0"/>
              </a:rPr>
              <a:t> навчання</a:t>
            </a:r>
            <a:endParaRPr lang="ru-RU" sz="3200" b="1" i="1" dirty="0"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roadway" pitchFamily="8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Заголовок 1"/>
          <p:cNvSpPr>
            <a:spLocks noGrp="1"/>
          </p:cNvSpPr>
          <p:nvPr>
            <p:ph type="title"/>
          </p:nvPr>
        </p:nvSpPr>
        <p:spPr bwMode="auto">
          <a:xfrm>
            <a:off x="1187450" y="274638"/>
            <a:ext cx="77470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endParaRPr lang="ru-RU" sz="3600" smtClean="0">
              <a:effectLst/>
            </a:endParaRPr>
          </a:p>
        </p:txBody>
      </p:sp>
      <p:sp>
        <p:nvSpPr>
          <p:cNvPr id="99330" name="Объект 2"/>
          <p:cNvSpPr>
            <a:spLocks noGrp="1"/>
          </p:cNvSpPr>
          <p:nvPr>
            <p:ph idx="1"/>
          </p:nvPr>
        </p:nvSpPr>
        <p:spPr>
          <a:xfrm>
            <a:off x="1435100" y="1797050"/>
            <a:ext cx="7499350" cy="48006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uk-UA" sz="2000" b="1" smtClean="0">
                <a:solidFill>
                  <a:schemeClr val="tx2"/>
                </a:solidFill>
                <a:latin typeface="Broadway" pitchFamily="82" charset="0"/>
              </a:rPr>
              <a:t>Зміна ролі закладів освіти – перехід до статуту </a:t>
            </a:r>
            <a:endParaRPr lang="uk-UA" sz="2000" b="1" smtClean="0">
              <a:solidFill>
                <a:schemeClr val="tx2"/>
              </a:solidFill>
              <a:latin typeface="Arial" charset="0"/>
            </a:endParaRPr>
          </a:p>
          <a:p>
            <a:pPr eaLnBrk="1" hangingPunct="1"/>
            <a:r>
              <a:rPr lang="uk-UA" sz="2000" b="1" smtClean="0">
                <a:solidFill>
                  <a:schemeClr val="tx2"/>
                </a:solidFill>
                <a:latin typeface="Broadway" pitchFamily="82" charset="0"/>
              </a:rPr>
              <a:t>провайдерів освітніх послуг. </a:t>
            </a:r>
          </a:p>
          <a:p>
            <a:pPr eaLnBrk="1" hangingPunct="1"/>
            <a:r>
              <a:rPr lang="uk-UA" sz="2000" b="1" smtClean="0">
                <a:solidFill>
                  <a:schemeClr val="tx2"/>
                </a:solidFill>
                <a:latin typeface="Broadway" pitchFamily="82" charset="0"/>
              </a:rPr>
              <a:t>Розширення спектру змісту, видів, форм, методів навчання. </a:t>
            </a:r>
            <a:endParaRPr lang="uk-UA" sz="2000" b="1" smtClean="0">
              <a:solidFill>
                <a:schemeClr val="tx2"/>
              </a:solidFill>
              <a:latin typeface="Arial" charset="0"/>
            </a:endParaRPr>
          </a:p>
          <a:p>
            <a:pPr eaLnBrk="1" hangingPunct="1"/>
            <a:r>
              <a:rPr lang="uk-UA" sz="2000" b="1" smtClean="0">
                <a:solidFill>
                  <a:schemeClr val="tx2"/>
                </a:solidFill>
                <a:latin typeface="Broadway" pitchFamily="82" charset="0"/>
              </a:rPr>
              <a:t>Інноваційність як ключовий фактор розвитку сфери освітніх послуг.</a:t>
            </a:r>
            <a:endParaRPr lang="ru-RU" sz="2000" b="1" smtClean="0">
              <a:solidFill>
                <a:schemeClr val="tx2"/>
              </a:solidFill>
              <a:latin typeface="Broadway" pitchFamily="82" charset="0"/>
            </a:endParaRPr>
          </a:p>
          <a:p>
            <a:pPr eaLnBrk="1" hangingPunct="1"/>
            <a:r>
              <a:rPr lang="uk-UA" sz="2000" b="1" smtClean="0">
                <a:solidFill>
                  <a:schemeClr val="tx2"/>
                </a:solidFill>
                <a:latin typeface="Broadway" pitchFamily="82" charset="0"/>
              </a:rPr>
              <a:t>Зміна підходів щодо оцінки якості освітніх послуг, що надаються. </a:t>
            </a:r>
          </a:p>
        </p:txBody>
      </p:sp>
      <p:sp>
        <p:nvSpPr>
          <p:cNvPr id="99331" name="Oval 4"/>
          <p:cNvSpPr>
            <a:spLocks noChangeArrowheads="1"/>
          </p:cNvSpPr>
          <p:nvPr/>
        </p:nvSpPr>
        <p:spPr bwMode="auto">
          <a:xfrm>
            <a:off x="1187450" y="188913"/>
            <a:ext cx="7632700" cy="13684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i="1">
              <a:solidFill>
                <a:schemeClr val="tx2"/>
              </a:solidFill>
            </a:endParaRPr>
          </a:p>
        </p:txBody>
      </p:sp>
      <p:sp>
        <p:nvSpPr>
          <p:cNvPr id="99332" name="Rectangle 5"/>
          <p:cNvSpPr>
            <a:spLocks noChangeArrowheads="1"/>
          </p:cNvSpPr>
          <p:nvPr/>
        </p:nvSpPr>
        <p:spPr bwMode="auto">
          <a:xfrm>
            <a:off x="1187450" y="188913"/>
            <a:ext cx="7705725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400" b="1" i="1">
                <a:solidFill>
                  <a:srgbClr val="990033"/>
                </a:solidFill>
              </a:rPr>
              <a:t>Трансформація у сфері</a:t>
            </a:r>
          </a:p>
          <a:p>
            <a:pPr algn="ctr"/>
            <a:r>
              <a:rPr lang="uk-UA" sz="2400" b="1" i="1">
                <a:solidFill>
                  <a:srgbClr val="990033"/>
                </a:solidFill>
              </a:rPr>
              <a:t>освітніх послуг</a:t>
            </a:r>
          </a:p>
          <a:p>
            <a:pPr algn="ctr"/>
            <a:r>
              <a:rPr lang="uk-UA" sz="2400" b="1" i="1">
                <a:solidFill>
                  <a:srgbClr val="990033"/>
                </a:solidFill>
              </a:rPr>
              <a:t> передбачає:</a:t>
            </a:r>
            <a:endParaRPr lang="ru-RU" sz="2400" b="1" i="1">
              <a:solidFill>
                <a:srgbClr val="990033"/>
              </a:solidFill>
            </a:endParaRPr>
          </a:p>
          <a:p>
            <a:pPr algn="ctr"/>
            <a:endParaRPr lang="ru-RU" sz="2400" b="1" i="1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Заголовок 1"/>
          <p:cNvSpPr>
            <a:spLocks noGrp="1"/>
          </p:cNvSpPr>
          <p:nvPr>
            <p:ph type="title"/>
          </p:nvPr>
        </p:nvSpPr>
        <p:spPr bwMode="auto">
          <a:xfrm>
            <a:off x="1403350" y="260350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endParaRPr lang="ru-RU" sz="3600" b="1" smtClean="0">
              <a:effectLst/>
            </a:endParaRPr>
          </a:p>
        </p:txBody>
      </p:sp>
      <p:sp>
        <p:nvSpPr>
          <p:cNvPr id="101378" name="Объект 2"/>
          <p:cNvSpPr>
            <a:spLocks noGrp="1"/>
          </p:cNvSpPr>
          <p:nvPr>
            <p:ph idx="1"/>
          </p:nvPr>
        </p:nvSpPr>
        <p:spPr>
          <a:xfrm>
            <a:off x="1187450" y="1844675"/>
            <a:ext cx="7713663" cy="48006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uk-UA" sz="2800" smtClean="0">
                <a:solidFill>
                  <a:schemeClr val="tx2"/>
                </a:solidFill>
              </a:rPr>
              <a:t>“ </a:t>
            </a:r>
            <a:r>
              <a:rPr lang="uk-UA" sz="2400" b="1" smtClean="0">
                <a:solidFill>
                  <a:schemeClr val="tx2"/>
                </a:solidFill>
                <a:latin typeface="Broadway" pitchFamily="82" charset="0"/>
              </a:rPr>
              <a:t>Другорядне</a:t>
            </a:r>
            <a:r>
              <a:rPr lang="uk-UA" sz="2400" b="1" smtClean="0">
                <a:solidFill>
                  <a:schemeClr val="tx2"/>
                </a:solidFill>
                <a:latin typeface="Arial" charset="0"/>
              </a:rPr>
              <a:t>” </a:t>
            </a:r>
            <a:r>
              <a:rPr lang="uk-UA" sz="2400" b="1" smtClean="0">
                <a:solidFill>
                  <a:schemeClr val="tx2"/>
                </a:solidFill>
                <a:latin typeface="Broadway" pitchFamily="82" charset="0"/>
              </a:rPr>
              <a:t>ставлення до освіти</a:t>
            </a:r>
            <a:r>
              <a:rPr lang="uk-UA" sz="2400" b="1" smtClean="0">
                <a:solidFill>
                  <a:schemeClr val="tx2"/>
                </a:solidFill>
                <a:latin typeface="Arial" charset="0"/>
              </a:rPr>
              <a:t>.</a:t>
            </a:r>
          </a:p>
          <a:p>
            <a:pPr eaLnBrk="1" hangingPunct="1"/>
            <a:r>
              <a:rPr lang="uk-UA" sz="2400" b="1" smtClean="0">
                <a:solidFill>
                  <a:schemeClr val="tx2"/>
                </a:solidFill>
                <a:latin typeface="Broadway" pitchFamily="82" charset="0"/>
              </a:rPr>
              <a:t>Низька престижність роботи</a:t>
            </a:r>
            <a:r>
              <a:rPr lang="uk-UA" sz="2400" b="1" smtClean="0">
                <a:solidFill>
                  <a:schemeClr val="tx2"/>
                </a:solidFill>
                <a:latin typeface="Arial" charset="0"/>
              </a:rPr>
              <a:t>.</a:t>
            </a:r>
          </a:p>
          <a:p>
            <a:pPr eaLnBrk="1" hangingPunct="1"/>
            <a:r>
              <a:rPr lang="uk-UA" sz="2400" b="1" smtClean="0">
                <a:solidFill>
                  <a:schemeClr val="tx2"/>
                </a:solidFill>
                <a:latin typeface="Broadway" pitchFamily="82" charset="0"/>
              </a:rPr>
              <a:t>Складнощі доступу до якісної освіти</a:t>
            </a:r>
            <a:r>
              <a:rPr lang="uk-UA" sz="2400" b="1" smtClean="0">
                <a:solidFill>
                  <a:schemeClr val="tx2"/>
                </a:solidFill>
                <a:latin typeface="Arial" charset="0"/>
              </a:rPr>
              <a:t>.</a:t>
            </a:r>
          </a:p>
          <a:p>
            <a:pPr eaLnBrk="1" hangingPunct="1"/>
            <a:r>
              <a:rPr lang="uk-UA" sz="2400" b="1" smtClean="0">
                <a:solidFill>
                  <a:schemeClr val="tx2"/>
                </a:solidFill>
                <a:latin typeface="Broadway" pitchFamily="82" charset="0"/>
              </a:rPr>
              <a:t>Безсистемність оновлення освіти</a:t>
            </a:r>
            <a:r>
              <a:rPr lang="uk-UA" sz="2400" b="1" smtClean="0">
                <a:solidFill>
                  <a:schemeClr val="tx2"/>
                </a:solidFill>
                <a:latin typeface="Arial" charset="0"/>
              </a:rPr>
              <a:t>.</a:t>
            </a:r>
          </a:p>
          <a:p>
            <a:pPr eaLnBrk="1" hangingPunct="1"/>
            <a:r>
              <a:rPr lang="uk-UA" sz="2400" b="1" smtClean="0">
                <a:solidFill>
                  <a:schemeClr val="tx2"/>
                </a:solidFill>
                <a:latin typeface="Broadway" pitchFamily="82" charset="0"/>
              </a:rPr>
              <a:t>Зниження якості педагогічних кадрів</a:t>
            </a:r>
            <a:r>
              <a:rPr lang="uk-UA" sz="2400" b="1" smtClean="0">
                <a:solidFill>
                  <a:schemeClr val="tx2"/>
                </a:solidFill>
                <a:latin typeface="Arial" charset="0"/>
              </a:rPr>
              <a:t>.</a:t>
            </a:r>
          </a:p>
          <a:p>
            <a:pPr eaLnBrk="1" hangingPunct="1"/>
            <a:r>
              <a:rPr lang="uk-UA" sz="2400" b="1" smtClean="0">
                <a:solidFill>
                  <a:schemeClr val="tx2"/>
                </a:solidFill>
                <a:latin typeface="Broadway" pitchFamily="82" charset="0"/>
              </a:rPr>
              <a:t>Брак ефективної системи моніторингу і контролю якості освіти</a:t>
            </a:r>
            <a:r>
              <a:rPr lang="uk-UA" sz="2400" b="1" smtClean="0">
                <a:solidFill>
                  <a:schemeClr val="tx2"/>
                </a:solidFill>
                <a:latin typeface="Arial" charset="0"/>
              </a:rPr>
              <a:t>.</a:t>
            </a:r>
          </a:p>
        </p:txBody>
      </p:sp>
      <p:sp>
        <p:nvSpPr>
          <p:cNvPr id="101379" name="AutoShape 4"/>
          <p:cNvSpPr>
            <a:spLocks noChangeArrowheads="1"/>
          </p:cNvSpPr>
          <p:nvPr/>
        </p:nvSpPr>
        <p:spPr bwMode="auto">
          <a:xfrm>
            <a:off x="1403350" y="404813"/>
            <a:ext cx="7489825" cy="12239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400" b="1" i="1">
                <a:solidFill>
                  <a:srgbClr val="990033"/>
                </a:solidFill>
                <a:latin typeface="Broadway" pitchFamily="82" charset="0"/>
              </a:rPr>
              <a:t>Існуючі проблеми національної освіти</a:t>
            </a:r>
            <a:endParaRPr lang="ru-RU" sz="2400" b="1" i="1">
              <a:solidFill>
                <a:srgbClr val="990033"/>
              </a:solidFill>
              <a:latin typeface="Broadway" pitchFamily="8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Заголовок 1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endParaRPr lang="ru-RU" sz="3200" b="1" smtClean="0">
              <a:effectLst/>
            </a:endParaRPr>
          </a:p>
        </p:txBody>
      </p:sp>
      <p:sp>
        <p:nvSpPr>
          <p:cNvPr id="103426" name="Объект 2"/>
          <p:cNvSpPr>
            <a:spLocks noGrp="1"/>
          </p:cNvSpPr>
          <p:nvPr>
            <p:ph idx="1"/>
          </p:nvPr>
        </p:nvSpPr>
        <p:spPr>
          <a:xfrm>
            <a:off x="900113" y="1447800"/>
            <a:ext cx="8243887" cy="48006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uk-UA" sz="2800" b="1" smtClean="0">
                <a:solidFill>
                  <a:schemeClr val="tx2"/>
                </a:solidFill>
              </a:rPr>
              <a:t>Володіння необхідними для професійної діяльності знаннями, навичками;</a:t>
            </a:r>
          </a:p>
          <a:p>
            <a:pPr eaLnBrk="1" hangingPunct="1"/>
            <a:r>
              <a:rPr lang="uk-UA" sz="2800" b="1" smtClean="0">
                <a:solidFill>
                  <a:schemeClr val="tx2"/>
                </a:solidFill>
              </a:rPr>
              <a:t>вміння грамотно працювати з інформацією;</a:t>
            </a:r>
            <a:endParaRPr lang="ru-RU" sz="2800" b="1" smtClean="0">
              <a:solidFill>
                <a:schemeClr val="tx2"/>
              </a:solidFill>
            </a:endParaRPr>
          </a:p>
          <a:p>
            <a:pPr eaLnBrk="1" hangingPunct="1"/>
            <a:r>
              <a:rPr lang="uk-UA" sz="2800" b="1" smtClean="0">
                <a:solidFill>
                  <a:schemeClr val="tx2"/>
                </a:solidFill>
              </a:rPr>
              <a:t>є контактним і комунікабельним; </a:t>
            </a:r>
          </a:p>
          <a:p>
            <a:pPr eaLnBrk="1" hangingPunct="1"/>
            <a:r>
              <a:rPr lang="uk-UA" sz="2800" b="1" smtClean="0">
                <a:solidFill>
                  <a:schemeClr val="tx2"/>
                </a:solidFill>
              </a:rPr>
              <a:t>займатися саморозвитком та самоосвітою.</a:t>
            </a:r>
            <a:endParaRPr lang="ru-RU" sz="2800" b="1" smtClean="0">
              <a:solidFill>
                <a:schemeClr val="tx2"/>
              </a:solidFill>
            </a:endParaRPr>
          </a:p>
        </p:txBody>
      </p:sp>
      <p:sp>
        <p:nvSpPr>
          <p:cNvPr id="103427" name="AutoShape 4"/>
          <p:cNvSpPr>
            <a:spLocks noChangeArrowheads="1"/>
          </p:cNvSpPr>
          <p:nvPr/>
        </p:nvSpPr>
        <p:spPr bwMode="auto">
          <a:xfrm>
            <a:off x="1403350" y="260350"/>
            <a:ext cx="7272338" cy="10810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400" b="1" i="1">
                <a:solidFill>
                  <a:srgbClr val="990033"/>
                </a:solidFill>
                <a:latin typeface="Broadway" pitchFamily="82" charset="0"/>
              </a:rPr>
              <a:t>Вимоги до сучасного вчителя:</a:t>
            </a:r>
            <a:endParaRPr lang="ru-RU" sz="2400" b="1" i="1">
              <a:solidFill>
                <a:srgbClr val="990033"/>
              </a:solidFill>
              <a:latin typeface="Broadway" pitchFamily="8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Прямоугольник 6"/>
          <p:cNvSpPr>
            <a:spLocks noChangeArrowheads="1"/>
          </p:cNvSpPr>
          <p:nvPr/>
        </p:nvSpPr>
        <p:spPr bwMode="auto">
          <a:xfrm>
            <a:off x="785813" y="333375"/>
            <a:ext cx="7786687" cy="5794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3200" b="1" i="1">
                <a:solidFill>
                  <a:srgbClr val="990033"/>
                </a:solidFill>
                <a:latin typeface="Broadway" pitchFamily="82" charset="0"/>
              </a:rPr>
              <a:t>Сучасний вчитель </a:t>
            </a:r>
          </a:p>
        </p:txBody>
      </p:sp>
      <p:pic>
        <p:nvPicPr>
          <p:cNvPr id="105474" name="Прямоугольник 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650" y="908050"/>
            <a:ext cx="3146425" cy="23622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</p:pic>
      <p:pic>
        <p:nvPicPr>
          <p:cNvPr id="105475" name="Прямоугольник 9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95963" y="1125538"/>
            <a:ext cx="3224212" cy="27432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</p:pic>
      <p:pic>
        <p:nvPicPr>
          <p:cNvPr id="105476" name="Прямоугольник 10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95963" y="3789363"/>
            <a:ext cx="3084512" cy="16637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</p:pic>
      <p:pic>
        <p:nvPicPr>
          <p:cNvPr id="105477" name="Прямоугольник 11"/>
          <p:cNvPicPr>
            <a:picLocks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9388" y="3141663"/>
            <a:ext cx="3541712" cy="314007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3134498" y="5517231"/>
            <a:ext cx="3995444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noProof="1" smtClean="0">
                <a:solidFill>
                  <a:srgbClr val="3891A7">
                    <a:lumMod val="50000"/>
                  </a:srgbClr>
                </a:solidFill>
                <a:latin typeface="Candara" pitchFamily="34" charset="0"/>
                <a:cs typeface="Arial" pitchFamily="34" charset="0"/>
              </a:rPr>
              <a:t>Ментор</a:t>
            </a:r>
            <a:r>
              <a:rPr lang="uk-UA" sz="2400" b="1" dirty="0" smtClean="0">
                <a:solidFill>
                  <a:srgbClr val="3891A7">
                    <a:lumMod val="50000"/>
                  </a:srgbClr>
                </a:solidFill>
                <a:latin typeface="Candara" pitchFamily="34" charset="0"/>
                <a:cs typeface="Arial" pitchFamily="34" charset="0"/>
              </a:rPr>
              <a:t> </a:t>
            </a:r>
            <a:r>
              <a:rPr lang="uk-UA" sz="2400" dirty="0" smtClean="0">
                <a:solidFill>
                  <a:srgbClr val="002060"/>
                </a:solidFill>
                <a:latin typeface="Candara" pitchFamily="34" charset="0"/>
              </a:rPr>
              <a:t>– наставник, який ділиться  власним  досвідом</a:t>
            </a:r>
            <a:endParaRPr lang="uk-UA" sz="2400" b="1" dirty="0" smtClean="0">
              <a:solidFill>
                <a:srgbClr val="3891A7">
                  <a:lumMod val="50000"/>
                </a:srgbClr>
              </a:solidFill>
              <a:latin typeface="Candara" pitchFamily="34" charset="0"/>
              <a:cs typeface="Arial" pitchFamily="34" charset="0"/>
            </a:endParaRPr>
          </a:p>
        </p:txBody>
      </p:sp>
      <p:pic>
        <p:nvPicPr>
          <p:cNvPr id="105481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51275" y="1557338"/>
            <a:ext cx="2143125" cy="251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Заголовок 7"/>
          <p:cNvSpPr>
            <a:spLocks noGrp="1"/>
          </p:cNvSpPr>
          <p:nvPr>
            <p:ph type="title" idx="4294967295"/>
          </p:nvPr>
        </p:nvSpPr>
        <p:spPr bwMode="auto">
          <a:xfrm>
            <a:off x="107950" y="523875"/>
            <a:ext cx="9036050" cy="336550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uk-UA" sz="1600" b="1" i="1" smtClean="0">
                <a:solidFill>
                  <a:srgbClr val="990033"/>
                </a:solidFill>
                <a:effectLst/>
              </a:rPr>
              <a:t>                                                                          </a:t>
            </a:r>
            <a:r>
              <a:rPr lang="uk-UA" sz="1600" b="1" i="1" smtClean="0">
                <a:solidFill>
                  <a:srgbClr val="990033"/>
                </a:solidFill>
                <a:effectLst/>
                <a:latin typeface="Broadway" pitchFamily="82" charset="0"/>
              </a:rPr>
              <a:t>Сучасний вчитель</a:t>
            </a:r>
          </a:p>
        </p:txBody>
      </p:sp>
      <p:pic>
        <p:nvPicPr>
          <p:cNvPr id="107522" name="TextBox 1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91138" y="2992438"/>
            <a:ext cx="3286125" cy="2725737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</p:pic>
      <p:pic>
        <p:nvPicPr>
          <p:cNvPr id="107523" name="Заголовок 12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64163" y="0"/>
            <a:ext cx="3309937" cy="343852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</p:pic>
      <p:pic>
        <p:nvPicPr>
          <p:cNvPr id="107524" name="Прямоугольник 10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6875" y="2566988"/>
            <a:ext cx="3400425" cy="2846387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2339752" y="4953968"/>
            <a:ext cx="3702877" cy="1569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 err="1" smtClean="0">
                <a:solidFill>
                  <a:srgbClr val="002060"/>
                </a:solidFill>
                <a:latin typeface="Candara" pitchFamily="34" charset="0"/>
                <a:cs typeface="Arial" pitchFamily="34" charset="0"/>
              </a:rPr>
              <a:t>Коуч</a:t>
            </a:r>
            <a:r>
              <a:rPr lang="uk-UA" sz="2400" dirty="0">
                <a:solidFill>
                  <a:srgbClr val="002060"/>
                </a:solidFill>
                <a:latin typeface="Candara" pitchFamily="34" charset="0"/>
                <a:cs typeface="Arial" pitchFamily="34" charset="0"/>
              </a:rPr>
              <a:t> </a:t>
            </a:r>
            <a:r>
              <a:rPr lang="uk-UA" sz="2400" dirty="0" smtClean="0">
                <a:solidFill>
                  <a:srgbClr val="002060"/>
                </a:solidFill>
                <a:latin typeface="Candara" pitchFamily="34" charset="0"/>
                <a:cs typeface="Arial" pitchFamily="34" charset="0"/>
              </a:rPr>
              <a:t>-  наставник, який допомагає досягти поставленої мети (діти 16 років)</a:t>
            </a:r>
            <a:endParaRPr lang="uk-UA" sz="2300" dirty="0">
              <a:solidFill>
                <a:srgbClr val="002060"/>
              </a:solidFill>
              <a:latin typeface="Candara" pitchFamily="34" charset="0"/>
              <a:cs typeface="Arial" pitchFamily="34" charset="0"/>
            </a:endParaRPr>
          </a:p>
        </p:txBody>
      </p:sp>
      <p:pic>
        <p:nvPicPr>
          <p:cNvPr id="107528" name="Прямоугольник 6"/>
          <p:cNvPicPr>
            <a:picLocks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3200400" cy="2389188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</p:pic>
      <p:pic>
        <p:nvPicPr>
          <p:cNvPr id="107529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348038" y="1557338"/>
            <a:ext cx="2143125" cy="251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AutoShape 33"/>
          <p:cNvSpPr>
            <a:spLocks noChangeArrowheads="1"/>
          </p:cNvSpPr>
          <p:nvPr/>
        </p:nvSpPr>
        <p:spPr bwMode="auto">
          <a:xfrm>
            <a:off x="4716463" y="5157788"/>
            <a:ext cx="4176712" cy="1439862"/>
          </a:xfrm>
          <a:prstGeom prst="roundRect">
            <a:avLst>
              <a:gd name="adj" fmla="val 7856"/>
            </a:avLst>
          </a:prstGeom>
          <a:solidFill>
            <a:srgbClr val="008080"/>
          </a:solidFill>
          <a:ln w="2540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</p:txBody>
      </p:sp>
      <p:sp>
        <p:nvSpPr>
          <p:cNvPr id="109570" name="WordArt 34"/>
          <p:cNvSpPr>
            <a:spLocks noChangeArrowheads="1" noChangeShapeType="1" noTextEdit="1"/>
          </p:cNvSpPr>
          <p:nvPr/>
        </p:nvSpPr>
        <p:spPr bwMode="auto">
          <a:xfrm>
            <a:off x="4859338" y="5300663"/>
            <a:ext cx="3700462" cy="115252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50"/>
              </a:avLst>
            </a:prstTxWarp>
          </a:bodyPr>
          <a:lstStyle/>
          <a:p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- Фасилітатора – створювача умов для навчання</a:t>
            </a:r>
          </a:p>
          <a:p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- Супервайзера – організатора, менеджера</a:t>
            </a:r>
          </a:p>
          <a:p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- Модератора – партнера</a:t>
            </a:r>
          </a:p>
          <a:p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- Коуча – тренера, режисера</a:t>
            </a:r>
          </a:p>
          <a:p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- Тьютора – репетитора</a:t>
            </a:r>
          </a:p>
        </p:txBody>
      </p:sp>
      <p:sp>
        <p:nvSpPr>
          <p:cNvPr id="109571" name="AutoShape 47"/>
          <p:cNvSpPr>
            <a:spLocks noChangeArrowheads="1"/>
          </p:cNvSpPr>
          <p:nvPr/>
        </p:nvSpPr>
        <p:spPr bwMode="auto">
          <a:xfrm rot="5400000">
            <a:off x="7163593" y="4580732"/>
            <a:ext cx="1008063" cy="431800"/>
          </a:xfrm>
          <a:prstGeom prst="leftRightArrow">
            <a:avLst>
              <a:gd name="adj1" fmla="val 45593"/>
              <a:gd name="adj2" fmla="val 47059"/>
            </a:avLst>
          </a:prstGeom>
          <a:solidFill>
            <a:srgbClr val="D1E8FF"/>
          </a:solidFill>
          <a:ln w="15875">
            <a:solidFill>
              <a:srgbClr val="00005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09572" name="AutoShape 31"/>
          <p:cNvSpPr>
            <a:spLocks noChangeArrowheads="1"/>
          </p:cNvSpPr>
          <p:nvPr/>
        </p:nvSpPr>
        <p:spPr bwMode="auto">
          <a:xfrm>
            <a:off x="250825" y="5157788"/>
            <a:ext cx="4176713" cy="1439862"/>
          </a:xfrm>
          <a:prstGeom prst="roundRect">
            <a:avLst>
              <a:gd name="adj" fmla="val 7856"/>
            </a:avLst>
          </a:prstGeom>
          <a:solidFill>
            <a:srgbClr val="008080"/>
          </a:solidFill>
          <a:ln w="2540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</p:txBody>
      </p:sp>
      <p:sp>
        <p:nvSpPr>
          <p:cNvPr id="109573" name="WordArt 32"/>
          <p:cNvSpPr>
            <a:spLocks noChangeArrowheads="1" noChangeShapeType="1" noTextEdit="1"/>
          </p:cNvSpPr>
          <p:nvPr/>
        </p:nvSpPr>
        <p:spPr bwMode="auto">
          <a:xfrm>
            <a:off x="395288" y="5300663"/>
            <a:ext cx="3816350" cy="576262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50"/>
              </a:avLst>
            </a:prstTxWarp>
          </a:bodyPr>
          <a:lstStyle/>
          <a:p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- Проблема (компетентнісний, особистісно зорієнтований,</a:t>
            </a:r>
          </a:p>
          <a:p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   діяльнісний підходи)</a:t>
            </a:r>
          </a:p>
          <a:p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- План (завдання)</a:t>
            </a:r>
          </a:p>
        </p:txBody>
      </p:sp>
      <p:sp>
        <p:nvSpPr>
          <p:cNvPr id="109574" name="WordArt 35"/>
          <p:cNvSpPr>
            <a:spLocks noChangeArrowheads="1" noChangeShapeType="1" noTextEdit="1"/>
          </p:cNvSpPr>
          <p:nvPr/>
        </p:nvSpPr>
        <p:spPr bwMode="auto">
          <a:xfrm>
            <a:off x="395288" y="5949950"/>
            <a:ext cx="3816350" cy="576263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50"/>
              </a:avLst>
            </a:prstTxWarp>
          </a:bodyPr>
          <a:lstStyle/>
          <a:p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- Пошук (практичні дії по виконанню завдання)</a:t>
            </a:r>
          </a:p>
          <a:p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- Продукт (розвинуті компетентності; вмотивована особистість)</a:t>
            </a:r>
          </a:p>
          <a:p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- Презентація (самоаналіз результатів)</a:t>
            </a:r>
          </a:p>
        </p:txBody>
      </p:sp>
      <p:sp>
        <p:nvSpPr>
          <p:cNvPr id="109575" name="AutoShape 46"/>
          <p:cNvSpPr>
            <a:spLocks noChangeArrowheads="1"/>
          </p:cNvSpPr>
          <p:nvPr/>
        </p:nvSpPr>
        <p:spPr bwMode="auto">
          <a:xfrm rot="5400000">
            <a:off x="899318" y="4580732"/>
            <a:ext cx="1008063" cy="431800"/>
          </a:xfrm>
          <a:prstGeom prst="leftRightArrow">
            <a:avLst>
              <a:gd name="adj1" fmla="val 45593"/>
              <a:gd name="adj2" fmla="val 47059"/>
            </a:avLst>
          </a:prstGeom>
          <a:solidFill>
            <a:srgbClr val="D1E8FF"/>
          </a:solidFill>
          <a:ln w="15875">
            <a:solidFill>
              <a:srgbClr val="00005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09576" name="AutoShape 8"/>
          <p:cNvSpPr>
            <a:spLocks noChangeArrowheads="1"/>
          </p:cNvSpPr>
          <p:nvPr/>
        </p:nvSpPr>
        <p:spPr bwMode="auto">
          <a:xfrm>
            <a:off x="3276600" y="188913"/>
            <a:ext cx="2519363" cy="1439862"/>
          </a:xfrm>
          <a:prstGeom prst="roundRect">
            <a:avLst>
              <a:gd name="adj" fmla="val 7856"/>
            </a:avLst>
          </a:prstGeom>
          <a:solidFill>
            <a:srgbClr val="008080"/>
          </a:solidFill>
          <a:ln w="25400">
            <a:solidFill>
              <a:srgbClr val="0033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</p:txBody>
      </p:sp>
      <p:sp>
        <p:nvSpPr>
          <p:cNvPr id="109577" name="AutoShape 9"/>
          <p:cNvSpPr>
            <a:spLocks noChangeArrowheads="1"/>
          </p:cNvSpPr>
          <p:nvPr/>
        </p:nvSpPr>
        <p:spPr bwMode="auto">
          <a:xfrm>
            <a:off x="250825" y="3494088"/>
            <a:ext cx="2519363" cy="1439862"/>
          </a:xfrm>
          <a:prstGeom prst="roundRect">
            <a:avLst>
              <a:gd name="adj" fmla="val 7856"/>
            </a:avLst>
          </a:prstGeom>
          <a:solidFill>
            <a:srgbClr val="008080"/>
          </a:solidFill>
          <a:ln w="2540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</p:txBody>
      </p:sp>
      <p:sp>
        <p:nvSpPr>
          <p:cNvPr id="109578" name="AutoShape 10"/>
          <p:cNvSpPr>
            <a:spLocks noChangeArrowheads="1"/>
          </p:cNvSpPr>
          <p:nvPr/>
        </p:nvSpPr>
        <p:spPr bwMode="auto">
          <a:xfrm>
            <a:off x="6372225" y="3500438"/>
            <a:ext cx="2519363" cy="1439862"/>
          </a:xfrm>
          <a:prstGeom prst="roundRect">
            <a:avLst>
              <a:gd name="adj" fmla="val 7856"/>
            </a:avLst>
          </a:prstGeom>
          <a:solidFill>
            <a:srgbClr val="008080"/>
          </a:solidFill>
          <a:ln w="2540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</p:txBody>
      </p:sp>
      <p:sp>
        <p:nvSpPr>
          <p:cNvPr id="109579" name="AutoShape 11"/>
          <p:cNvSpPr>
            <a:spLocks noChangeArrowheads="1"/>
          </p:cNvSpPr>
          <p:nvPr/>
        </p:nvSpPr>
        <p:spPr bwMode="auto">
          <a:xfrm>
            <a:off x="250825" y="1765300"/>
            <a:ext cx="2519363" cy="1439863"/>
          </a:xfrm>
          <a:prstGeom prst="roundRect">
            <a:avLst>
              <a:gd name="adj" fmla="val 7856"/>
            </a:avLst>
          </a:prstGeom>
          <a:solidFill>
            <a:srgbClr val="008080"/>
          </a:solidFill>
          <a:ln w="2540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</p:txBody>
      </p:sp>
      <p:sp>
        <p:nvSpPr>
          <p:cNvPr id="109580" name="AutoShape 12"/>
          <p:cNvSpPr>
            <a:spLocks noChangeArrowheads="1"/>
          </p:cNvSpPr>
          <p:nvPr/>
        </p:nvSpPr>
        <p:spPr bwMode="auto">
          <a:xfrm>
            <a:off x="6372225" y="1773238"/>
            <a:ext cx="2519363" cy="1439862"/>
          </a:xfrm>
          <a:prstGeom prst="roundRect">
            <a:avLst>
              <a:gd name="adj" fmla="val 7856"/>
            </a:avLst>
          </a:prstGeom>
          <a:solidFill>
            <a:srgbClr val="008080"/>
          </a:solidFill>
          <a:ln w="2540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</p:txBody>
      </p:sp>
      <p:sp>
        <p:nvSpPr>
          <p:cNvPr id="109581" name="AutoShape 13"/>
          <p:cNvSpPr>
            <a:spLocks noChangeArrowheads="1"/>
          </p:cNvSpPr>
          <p:nvPr/>
        </p:nvSpPr>
        <p:spPr bwMode="auto">
          <a:xfrm>
            <a:off x="250825" y="260350"/>
            <a:ext cx="2519363" cy="1439863"/>
          </a:xfrm>
          <a:prstGeom prst="roundRect">
            <a:avLst>
              <a:gd name="adj" fmla="val 7856"/>
            </a:avLst>
          </a:prstGeom>
          <a:solidFill>
            <a:srgbClr val="00808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</p:txBody>
      </p:sp>
      <p:sp>
        <p:nvSpPr>
          <p:cNvPr id="109582" name="AutoShape 14"/>
          <p:cNvSpPr>
            <a:spLocks noChangeArrowheads="1"/>
          </p:cNvSpPr>
          <p:nvPr/>
        </p:nvSpPr>
        <p:spPr bwMode="auto">
          <a:xfrm>
            <a:off x="6372225" y="188913"/>
            <a:ext cx="2519363" cy="1439862"/>
          </a:xfrm>
          <a:prstGeom prst="roundRect">
            <a:avLst>
              <a:gd name="adj" fmla="val 7856"/>
            </a:avLst>
          </a:prstGeom>
          <a:solidFill>
            <a:srgbClr val="008080"/>
          </a:solidFill>
          <a:ln w="2540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</p:txBody>
      </p:sp>
      <p:sp>
        <p:nvSpPr>
          <p:cNvPr id="109583" name="WordArt 22"/>
          <p:cNvSpPr>
            <a:spLocks noChangeArrowheads="1" noChangeShapeType="1" noTextEdit="1"/>
          </p:cNvSpPr>
          <p:nvPr/>
        </p:nvSpPr>
        <p:spPr bwMode="auto">
          <a:xfrm>
            <a:off x="3492500" y="549275"/>
            <a:ext cx="2159000" cy="863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50"/>
              </a:avLst>
            </a:prstTxWarp>
          </a:bodyPr>
          <a:lstStyle/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chemeClr val="accent1"/>
                </a:solidFill>
                <a:latin typeface="AGCrownStyle"/>
              </a:rPr>
              <a:t>Не просто вчить,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chemeClr val="accent1"/>
                </a:solidFill>
                <a:latin typeface="AGCrownStyle"/>
              </a:rPr>
              <a:t>а вчить просто</a:t>
            </a:r>
          </a:p>
        </p:txBody>
      </p:sp>
      <p:sp>
        <p:nvSpPr>
          <p:cNvPr id="109584" name="WordArt 23"/>
          <p:cNvSpPr>
            <a:spLocks noChangeArrowheads="1" noChangeShapeType="1" noTextEdit="1"/>
          </p:cNvSpPr>
          <p:nvPr/>
        </p:nvSpPr>
        <p:spPr bwMode="auto">
          <a:xfrm>
            <a:off x="6588125" y="334963"/>
            <a:ext cx="2232025" cy="10795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50"/>
              </a:avLst>
            </a:prstTxWarp>
          </a:bodyPr>
          <a:lstStyle/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Глибоко знає теорію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і практику компетентнісного,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особистісно зорієнтованого,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діяльнісного підходів,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вміє це перевести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в практичну площину</a:t>
            </a:r>
          </a:p>
        </p:txBody>
      </p:sp>
      <p:sp>
        <p:nvSpPr>
          <p:cNvPr id="109585" name="WordArt 24"/>
          <p:cNvSpPr>
            <a:spLocks noChangeArrowheads="1" noChangeShapeType="1" noTextEdit="1"/>
          </p:cNvSpPr>
          <p:nvPr/>
        </p:nvSpPr>
        <p:spPr bwMode="auto">
          <a:xfrm>
            <a:off x="323850" y="333375"/>
            <a:ext cx="2376488" cy="1223963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50"/>
              </a:avLst>
            </a:prstTxWarp>
          </a:bodyPr>
          <a:lstStyle/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Керується в своїй роботі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вимогами Державного стандарту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про компетентнісний,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особистісно зорієнтований,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діяльнісний підходи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на всіх уроках,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заняттях</a:t>
            </a:r>
          </a:p>
        </p:txBody>
      </p:sp>
      <p:sp>
        <p:nvSpPr>
          <p:cNvPr id="109586" name="WordArt 25"/>
          <p:cNvSpPr>
            <a:spLocks noChangeArrowheads="1" noChangeShapeType="1" noTextEdit="1"/>
          </p:cNvSpPr>
          <p:nvPr/>
        </p:nvSpPr>
        <p:spPr bwMode="auto">
          <a:xfrm>
            <a:off x="395288" y="1911350"/>
            <a:ext cx="2159000" cy="115252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50"/>
              </a:avLst>
            </a:prstTxWarp>
          </a:bodyPr>
          <a:lstStyle/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Розуміє значення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основної навички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ХХІ століття – вміння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самостійно вчитися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впродовж всього життя</a:t>
            </a:r>
          </a:p>
        </p:txBody>
      </p:sp>
      <p:sp>
        <p:nvSpPr>
          <p:cNvPr id="109587" name="WordArt 26"/>
          <p:cNvSpPr>
            <a:spLocks noChangeArrowheads="1" noChangeShapeType="1" noTextEdit="1"/>
          </p:cNvSpPr>
          <p:nvPr/>
        </p:nvSpPr>
        <p:spPr bwMode="auto">
          <a:xfrm>
            <a:off x="6516688" y="2062163"/>
            <a:ext cx="2232025" cy="863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50"/>
              </a:avLst>
            </a:prstTxWarp>
          </a:bodyPr>
          <a:lstStyle/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Розуміє, що сучасною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дидактичною одиницею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є не урок, а тема</a:t>
            </a:r>
          </a:p>
        </p:txBody>
      </p:sp>
      <p:sp>
        <p:nvSpPr>
          <p:cNvPr id="109588" name="WordArt 27"/>
          <p:cNvSpPr>
            <a:spLocks noChangeArrowheads="1" noChangeShapeType="1" noTextEdit="1"/>
          </p:cNvSpPr>
          <p:nvPr/>
        </p:nvSpPr>
        <p:spPr bwMode="auto">
          <a:xfrm>
            <a:off x="395288" y="3638550"/>
            <a:ext cx="2232025" cy="115252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50"/>
              </a:avLst>
            </a:prstTxWarp>
          </a:bodyPr>
          <a:lstStyle/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Кожен урок, заняття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є для сучасного вчителя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міні-проектом,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що включає «5П»:</a:t>
            </a:r>
          </a:p>
        </p:txBody>
      </p:sp>
      <p:sp>
        <p:nvSpPr>
          <p:cNvPr id="109589" name="WordArt 28"/>
          <p:cNvSpPr>
            <a:spLocks noChangeArrowheads="1" noChangeShapeType="1" noTextEdit="1"/>
          </p:cNvSpPr>
          <p:nvPr/>
        </p:nvSpPr>
        <p:spPr bwMode="auto">
          <a:xfrm>
            <a:off x="6516688" y="3638550"/>
            <a:ext cx="2232025" cy="115252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50"/>
              </a:avLst>
            </a:prstTxWarp>
          </a:bodyPr>
          <a:lstStyle/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Поєднує в собі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такі компетенції:</a:t>
            </a:r>
          </a:p>
        </p:txBody>
      </p:sp>
      <p:sp>
        <p:nvSpPr>
          <p:cNvPr id="109590" name="AutoShape 29"/>
          <p:cNvSpPr>
            <a:spLocks noChangeArrowheads="1"/>
          </p:cNvSpPr>
          <p:nvPr/>
        </p:nvSpPr>
        <p:spPr bwMode="auto">
          <a:xfrm>
            <a:off x="3276600" y="3502025"/>
            <a:ext cx="2519363" cy="1439863"/>
          </a:xfrm>
          <a:prstGeom prst="roundRect">
            <a:avLst>
              <a:gd name="adj" fmla="val 7856"/>
            </a:avLst>
          </a:prstGeom>
          <a:solidFill>
            <a:srgbClr val="008080"/>
          </a:solidFill>
          <a:ln w="2540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  <a:p>
            <a:pPr algn="ctr"/>
            <a:endParaRPr lang="uk-UA">
              <a:latin typeface="Monotype Corsiva" pitchFamily="66" charset="0"/>
            </a:endParaRPr>
          </a:p>
        </p:txBody>
      </p:sp>
      <p:sp>
        <p:nvSpPr>
          <p:cNvPr id="109591" name="WordArt 30"/>
          <p:cNvSpPr>
            <a:spLocks noChangeArrowheads="1" noChangeShapeType="1" noTextEdit="1"/>
          </p:cNvSpPr>
          <p:nvPr/>
        </p:nvSpPr>
        <p:spPr bwMode="auto">
          <a:xfrm>
            <a:off x="3419475" y="3644900"/>
            <a:ext cx="2232025" cy="115252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50"/>
              </a:avLst>
            </a:prstTxWarp>
          </a:bodyPr>
          <a:lstStyle/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Бездоганно знає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свій предмет,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не боїться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rgbClr val="000066"/>
                </a:solidFill>
                <a:latin typeface="AGCrownStyle"/>
              </a:rPr>
              <a:t>сертифікації</a:t>
            </a:r>
          </a:p>
        </p:txBody>
      </p:sp>
      <p:sp>
        <p:nvSpPr>
          <p:cNvPr id="109592" name="AutoShape 41"/>
          <p:cNvSpPr>
            <a:spLocks noChangeArrowheads="1"/>
          </p:cNvSpPr>
          <p:nvPr/>
        </p:nvSpPr>
        <p:spPr bwMode="auto">
          <a:xfrm>
            <a:off x="2627313" y="2349500"/>
            <a:ext cx="3817937" cy="431800"/>
          </a:xfrm>
          <a:prstGeom prst="leftRightArrow">
            <a:avLst>
              <a:gd name="adj1" fmla="val 54407"/>
              <a:gd name="adj2" fmla="val 55303"/>
            </a:avLst>
          </a:prstGeom>
          <a:solidFill>
            <a:srgbClr val="D1E8FF"/>
          </a:solidFill>
          <a:ln w="15875">
            <a:solidFill>
              <a:srgbClr val="00005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09593" name="AutoShape 42"/>
          <p:cNvSpPr>
            <a:spLocks noChangeArrowheads="1"/>
          </p:cNvSpPr>
          <p:nvPr/>
        </p:nvSpPr>
        <p:spPr bwMode="auto">
          <a:xfrm rot="1766099">
            <a:off x="2419350" y="2312988"/>
            <a:ext cx="4321175" cy="431800"/>
          </a:xfrm>
          <a:prstGeom prst="leftRightArrow">
            <a:avLst>
              <a:gd name="adj1" fmla="val 54407"/>
              <a:gd name="adj2" fmla="val 62592"/>
            </a:avLst>
          </a:prstGeom>
          <a:solidFill>
            <a:srgbClr val="D1E8FF"/>
          </a:solidFill>
          <a:ln w="15875">
            <a:solidFill>
              <a:srgbClr val="00005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09594" name="AutoShape 43"/>
          <p:cNvSpPr>
            <a:spLocks noChangeArrowheads="1"/>
          </p:cNvSpPr>
          <p:nvPr/>
        </p:nvSpPr>
        <p:spPr bwMode="auto">
          <a:xfrm rot="-1863127">
            <a:off x="2474913" y="2370138"/>
            <a:ext cx="4262437" cy="431800"/>
          </a:xfrm>
          <a:prstGeom prst="leftRightArrow">
            <a:avLst>
              <a:gd name="adj1" fmla="val 54407"/>
              <a:gd name="adj2" fmla="val 61741"/>
            </a:avLst>
          </a:prstGeom>
          <a:solidFill>
            <a:srgbClr val="D1E8FF"/>
          </a:solidFill>
          <a:ln w="15875">
            <a:solidFill>
              <a:srgbClr val="00005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09595" name="AutoShape 44"/>
          <p:cNvSpPr>
            <a:spLocks noChangeArrowheads="1"/>
          </p:cNvSpPr>
          <p:nvPr/>
        </p:nvSpPr>
        <p:spPr bwMode="auto">
          <a:xfrm rot="5400000">
            <a:off x="3491706" y="2348707"/>
            <a:ext cx="2160587" cy="431800"/>
          </a:xfrm>
          <a:prstGeom prst="leftRightArrow">
            <a:avLst>
              <a:gd name="adj1" fmla="val 55148"/>
              <a:gd name="adj2" fmla="val 45566"/>
            </a:avLst>
          </a:prstGeom>
          <a:solidFill>
            <a:srgbClr val="D1E8FF"/>
          </a:solidFill>
          <a:ln w="15875">
            <a:solidFill>
              <a:srgbClr val="00005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09596" name="AutoShape 6"/>
          <p:cNvSpPr>
            <a:spLocks noChangeArrowheads="1"/>
          </p:cNvSpPr>
          <p:nvPr/>
        </p:nvSpPr>
        <p:spPr bwMode="auto">
          <a:xfrm>
            <a:off x="3276600" y="1773238"/>
            <a:ext cx="2519363" cy="1439862"/>
          </a:xfrm>
          <a:prstGeom prst="roundRect">
            <a:avLst>
              <a:gd name="adj" fmla="val 9769"/>
            </a:avLst>
          </a:prstGeom>
          <a:solidFill>
            <a:schemeClr val="accent2"/>
          </a:solidFill>
          <a:ln w="2540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uk-UA" sz="2000" b="1" i="1">
                <a:solidFill>
                  <a:srgbClr val="990033"/>
                </a:solidFill>
                <a:latin typeface="Broadway" pitchFamily="82" charset="0"/>
              </a:rPr>
              <a:t>Сучасний вчитель</a:t>
            </a:r>
            <a:endParaRPr lang="ru-RU" sz="2000" b="1" i="1">
              <a:solidFill>
                <a:srgbClr val="990033"/>
              </a:solidFill>
              <a:latin typeface="Broadway" pitchFamily="82" charset="0"/>
            </a:endParaRPr>
          </a:p>
        </p:txBody>
      </p:sp>
      <p:sp>
        <p:nvSpPr>
          <p:cNvPr id="109597" name="WordArt 36"/>
          <p:cNvSpPr>
            <a:spLocks noChangeArrowheads="1" noChangeShapeType="1" noTextEdit="1"/>
          </p:cNvSpPr>
          <p:nvPr/>
        </p:nvSpPr>
        <p:spPr bwMode="auto">
          <a:xfrm>
            <a:off x="3419475" y="2133600"/>
            <a:ext cx="2233613" cy="792163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50"/>
              </a:avLst>
            </a:prstTxWarp>
          </a:bodyPr>
          <a:lstStyle/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chemeClr val="accent2"/>
                </a:solidFill>
                <a:latin typeface="AGCrownStyle"/>
              </a:rPr>
              <a:t>Сучасний</a:t>
            </a:r>
          </a:p>
          <a:p>
            <a:pPr algn="ctr"/>
            <a:r>
              <a:rPr lang="ru-RU" sz="3600" kern="10">
                <a:ln w="12700">
                  <a:noFill/>
                  <a:round/>
                  <a:headEnd/>
                  <a:tailEnd/>
                </a:ln>
                <a:solidFill>
                  <a:schemeClr val="accent2"/>
                </a:solidFill>
                <a:latin typeface="AGCrownStyle"/>
              </a:rPr>
              <a:t>вчитель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Скругленный прямоугольник 5"/>
          <p:cNvSpPr>
            <a:spLocks noChangeArrowheads="1"/>
          </p:cNvSpPr>
          <p:nvPr/>
        </p:nvSpPr>
        <p:spPr bwMode="auto">
          <a:xfrm>
            <a:off x="214313" y="1000125"/>
            <a:ext cx="2786062" cy="500063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uk-UA" sz="1600" b="1">
                <a:latin typeface="Calibri" pitchFamily="34" charset="0"/>
              </a:rPr>
              <a:t>Спілкування державною мовою</a:t>
            </a:r>
          </a:p>
        </p:txBody>
      </p:sp>
      <p:sp>
        <p:nvSpPr>
          <p:cNvPr id="110594" name="Скругленный прямоугольник 6"/>
          <p:cNvSpPr>
            <a:spLocks noChangeArrowheads="1"/>
          </p:cNvSpPr>
          <p:nvPr/>
        </p:nvSpPr>
        <p:spPr bwMode="auto">
          <a:xfrm>
            <a:off x="214313" y="1643063"/>
            <a:ext cx="2643187" cy="571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uk-UA" sz="1600" b="1">
                <a:latin typeface="Calibri" pitchFamily="34" charset="0"/>
              </a:rPr>
              <a:t>Спілкування іноземними мовами</a:t>
            </a:r>
          </a:p>
        </p:txBody>
      </p:sp>
      <p:sp>
        <p:nvSpPr>
          <p:cNvPr id="110595" name="Скругленный прямоугольник 7"/>
          <p:cNvSpPr>
            <a:spLocks noChangeArrowheads="1"/>
          </p:cNvSpPr>
          <p:nvPr/>
        </p:nvSpPr>
        <p:spPr bwMode="auto">
          <a:xfrm>
            <a:off x="214313" y="2357438"/>
            <a:ext cx="2571750" cy="28575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uk-UA" sz="1600" b="1">
                <a:latin typeface="Calibri" pitchFamily="34" charset="0"/>
              </a:rPr>
              <a:t>Математична </a:t>
            </a:r>
          </a:p>
        </p:txBody>
      </p:sp>
      <p:sp>
        <p:nvSpPr>
          <p:cNvPr id="110596" name="Скругленный прямоугольник 8"/>
          <p:cNvSpPr>
            <a:spLocks noChangeArrowheads="1"/>
          </p:cNvSpPr>
          <p:nvPr/>
        </p:nvSpPr>
        <p:spPr bwMode="auto">
          <a:xfrm>
            <a:off x="214313" y="2786063"/>
            <a:ext cx="2786062" cy="428625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>
                <a:solidFill>
                  <a:srgbClr val="FFFFFF"/>
                </a:solidFill>
                <a:latin typeface="Calibri" pitchFamily="34" charset="0"/>
              </a:rPr>
              <a:t> </a:t>
            </a:r>
            <a:r>
              <a:rPr lang="ru-RU" sz="1600" b="1">
                <a:latin typeface="Calibri" pitchFamily="34" charset="0"/>
              </a:rPr>
              <a:t>Природничі науки, технології</a:t>
            </a:r>
          </a:p>
        </p:txBody>
      </p:sp>
      <p:sp>
        <p:nvSpPr>
          <p:cNvPr id="110597" name="Скругленный прямоугольник 9"/>
          <p:cNvSpPr>
            <a:spLocks noChangeArrowheads="1"/>
          </p:cNvSpPr>
          <p:nvPr/>
        </p:nvSpPr>
        <p:spPr bwMode="auto">
          <a:xfrm>
            <a:off x="214313" y="3357563"/>
            <a:ext cx="3143250" cy="35718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uk-UA" sz="1600" b="1">
                <a:latin typeface="Calibri" pitchFamily="34" charset="0"/>
              </a:rPr>
              <a:t>Інформаційно-цифрова </a:t>
            </a:r>
          </a:p>
        </p:txBody>
      </p:sp>
      <p:sp>
        <p:nvSpPr>
          <p:cNvPr id="110598" name="Скругленный прямоугольник 10"/>
          <p:cNvSpPr>
            <a:spLocks noChangeArrowheads="1"/>
          </p:cNvSpPr>
          <p:nvPr/>
        </p:nvSpPr>
        <p:spPr bwMode="auto">
          <a:xfrm>
            <a:off x="214313" y="3786188"/>
            <a:ext cx="2928937" cy="500062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uk-UA" sz="1600" b="1">
                <a:latin typeface="Calibri" pitchFamily="34" charset="0"/>
              </a:rPr>
              <a:t>Навчання впродовж життя</a:t>
            </a:r>
          </a:p>
        </p:txBody>
      </p:sp>
      <p:sp>
        <p:nvSpPr>
          <p:cNvPr id="110599" name="Скругленный прямоугольник 26"/>
          <p:cNvSpPr>
            <a:spLocks noChangeArrowheads="1"/>
          </p:cNvSpPr>
          <p:nvPr/>
        </p:nvSpPr>
        <p:spPr bwMode="auto">
          <a:xfrm>
            <a:off x="214313" y="4429125"/>
            <a:ext cx="3214687" cy="428625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uk-UA" sz="1600" b="1">
                <a:latin typeface="Calibri" pitchFamily="34" charset="0"/>
              </a:rPr>
              <a:t>Соціальні та громадянські </a:t>
            </a:r>
          </a:p>
        </p:txBody>
      </p:sp>
      <p:sp>
        <p:nvSpPr>
          <p:cNvPr id="110600" name="Скругленный прямоугольник 27"/>
          <p:cNvSpPr>
            <a:spLocks noChangeArrowheads="1"/>
          </p:cNvSpPr>
          <p:nvPr/>
        </p:nvSpPr>
        <p:spPr bwMode="auto">
          <a:xfrm>
            <a:off x="179388" y="4941888"/>
            <a:ext cx="2928937" cy="35718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anchor="ctr"/>
          <a:lstStyle/>
          <a:p>
            <a:endParaRPr lang="uk-UA">
              <a:solidFill>
                <a:srgbClr val="FFFFFF"/>
              </a:solidFill>
              <a:latin typeface="Calibri" pitchFamily="34" charset="0"/>
            </a:endParaRPr>
          </a:p>
          <a:p>
            <a:r>
              <a:rPr lang="uk-UA" sz="1600" b="1">
                <a:latin typeface="Calibri" pitchFamily="34" charset="0"/>
              </a:rPr>
              <a:t>Підприємливість</a:t>
            </a:r>
          </a:p>
          <a:p>
            <a:r>
              <a:rPr lang="uk-UA" sz="1600" b="1">
                <a:solidFill>
                  <a:srgbClr val="FFFFFF"/>
                </a:solidFill>
                <a:latin typeface="Calibri" pitchFamily="34" charset="0"/>
              </a:rPr>
              <a:t> </a:t>
            </a:r>
          </a:p>
        </p:txBody>
      </p:sp>
      <p:sp>
        <p:nvSpPr>
          <p:cNvPr id="110601" name="Скругленный прямоугольник 29"/>
          <p:cNvSpPr>
            <a:spLocks noChangeArrowheads="1"/>
          </p:cNvSpPr>
          <p:nvPr/>
        </p:nvSpPr>
        <p:spPr bwMode="auto">
          <a:xfrm>
            <a:off x="179388" y="5457825"/>
            <a:ext cx="3071812" cy="500063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uk-UA" sz="1600" b="1">
                <a:latin typeface="Calibri" pitchFamily="34" charset="0"/>
              </a:rPr>
              <a:t>Загальнокультурна грамотність</a:t>
            </a:r>
          </a:p>
        </p:txBody>
      </p:sp>
      <p:sp>
        <p:nvSpPr>
          <p:cNvPr id="110602" name="Скругленный прямоугольник 30"/>
          <p:cNvSpPr>
            <a:spLocks noChangeArrowheads="1"/>
          </p:cNvSpPr>
          <p:nvPr/>
        </p:nvSpPr>
        <p:spPr bwMode="auto">
          <a:xfrm>
            <a:off x="214313" y="6072188"/>
            <a:ext cx="3286125" cy="785812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latin typeface="Calibri" pitchFamily="34" charset="0"/>
              </a:rPr>
              <a:t>Екологічна грамотність</a:t>
            </a:r>
          </a:p>
          <a:p>
            <a:r>
              <a:rPr lang="ru-RU" sz="1600" b="1">
                <a:latin typeface="Calibri" pitchFamily="34" charset="0"/>
              </a:rPr>
              <a:t>і здорове життя</a:t>
            </a:r>
          </a:p>
          <a:p>
            <a:r>
              <a:rPr lang="ru-RU" sz="1600" b="1">
                <a:solidFill>
                  <a:srgbClr val="FFFFFF"/>
                </a:solidFill>
                <a:latin typeface="Calibri" pitchFamily="34" charset="0"/>
              </a:rPr>
              <a:t> </a:t>
            </a:r>
          </a:p>
        </p:txBody>
      </p:sp>
      <p:sp>
        <p:nvSpPr>
          <p:cNvPr id="110603" name="Двойная стрелка влево/вправо 34"/>
          <p:cNvSpPr>
            <a:spLocks noChangeArrowheads="1"/>
          </p:cNvSpPr>
          <p:nvPr/>
        </p:nvSpPr>
        <p:spPr bwMode="auto">
          <a:xfrm>
            <a:off x="3071813" y="714375"/>
            <a:ext cx="3071812" cy="1714500"/>
          </a:xfrm>
          <a:prstGeom prst="leftRightArrow">
            <a:avLst>
              <a:gd name="adj1" fmla="val 43120"/>
              <a:gd name="adj2" fmla="val 18174"/>
            </a:avLst>
          </a:prstGeom>
          <a:solidFill>
            <a:schemeClr val="accent2"/>
          </a:solidFill>
          <a:ln w="19050" algn="ctr">
            <a:solidFill>
              <a:srgbClr val="3B3B64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b="1">
                <a:latin typeface="Calibri" pitchFamily="34" charset="0"/>
              </a:rPr>
              <a:t>Екологічна безпека і сталий розвиток</a:t>
            </a:r>
            <a:endParaRPr lang="uk-UA" b="1">
              <a:latin typeface="Calibri" pitchFamily="34" charset="0"/>
            </a:endParaRPr>
          </a:p>
        </p:txBody>
      </p:sp>
      <p:sp>
        <p:nvSpPr>
          <p:cNvPr id="110604" name="Двойная стрелка влево/вправо 35"/>
          <p:cNvSpPr>
            <a:spLocks noChangeArrowheads="1"/>
          </p:cNvSpPr>
          <p:nvPr/>
        </p:nvSpPr>
        <p:spPr bwMode="auto">
          <a:xfrm>
            <a:off x="3357563" y="4714875"/>
            <a:ext cx="2928937" cy="2143125"/>
          </a:xfrm>
          <a:prstGeom prst="leftRightArrow">
            <a:avLst>
              <a:gd name="adj1" fmla="val 50000"/>
              <a:gd name="adj2" fmla="val 11465"/>
            </a:avLst>
          </a:prstGeom>
          <a:solidFill>
            <a:schemeClr val="accent2"/>
          </a:solidFill>
          <a:ln w="19050" algn="ctr">
            <a:solidFill>
              <a:srgbClr val="3B3B64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uk-UA" b="1">
                <a:latin typeface="Calibri" pitchFamily="34" charset="0"/>
              </a:rPr>
              <a:t>Підприємливість, фінансова грамотність</a:t>
            </a:r>
          </a:p>
        </p:txBody>
      </p:sp>
      <p:sp>
        <p:nvSpPr>
          <p:cNvPr id="110605" name="Двойная стрелка влево/вправо 36"/>
          <p:cNvSpPr>
            <a:spLocks noChangeArrowheads="1"/>
          </p:cNvSpPr>
          <p:nvPr/>
        </p:nvSpPr>
        <p:spPr bwMode="auto">
          <a:xfrm>
            <a:off x="3286125" y="3500438"/>
            <a:ext cx="2786063" cy="1214437"/>
          </a:xfrm>
          <a:prstGeom prst="leftRightArrow">
            <a:avLst>
              <a:gd name="adj1" fmla="val 50000"/>
              <a:gd name="adj2" fmla="val 18427"/>
            </a:avLst>
          </a:prstGeom>
          <a:solidFill>
            <a:schemeClr val="accent2"/>
          </a:solidFill>
          <a:ln w="19050" algn="ctr">
            <a:solidFill>
              <a:srgbClr val="3B3B64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uk-UA" b="1">
                <a:latin typeface="Calibri" pitchFamily="34" charset="0"/>
              </a:rPr>
              <a:t>Здоров’я і безпека</a:t>
            </a:r>
          </a:p>
        </p:txBody>
      </p:sp>
      <p:sp>
        <p:nvSpPr>
          <p:cNvPr id="110606" name="Двойная стрелка влево/вправо 37"/>
          <p:cNvSpPr>
            <a:spLocks noChangeArrowheads="1"/>
          </p:cNvSpPr>
          <p:nvPr/>
        </p:nvSpPr>
        <p:spPr bwMode="auto">
          <a:xfrm>
            <a:off x="3143250" y="2357438"/>
            <a:ext cx="2928938" cy="1285875"/>
          </a:xfrm>
          <a:prstGeom prst="leftRightArrow">
            <a:avLst>
              <a:gd name="adj1" fmla="val 50000"/>
              <a:gd name="adj2" fmla="val 16735"/>
            </a:avLst>
          </a:prstGeom>
          <a:solidFill>
            <a:schemeClr val="accent2"/>
          </a:solidFill>
          <a:ln w="19050" algn="ctr">
            <a:solidFill>
              <a:srgbClr val="3B3B64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uk-UA" b="1">
                <a:latin typeface="Calibri" pitchFamily="34" charset="0"/>
              </a:rPr>
              <a:t>Громадянська відповідальність</a:t>
            </a:r>
          </a:p>
        </p:txBody>
      </p:sp>
      <p:sp>
        <p:nvSpPr>
          <p:cNvPr id="44" name="Стрелка вниз 43"/>
          <p:cNvSpPr/>
          <p:nvPr/>
        </p:nvSpPr>
        <p:spPr>
          <a:xfrm>
            <a:off x="-214313" y="0"/>
            <a:ext cx="3357563" cy="977900"/>
          </a:xfrm>
          <a:prstGeom prst="downArrow">
            <a:avLst>
              <a:gd name="adj1" fmla="val 72593"/>
              <a:gd name="adj2" fmla="val 334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b="1">
                <a:solidFill>
                  <a:srgbClr val="990033"/>
                </a:solidFill>
                <a:latin typeface="Calibri" pitchFamily="34" charset="0"/>
                <a:cs typeface="Arial" charset="0"/>
              </a:rPr>
              <a:t>Ключові компетентності</a:t>
            </a:r>
          </a:p>
        </p:txBody>
      </p:sp>
      <p:sp>
        <p:nvSpPr>
          <p:cNvPr id="45" name="Стрелка вниз 44"/>
          <p:cNvSpPr/>
          <p:nvPr/>
        </p:nvSpPr>
        <p:spPr>
          <a:xfrm>
            <a:off x="3143250" y="0"/>
            <a:ext cx="3143250" cy="977900"/>
          </a:xfrm>
          <a:prstGeom prst="downArrow">
            <a:avLst>
              <a:gd name="adj1" fmla="val 72593"/>
              <a:gd name="adj2" fmla="val 334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b="1">
                <a:solidFill>
                  <a:srgbClr val="800000"/>
                </a:solidFill>
                <a:latin typeface="Calibri" pitchFamily="34" charset="0"/>
                <a:cs typeface="Arial" charset="0"/>
              </a:rPr>
              <a:t>Наскрізні змістові лінії </a:t>
            </a:r>
          </a:p>
        </p:txBody>
      </p:sp>
      <p:sp>
        <p:nvSpPr>
          <p:cNvPr id="47" name="Стрелка вниз 46"/>
          <p:cNvSpPr/>
          <p:nvPr/>
        </p:nvSpPr>
        <p:spPr>
          <a:xfrm>
            <a:off x="6143625" y="0"/>
            <a:ext cx="3357563" cy="928688"/>
          </a:xfrm>
          <a:prstGeom prst="downArrow">
            <a:avLst>
              <a:gd name="adj1" fmla="val 72593"/>
              <a:gd name="adj2" fmla="val 334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b="1">
                <a:solidFill>
                  <a:srgbClr val="990033"/>
                </a:solidFill>
                <a:latin typeface="Calibri" pitchFamily="34" charset="0"/>
                <a:cs typeface="Arial" charset="0"/>
              </a:rPr>
              <a:t>Предметні змістові лінії </a:t>
            </a:r>
          </a:p>
        </p:txBody>
      </p:sp>
      <p:sp>
        <p:nvSpPr>
          <p:cNvPr id="110610" name="Rectangle 31"/>
          <p:cNvSpPr>
            <a:spLocks noChangeArrowheads="1"/>
          </p:cNvSpPr>
          <p:nvPr/>
        </p:nvSpPr>
        <p:spPr bwMode="auto">
          <a:xfrm>
            <a:off x="6227763" y="1412875"/>
            <a:ext cx="2916237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/>
              <a:t>Громадянська </a:t>
            </a:r>
          </a:p>
          <a:p>
            <a:pPr algn="ctr"/>
            <a:r>
              <a:rPr lang="ru-RU" b="1"/>
              <a:t>відповідальність  </a:t>
            </a:r>
          </a:p>
        </p:txBody>
      </p:sp>
      <p:sp>
        <p:nvSpPr>
          <p:cNvPr id="110611" name="Rectangle 33"/>
          <p:cNvSpPr>
            <a:spLocks noChangeArrowheads="1"/>
          </p:cNvSpPr>
          <p:nvPr/>
        </p:nvSpPr>
        <p:spPr bwMode="auto">
          <a:xfrm>
            <a:off x="6227763" y="2636838"/>
            <a:ext cx="2916237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b="1"/>
              <a:t>Здоров</a:t>
            </a:r>
            <a:r>
              <a:rPr lang="en-US" b="1"/>
              <a:t>’</a:t>
            </a:r>
            <a:r>
              <a:rPr lang="uk-UA" b="1"/>
              <a:t>я і безпека </a:t>
            </a:r>
            <a:endParaRPr lang="ru-RU" b="1"/>
          </a:p>
        </p:txBody>
      </p:sp>
      <p:sp>
        <p:nvSpPr>
          <p:cNvPr id="110612" name="Rectangle 34"/>
          <p:cNvSpPr>
            <a:spLocks noChangeArrowheads="1"/>
          </p:cNvSpPr>
          <p:nvPr/>
        </p:nvSpPr>
        <p:spPr bwMode="auto">
          <a:xfrm>
            <a:off x="6227763" y="3644900"/>
            <a:ext cx="2916237" cy="10080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b="1"/>
              <a:t>Підприємливість і </a:t>
            </a:r>
          </a:p>
          <a:p>
            <a:pPr algn="ctr"/>
            <a:r>
              <a:rPr lang="uk-UA" b="1"/>
              <a:t>фінансова</a:t>
            </a:r>
          </a:p>
          <a:p>
            <a:pPr algn="ctr"/>
            <a:r>
              <a:rPr lang="uk-UA" b="1"/>
              <a:t> грамотність</a:t>
            </a:r>
            <a:endParaRPr lang="ru-RU" b="1"/>
          </a:p>
        </p:txBody>
      </p:sp>
      <p:sp>
        <p:nvSpPr>
          <p:cNvPr id="110613" name="Rectangle 35"/>
          <p:cNvSpPr>
            <a:spLocks noChangeArrowheads="1"/>
          </p:cNvSpPr>
          <p:nvPr/>
        </p:nvSpPr>
        <p:spPr bwMode="auto">
          <a:xfrm>
            <a:off x="6372225" y="5373688"/>
            <a:ext cx="2771775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b="1"/>
              <a:t>екологічна безпека</a:t>
            </a:r>
          </a:p>
          <a:p>
            <a:pPr algn="ctr"/>
            <a:r>
              <a:rPr lang="uk-UA" b="1"/>
              <a:t>та сталий</a:t>
            </a:r>
          </a:p>
          <a:p>
            <a:pPr algn="ctr"/>
            <a:r>
              <a:rPr lang="uk-UA" b="1"/>
              <a:t>розвиток</a:t>
            </a:r>
            <a:endParaRPr lang="ru-RU" b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2"/>
          <p:cNvSpPr>
            <a:spLocks noGrp="1"/>
          </p:cNvSpPr>
          <p:nvPr>
            <p:ph type="title" idx="4294967295"/>
          </p:nvPr>
        </p:nvSpPr>
        <p:spPr bwMode="auto">
          <a:solidFill>
            <a:schemeClr val="accent1"/>
          </a:solidFill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uk-UA" sz="3200" i="1" smtClean="0">
                <a:solidFill>
                  <a:srgbClr val="800000"/>
                </a:solidFill>
                <a:effectLst/>
                <a:latin typeface="Broadway" pitchFamily="82" charset="0"/>
              </a:rPr>
              <a:t>Складники історичної компетентності</a:t>
            </a:r>
            <a:endParaRPr lang="ru-RU" sz="3200" i="1" smtClean="0">
              <a:solidFill>
                <a:srgbClr val="800000"/>
              </a:solidFill>
              <a:effectLst/>
              <a:latin typeface="Broadway" pitchFamily="82" charset="0"/>
            </a:endParaRPr>
          </a:p>
        </p:txBody>
      </p:sp>
      <p:sp>
        <p:nvSpPr>
          <p:cNvPr id="112642" name="Rectangle 3"/>
          <p:cNvSpPr>
            <a:spLocks noGrp="1"/>
          </p:cNvSpPr>
          <p:nvPr>
            <p:ph type="body" idx="4294967295"/>
          </p:nvPr>
        </p:nvSpPr>
        <p:spPr>
          <a:solidFill>
            <a:schemeClr val="folHlink"/>
          </a:solidFill>
        </p:spPr>
        <p:txBody>
          <a:bodyPr/>
          <a:lstStyle/>
          <a:p>
            <a:r>
              <a:rPr lang="uk-UA" smtClean="0">
                <a:latin typeface="Broadway" pitchFamily="82" charset="0"/>
              </a:rPr>
              <a:t>хронологічна </a:t>
            </a:r>
          </a:p>
          <a:p>
            <a:r>
              <a:rPr lang="uk-UA" smtClean="0">
                <a:latin typeface="Broadway" pitchFamily="82" charset="0"/>
              </a:rPr>
              <a:t>просторова </a:t>
            </a:r>
          </a:p>
          <a:p>
            <a:r>
              <a:rPr lang="uk-UA" smtClean="0">
                <a:latin typeface="Broadway" pitchFamily="82" charset="0"/>
              </a:rPr>
              <a:t>інформаційно- мовленнєва</a:t>
            </a:r>
            <a:endParaRPr lang="uk-UA" smtClean="0">
              <a:latin typeface="Arial" charset="0"/>
            </a:endParaRPr>
          </a:p>
          <a:p>
            <a:r>
              <a:rPr lang="uk-UA" smtClean="0">
                <a:latin typeface="Broadway" pitchFamily="82" charset="0"/>
              </a:rPr>
              <a:t> логічна </a:t>
            </a:r>
          </a:p>
          <a:p>
            <a:r>
              <a:rPr lang="uk-UA" smtClean="0">
                <a:latin typeface="Broadway" pitchFamily="82" charset="0"/>
              </a:rPr>
              <a:t>аксіологічна компетентності </a:t>
            </a:r>
          </a:p>
        </p:txBody>
      </p:sp>
      <p:grpSp>
        <p:nvGrpSpPr>
          <p:cNvPr id="112643" name="Group 9"/>
          <p:cNvGrpSpPr>
            <a:grpSpLocks/>
          </p:cNvGrpSpPr>
          <p:nvPr/>
        </p:nvGrpSpPr>
        <p:grpSpPr bwMode="auto">
          <a:xfrm>
            <a:off x="7164388" y="1916113"/>
            <a:ext cx="1138237" cy="2590800"/>
            <a:chOff x="2400" y="2208"/>
            <a:chExt cx="717" cy="1632"/>
          </a:xfrm>
        </p:grpSpPr>
        <p:grpSp>
          <p:nvGrpSpPr>
            <p:cNvPr id="112644" name="Group 10"/>
            <p:cNvGrpSpPr>
              <a:grpSpLocks/>
            </p:cNvGrpSpPr>
            <p:nvPr/>
          </p:nvGrpSpPr>
          <p:grpSpPr bwMode="auto">
            <a:xfrm>
              <a:off x="2496" y="2976"/>
              <a:ext cx="528" cy="864"/>
              <a:chOff x="-512" y="1999"/>
              <a:chExt cx="478" cy="831"/>
            </a:xfrm>
          </p:grpSpPr>
          <p:grpSp>
            <p:nvGrpSpPr>
              <p:cNvPr id="112646" name="Group 11"/>
              <p:cNvGrpSpPr>
                <a:grpSpLocks/>
              </p:cNvGrpSpPr>
              <p:nvPr/>
            </p:nvGrpSpPr>
            <p:grpSpPr bwMode="auto">
              <a:xfrm>
                <a:off x="-512" y="2681"/>
                <a:ext cx="478" cy="149"/>
                <a:chOff x="-512" y="2681"/>
                <a:chExt cx="478" cy="149"/>
              </a:xfrm>
            </p:grpSpPr>
            <p:sp>
              <p:nvSpPr>
                <p:cNvPr id="112648" name="Freeform 12"/>
                <p:cNvSpPr>
                  <a:spLocks/>
                </p:cNvSpPr>
                <p:nvPr/>
              </p:nvSpPr>
              <p:spPr bwMode="auto">
                <a:xfrm>
                  <a:off x="-512" y="2689"/>
                  <a:ext cx="232" cy="100"/>
                </a:xfrm>
                <a:custGeom>
                  <a:avLst/>
                  <a:gdLst>
                    <a:gd name="T0" fmla="*/ 0 w 695"/>
                    <a:gd name="T1" fmla="*/ 0 h 300"/>
                    <a:gd name="T2" fmla="*/ 0 w 695"/>
                    <a:gd name="T3" fmla="*/ 0 h 300"/>
                    <a:gd name="T4" fmla="*/ 0 w 695"/>
                    <a:gd name="T5" fmla="*/ 0 h 300"/>
                    <a:gd name="T6" fmla="*/ 0 w 695"/>
                    <a:gd name="T7" fmla="*/ 0 h 300"/>
                    <a:gd name="T8" fmla="*/ 0 w 695"/>
                    <a:gd name="T9" fmla="*/ 0 h 300"/>
                    <a:gd name="T10" fmla="*/ 0 w 695"/>
                    <a:gd name="T11" fmla="*/ 0 h 300"/>
                    <a:gd name="T12" fmla="*/ 0 w 695"/>
                    <a:gd name="T13" fmla="*/ 0 h 300"/>
                    <a:gd name="T14" fmla="*/ 0 w 695"/>
                    <a:gd name="T15" fmla="*/ 0 h 300"/>
                    <a:gd name="T16" fmla="*/ 0 w 695"/>
                    <a:gd name="T17" fmla="*/ 0 h 300"/>
                    <a:gd name="T18" fmla="*/ 0 w 695"/>
                    <a:gd name="T19" fmla="*/ 0 h 300"/>
                    <a:gd name="T20" fmla="*/ 0 w 695"/>
                    <a:gd name="T21" fmla="*/ 0 h 300"/>
                    <a:gd name="T22" fmla="*/ 0 w 695"/>
                    <a:gd name="T23" fmla="*/ 0 h 300"/>
                    <a:gd name="T24" fmla="*/ 0 w 695"/>
                    <a:gd name="T25" fmla="*/ 0 h 300"/>
                    <a:gd name="T26" fmla="*/ 0 w 695"/>
                    <a:gd name="T27" fmla="*/ 0 h 300"/>
                    <a:gd name="T28" fmla="*/ 0 w 695"/>
                    <a:gd name="T29" fmla="*/ 0 h 300"/>
                    <a:gd name="T30" fmla="*/ 0 w 695"/>
                    <a:gd name="T31" fmla="*/ 0 h 300"/>
                    <a:gd name="T32" fmla="*/ 0 w 695"/>
                    <a:gd name="T33" fmla="*/ 0 h 300"/>
                    <a:gd name="T34" fmla="*/ 0 w 695"/>
                    <a:gd name="T35" fmla="*/ 0 h 300"/>
                    <a:gd name="T36" fmla="*/ 0 w 695"/>
                    <a:gd name="T37" fmla="*/ 0 h 300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695"/>
                    <a:gd name="T58" fmla="*/ 0 h 300"/>
                    <a:gd name="T59" fmla="*/ 695 w 695"/>
                    <a:gd name="T60" fmla="*/ 300 h 300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695" h="300">
                      <a:moveTo>
                        <a:pt x="398" y="0"/>
                      </a:moveTo>
                      <a:lnTo>
                        <a:pt x="242" y="84"/>
                      </a:lnTo>
                      <a:lnTo>
                        <a:pt x="125" y="116"/>
                      </a:lnTo>
                      <a:lnTo>
                        <a:pt x="29" y="144"/>
                      </a:lnTo>
                      <a:lnTo>
                        <a:pt x="3" y="168"/>
                      </a:lnTo>
                      <a:lnTo>
                        <a:pt x="0" y="220"/>
                      </a:lnTo>
                      <a:lnTo>
                        <a:pt x="8" y="254"/>
                      </a:lnTo>
                      <a:lnTo>
                        <a:pt x="36" y="282"/>
                      </a:lnTo>
                      <a:lnTo>
                        <a:pt x="92" y="300"/>
                      </a:lnTo>
                      <a:lnTo>
                        <a:pt x="168" y="300"/>
                      </a:lnTo>
                      <a:lnTo>
                        <a:pt x="341" y="282"/>
                      </a:lnTo>
                      <a:lnTo>
                        <a:pt x="424" y="260"/>
                      </a:lnTo>
                      <a:lnTo>
                        <a:pt x="483" y="263"/>
                      </a:lnTo>
                      <a:lnTo>
                        <a:pt x="608" y="266"/>
                      </a:lnTo>
                      <a:lnTo>
                        <a:pt x="647" y="260"/>
                      </a:lnTo>
                      <a:lnTo>
                        <a:pt x="675" y="248"/>
                      </a:lnTo>
                      <a:lnTo>
                        <a:pt x="693" y="226"/>
                      </a:lnTo>
                      <a:lnTo>
                        <a:pt x="695" y="60"/>
                      </a:lnTo>
                      <a:lnTo>
                        <a:pt x="398" y="0"/>
                      </a:lnTo>
                      <a:close/>
                    </a:path>
                  </a:pathLst>
                </a:custGeom>
                <a:solidFill>
                  <a:srgbClr val="603000"/>
                </a:solidFill>
                <a:ln w="47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2649" name="Freeform 13"/>
                <p:cNvSpPr>
                  <a:spLocks/>
                </p:cNvSpPr>
                <p:nvPr/>
              </p:nvSpPr>
              <p:spPr bwMode="auto">
                <a:xfrm>
                  <a:off x="-203" y="2681"/>
                  <a:ext cx="169" cy="149"/>
                </a:xfrm>
                <a:custGeom>
                  <a:avLst/>
                  <a:gdLst>
                    <a:gd name="T0" fmla="*/ 0 w 507"/>
                    <a:gd name="T1" fmla="*/ 0 h 447"/>
                    <a:gd name="T2" fmla="*/ 0 w 507"/>
                    <a:gd name="T3" fmla="*/ 0 h 447"/>
                    <a:gd name="T4" fmla="*/ 0 w 507"/>
                    <a:gd name="T5" fmla="*/ 0 h 447"/>
                    <a:gd name="T6" fmla="*/ 0 w 507"/>
                    <a:gd name="T7" fmla="*/ 0 h 447"/>
                    <a:gd name="T8" fmla="*/ 0 w 507"/>
                    <a:gd name="T9" fmla="*/ 0 h 447"/>
                    <a:gd name="T10" fmla="*/ 0 w 507"/>
                    <a:gd name="T11" fmla="*/ 0 h 447"/>
                    <a:gd name="T12" fmla="*/ 0 w 507"/>
                    <a:gd name="T13" fmla="*/ 0 h 447"/>
                    <a:gd name="T14" fmla="*/ 0 w 507"/>
                    <a:gd name="T15" fmla="*/ 0 h 447"/>
                    <a:gd name="T16" fmla="*/ 0 w 507"/>
                    <a:gd name="T17" fmla="*/ 0 h 447"/>
                    <a:gd name="T18" fmla="*/ 0 w 507"/>
                    <a:gd name="T19" fmla="*/ 0 h 447"/>
                    <a:gd name="T20" fmla="*/ 0 w 507"/>
                    <a:gd name="T21" fmla="*/ 0 h 447"/>
                    <a:gd name="T22" fmla="*/ 0 w 507"/>
                    <a:gd name="T23" fmla="*/ 0 h 447"/>
                    <a:gd name="T24" fmla="*/ 0 w 507"/>
                    <a:gd name="T25" fmla="*/ 0 h 447"/>
                    <a:gd name="T26" fmla="*/ 0 w 507"/>
                    <a:gd name="T27" fmla="*/ 0 h 447"/>
                    <a:gd name="T28" fmla="*/ 0 w 507"/>
                    <a:gd name="T29" fmla="*/ 0 h 447"/>
                    <a:gd name="T30" fmla="*/ 0 w 507"/>
                    <a:gd name="T31" fmla="*/ 0 h 447"/>
                    <a:gd name="T32" fmla="*/ 0 w 507"/>
                    <a:gd name="T33" fmla="*/ 0 h 447"/>
                    <a:gd name="T34" fmla="*/ 0 w 507"/>
                    <a:gd name="T35" fmla="*/ 0 h 44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507"/>
                    <a:gd name="T55" fmla="*/ 0 h 447"/>
                    <a:gd name="T56" fmla="*/ 507 w 507"/>
                    <a:gd name="T57" fmla="*/ 447 h 447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507" h="447">
                      <a:moveTo>
                        <a:pt x="289" y="47"/>
                      </a:moveTo>
                      <a:lnTo>
                        <a:pt x="364" y="165"/>
                      </a:lnTo>
                      <a:lnTo>
                        <a:pt x="455" y="264"/>
                      </a:lnTo>
                      <a:lnTo>
                        <a:pt x="497" y="301"/>
                      </a:lnTo>
                      <a:lnTo>
                        <a:pt x="507" y="331"/>
                      </a:lnTo>
                      <a:lnTo>
                        <a:pt x="507" y="375"/>
                      </a:lnTo>
                      <a:lnTo>
                        <a:pt x="489" y="413"/>
                      </a:lnTo>
                      <a:lnTo>
                        <a:pt x="436" y="439"/>
                      </a:lnTo>
                      <a:lnTo>
                        <a:pt x="380" y="447"/>
                      </a:lnTo>
                      <a:lnTo>
                        <a:pt x="289" y="447"/>
                      </a:lnTo>
                      <a:lnTo>
                        <a:pt x="236" y="421"/>
                      </a:lnTo>
                      <a:lnTo>
                        <a:pt x="183" y="386"/>
                      </a:lnTo>
                      <a:lnTo>
                        <a:pt x="121" y="310"/>
                      </a:lnTo>
                      <a:lnTo>
                        <a:pt x="83" y="269"/>
                      </a:lnTo>
                      <a:lnTo>
                        <a:pt x="3" y="206"/>
                      </a:lnTo>
                      <a:lnTo>
                        <a:pt x="0" y="79"/>
                      </a:lnTo>
                      <a:lnTo>
                        <a:pt x="14" y="0"/>
                      </a:lnTo>
                      <a:lnTo>
                        <a:pt x="289" y="47"/>
                      </a:lnTo>
                      <a:close/>
                    </a:path>
                  </a:pathLst>
                </a:custGeom>
                <a:solidFill>
                  <a:srgbClr val="603000"/>
                </a:solidFill>
                <a:ln w="476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12647" name="Freeform 14"/>
              <p:cNvSpPr>
                <a:spLocks/>
              </p:cNvSpPr>
              <p:nvPr/>
            </p:nvSpPr>
            <p:spPr bwMode="auto">
              <a:xfrm>
                <a:off x="-424" y="1999"/>
                <a:ext cx="330" cy="735"/>
              </a:xfrm>
              <a:custGeom>
                <a:avLst/>
                <a:gdLst>
                  <a:gd name="T0" fmla="*/ 0 w 990"/>
                  <a:gd name="T1" fmla="*/ 0 h 2207"/>
                  <a:gd name="T2" fmla="*/ 0 w 990"/>
                  <a:gd name="T3" fmla="*/ 0 h 2207"/>
                  <a:gd name="T4" fmla="*/ 0 w 990"/>
                  <a:gd name="T5" fmla="*/ 0 h 2207"/>
                  <a:gd name="T6" fmla="*/ 0 w 990"/>
                  <a:gd name="T7" fmla="*/ 0 h 2207"/>
                  <a:gd name="T8" fmla="*/ 0 w 990"/>
                  <a:gd name="T9" fmla="*/ 0 h 2207"/>
                  <a:gd name="T10" fmla="*/ 0 w 990"/>
                  <a:gd name="T11" fmla="*/ 0 h 2207"/>
                  <a:gd name="T12" fmla="*/ 0 w 990"/>
                  <a:gd name="T13" fmla="*/ 0 h 2207"/>
                  <a:gd name="T14" fmla="*/ 0 w 990"/>
                  <a:gd name="T15" fmla="*/ 0 h 2207"/>
                  <a:gd name="T16" fmla="*/ 0 w 990"/>
                  <a:gd name="T17" fmla="*/ 0 h 2207"/>
                  <a:gd name="T18" fmla="*/ 0 w 990"/>
                  <a:gd name="T19" fmla="*/ 0 h 2207"/>
                  <a:gd name="T20" fmla="*/ 0 w 990"/>
                  <a:gd name="T21" fmla="*/ 0 h 2207"/>
                  <a:gd name="T22" fmla="*/ 0 w 990"/>
                  <a:gd name="T23" fmla="*/ 0 h 2207"/>
                  <a:gd name="T24" fmla="*/ 0 w 990"/>
                  <a:gd name="T25" fmla="*/ 0 h 2207"/>
                  <a:gd name="T26" fmla="*/ 0 w 990"/>
                  <a:gd name="T27" fmla="*/ 0 h 2207"/>
                  <a:gd name="T28" fmla="*/ 0 w 990"/>
                  <a:gd name="T29" fmla="*/ 0 h 2207"/>
                  <a:gd name="T30" fmla="*/ 0 w 990"/>
                  <a:gd name="T31" fmla="*/ 0 h 2207"/>
                  <a:gd name="T32" fmla="*/ 0 w 990"/>
                  <a:gd name="T33" fmla="*/ 0 h 2207"/>
                  <a:gd name="T34" fmla="*/ 0 w 990"/>
                  <a:gd name="T35" fmla="*/ 0 h 2207"/>
                  <a:gd name="T36" fmla="*/ 0 w 990"/>
                  <a:gd name="T37" fmla="*/ 0 h 2207"/>
                  <a:gd name="T38" fmla="*/ 0 w 990"/>
                  <a:gd name="T39" fmla="*/ 0 h 2207"/>
                  <a:gd name="T40" fmla="*/ 0 w 990"/>
                  <a:gd name="T41" fmla="*/ 0 h 2207"/>
                  <a:gd name="T42" fmla="*/ 0 w 990"/>
                  <a:gd name="T43" fmla="*/ 0 h 2207"/>
                  <a:gd name="T44" fmla="*/ 0 w 990"/>
                  <a:gd name="T45" fmla="*/ 0 h 2207"/>
                  <a:gd name="T46" fmla="*/ 0 w 990"/>
                  <a:gd name="T47" fmla="*/ 0 h 2207"/>
                  <a:gd name="T48" fmla="*/ 0 w 990"/>
                  <a:gd name="T49" fmla="*/ 0 h 2207"/>
                  <a:gd name="T50" fmla="*/ 0 w 990"/>
                  <a:gd name="T51" fmla="*/ 0 h 2207"/>
                  <a:gd name="T52" fmla="*/ 0 w 990"/>
                  <a:gd name="T53" fmla="*/ 0 h 2207"/>
                  <a:gd name="T54" fmla="*/ 0 w 990"/>
                  <a:gd name="T55" fmla="*/ 0 h 2207"/>
                  <a:gd name="T56" fmla="*/ 0 w 990"/>
                  <a:gd name="T57" fmla="*/ 0 h 2207"/>
                  <a:gd name="T58" fmla="*/ 0 w 990"/>
                  <a:gd name="T59" fmla="*/ 0 h 2207"/>
                  <a:gd name="T60" fmla="*/ 0 w 990"/>
                  <a:gd name="T61" fmla="*/ 0 h 2207"/>
                  <a:gd name="T62" fmla="*/ 0 w 990"/>
                  <a:gd name="T63" fmla="*/ 0 h 2207"/>
                  <a:gd name="T64" fmla="*/ 0 w 990"/>
                  <a:gd name="T65" fmla="*/ 0 h 2207"/>
                  <a:gd name="T66" fmla="*/ 0 w 990"/>
                  <a:gd name="T67" fmla="*/ 0 h 2207"/>
                  <a:gd name="T68" fmla="*/ 0 w 990"/>
                  <a:gd name="T69" fmla="*/ 0 h 2207"/>
                  <a:gd name="T70" fmla="*/ 0 w 990"/>
                  <a:gd name="T71" fmla="*/ 0 h 2207"/>
                  <a:gd name="T72" fmla="*/ 0 w 990"/>
                  <a:gd name="T73" fmla="*/ 0 h 2207"/>
                  <a:gd name="T74" fmla="*/ 0 w 990"/>
                  <a:gd name="T75" fmla="*/ 0 h 2207"/>
                  <a:gd name="T76" fmla="*/ 0 w 990"/>
                  <a:gd name="T77" fmla="*/ 0 h 2207"/>
                  <a:gd name="T78" fmla="*/ 0 w 990"/>
                  <a:gd name="T79" fmla="*/ 0 h 2207"/>
                  <a:gd name="T80" fmla="*/ 0 w 990"/>
                  <a:gd name="T81" fmla="*/ 0 h 2207"/>
                  <a:gd name="T82" fmla="*/ 0 w 990"/>
                  <a:gd name="T83" fmla="*/ 0 h 2207"/>
                  <a:gd name="T84" fmla="*/ 0 w 990"/>
                  <a:gd name="T85" fmla="*/ 0 h 2207"/>
                  <a:gd name="T86" fmla="*/ 0 w 990"/>
                  <a:gd name="T87" fmla="*/ 0 h 2207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990"/>
                  <a:gd name="T133" fmla="*/ 0 h 2207"/>
                  <a:gd name="T134" fmla="*/ 990 w 990"/>
                  <a:gd name="T135" fmla="*/ 2207 h 2207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990" h="2207">
                    <a:moveTo>
                      <a:pt x="124" y="13"/>
                    </a:moveTo>
                    <a:lnTo>
                      <a:pt x="43" y="532"/>
                    </a:lnTo>
                    <a:lnTo>
                      <a:pt x="27" y="736"/>
                    </a:lnTo>
                    <a:lnTo>
                      <a:pt x="13" y="946"/>
                    </a:lnTo>
                    <a:lnTo>
                      <a:pt x="13" y="1138"/>
                    </a:lnTo>
                    <a:lnTo>
                      <a:pt x="0" y="1291"/>
                    </a:lnTo>
                    <a:lnTo>
                      <a:pt x="9" y="1359"/>
                    </a:lnTo>
                    <a:lnTo>
                      <a:pt x="68" y="1658"/>
                    </a:lnTo>
                    <a:lnTo>
                      <a:pt x="68" y="1931"/>
                    </a:lnTo>
                    <a:lnTo>
                      <a:pt x="77" y="2066"/>
                    </a:lnTo>
                    <a:lnTo>
                      <a:pt x="135" y="2105"/>
                    </a:lnTo>
                    <a:lnTo>
                      <a:pt x="210" y="2124"/>
                    </a:lnTo>
                    <a:lnTo>
                      <a:pt x="276" y="2132"/>
                    </a:lnTo>
                    <a:lnTo>
                      <a:pt x="361" y="2143"/>
                    </a:lnTo>
                    <a:lnTo>
                      <a:pt x="443" y="2150"/>
                    </a:lnTo>
                    <a:lnTo>
                      <a:pt x="444" y="2057"/>
                    </a:lnTo>
                    <a:lnTo>
                      <a:pt x="399" y="1614"/>
                    </a:lnTo>
                    <a:lnTo>
                      <a:pt x="365" y="1369"/>
                    </a:lnTo>
                    <a:lnTo>
                      <a:pt x="361" y="1259"/>
                    </a:lnTo>
                    <a:lnTo>
                      <a:pt x="381" y="974"/>
                    </a:lnTo>
                    <a:lnTo>
                      <a:pt x="417" y="600"/>
                    </a:lnTo>
                    <a:lnTo>
                      <a:pt x="467" y="958"/>
                    </a:lnTo>
                    <a:lnTo>
                      <a:pt x="535" y="1352"/>
                    </a:lnTo>
                    <a:lnTo>
                      <a:pt x="569" y="1607"/>
                    </a:lnTo>
                    <a:lnTo>
                      <a:pt x="644" y="2165"/>
                    </a:lnTo>
                    <a:lnTo>
                      <a:pt x="692" y="2185"/>
                    </a:lnTo>
                    <a:lnTo>
                      <a:pt x="744" y="2202"/>
                    </a:lnTo>
                    <a:lnTo>
                      <a:pt x="810" y="2207"/>
                    </a:lnTo>
                    <a:lnTo>
                      <a:pt x="885" y="2207"/>
                    </a:lnTo>
                    <a:lnTo>
                      <a:pt x="960" y="2165"/>
                    </a:lnTo>
                    <a:lnTo>
                      <a:pt x="990" y="2127"/>
                    </a:lnTo>
                    <a:lnTo>
                      <a:pt x="985" y="2038"/>
                    </a:lnTo>
                    <a:lnTo>
                      <a:pt x="954" y="1765"/>
                    </a:lnTo>
                    <a:lnTo>
                      <a:pt x="916" y="1457"/>
                    </a:lnTo>
                    <a:lnTo>
                      <a:pt x="875" y="1078"/>
                    </a:lnTo>
                    <a:lnTo>
                      <a:pt x="836" y="738"/>
                    </a:lnTo>
                    <a:lnTo>
                      <a:pt x="836" y="528"/>
                    </a:lnTo>
                    <a:lnTo>
                      <a:pt x="866" y="347"/>
                    </a:lnTo>
                    <a:lnTo>
                      <a:pt x="836" y="121"/>
                    </a:lnTo>
                    <a:lnTo>
                      <a:pt x="820" y="0"/>
                    </a:lnTo>
                    <a:lnTo>
                      <a:pt x="580" y="60"/>
                    </a:lnTo>
                    <a:lnTo>
                      <a:pt x="399" y="91"/>
                    </a:lnTo>
                    <a:lnTo>
                      <a:pt x="248" y="60"/>
                    </a:lnTo>
                    <a:lnTo>
                      <a:pt x="124" y="13"/>
                    </a:lnTo>
                    <a:close/>
                  </a:path>
                </a:pathLst>
              </a:custGeom>
              <a:solidFill>
                <a:srgbClr val="202020"/>
              </a:solidFill>
              <a:ln w="47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pic>
          <p:nvPicPr>
            <p:cNvPr id="112645" name="Picture 15" descr="PE01845_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00" y="2208"/>
              <a:ext cx="717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6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>
              <a:effectLst/>
            </a:endParaRPr>
          </a:p>
        </p:txBody>
      </p:sp>
      <p:sp>
        <p:nvSpPr>
          <p:cNvPr id="113666" name="Содержимое 2"/>
          <p:cNvSpPr>
            <a:spLocks noGrp="1"/>
          </p:cNvSpPr>
          <p:nvPr>
            <p:ph idx="1"/>
          </p:nvPr>
        </p:nvSpPr>
        <p:spPr>
          <a:xfrm>
            <a:off x="1331913" y="1628775"/>
            <a:ext cx="7812087" cy="1871663"/>
          </a:xfrm>
          <a:solidFill>
            <a:schemeClr val="folHlink"/>
          </a:solidFill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uk-UA" sz="2400" smtClean="0"/>
              <a:t>     </a:t>
            </a:r>
            <a:r>
              <a:rPr lang="uk-UA" sz="2400" b="1" smtClean="0">
                <a:solidFill>
                  <a:schemeClr val="tx2"/>
                </a:solidFill>
              </a:rPr>
              <a:t>спрямованість освітнього процесу на досягнення результатів, якими є ієрархічно-підпорядковані компетентності учнів:</a:t>
            </a:r>
          </a:p>
          <a:p>
            <a:pPr eaLnBrk="1" hangingPunct="1">
              <a:spcBef>
                <a:spcPct val="0"/>
              </a:spcBef>
            </a:pPr>
            <a:r>
              <a:rPr lang="uk-UA" sz="2400" b="1" smtClean="0">
                <a:solidFill>
                  <a:schemeClr val="tx2"/>
                </a:solidFill>
              </a:rPr>
              <a:t>ключова, </a:t>
            </a:r>
          </a:p>
          <a:p>
            <a:pPr eaLnBrk="1" hangingPunct="1">
              <a:spcBef>
                <a:spcPct val="0"/>
              </a:spcBef>
            </a:pPr>
            <a:r>
              <a:rPr lang="uk-UA" sz="2400" b="1" smtClean="0">
                <a:solidFill>
                  <a:schemeClr val="tx2"/>
                </a:solidFill>
              </a:rPr>
              <a:t>загальнопредметна, предметна.</a:t>
            </a:r>
          </a:p>
          <a:p>
            <a:pPr eaLnBrk="1" hangingPunct="1">
              <a:spcBef>
                <a:spcPct val="0"/>
              </a:spcBef>
            </a:pPr>
            <a:endParaRPr lang="uk-UA" sz="2400" b="1" smtClean="0">
              <a:solidFill>
                <a:schemeClr val="tx2"/>
              </a:solidFill>
            </a:endParaRPr>
          </a:p>
          <a:p>
            <a:pPr algn="r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uk-UA" sz="2400" b="1" smtClean="0">
                <a:solidFill>
                  <a:schemeClr val="tx2"/>
                </a:solidFill>
              </a:rPr>
              <a:t>(Державний Стандарт)</a:t>
            </a:r>
            <a:endParaRPr lang="ru-RU" sz="2400" b="1" smtClean="0">
              <a:solidFill>
                <a:schemeClr val="tx2"/>
              </a:solidFill>
            </a:endParaRP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1476375" y="260350"/>
            <a:ext cx="7272338" cy="1203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uk-UA" sz="2400" b="1" i="1">
                <a:solidFill>
                  <a:srgbClr val="57231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Компетентнісний підхід - це </a:t>
            </a:r>
            <a:br>
              <a:rPr lang="uk-UA" sz="2400" b="1" i="1">
                <a:solidFill>
                  <a:srgbClr val="57231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2400" b="1" i="1">
              <a:solidFill>
                <a:srgbClr val="572314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476250" y="1628775"/>
            <a:ext cx="8205788" cy="26543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uk-UA" sz="28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uk-UA" sz="2800" b="1" i="1" dirty="0" smtClean="0">
                <a:solidFill>
                  <a:srgbClr val="121106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Сукупність</a:t>
            </a:r>
          </a:p>
          <a:p>
            <a:pPr marL="457200" indent="-457200" algn="just">
              <a:buFont typeface="Wingdings" pitchFamily="2" charset="2"/>
              <a:buChar char="ü"/>
              <a:defRPr/>
            </a:pPr>
            <a:r>
              <a:rPr lang="uk-UA" sz="2800" b="1" i="1" dirty="0" smtClean="0">
                <a:solidFill>
                  <a:srgbClr val="121106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особистісних якостей,</a:t>
            </a:r>
          </a:p>
          <a:p>
            <a:pPr marL="457200" indent="-457200" algn="just">
              <a:buFont typeface="Wingdings" pitchFamily="2" charset="2"/>
              <a:buChar char="ü"/>
              <a:defRPr/>
            </a:pPr>
            <a:r>
              <a:rPr lang="uk-UA" sz="2800" b="1" i="1" dirty="0" smtClean="0">
                <a:solidFill>
                  <a:srgbClr val="121106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загальної культури, </a:t>
            </a:r>
          </a:p>
          <a:p>
            <a:pPr marL="457200" indent="-457200" algn="just">
              <a:buFont typeface="Wingdings" pitchFamily="2" charset="2"/>
              <a:buChar char="ü"/>
              <a:defRPr/>
            </a:pPr>
            <a:r>
              <a:rPr lang="uk-UA" sz="2800" b="1" i="1" dirty="0" smtClean="0">
                <a:solidFill>
                  <a:srgbClr val="121106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кваліфікаційних </a:t>
            </a:r>
            <a:r>
              <a:rPr lang="uk-UA" sz="2800" b="1" i="1" dirty="0">
                <a:solidFill>
                  <a:srgbClr val="121106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знань, </a:t>
            </a:r>
            <a:r>
              <a:rPr lang="uk-UA" sz="2800" b="1" i="1" dirty="0" smtClean="0">
                <a:solidFill>
                  <a:srgbClr val="121106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умінь,</a:t>
            </a:r>
          </a:p>
          <a:p>
            <a:pPr marL="457200" indent="-457200" algn="just">
              <a:buFont typeface="Wingdings" pitchFamily="2" charset="2"/>
              <a:buChar char="ü"/>
              <a:defRPr/>
            </a:pPr>
            <a:r>
              <a:rPr lang="uk-UA" sz="2800" b="1" i="1" dirty="0" smtClean="0">
                <a:solidFill>
                  <a:srgbClr val="121106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методичної майстерності</a:t>
            </a:r>
          </a:p>
          <a:p>
            <a:pPr algn="just">
              <a:defRPr/>
            </a:pPr>
            <a:r>
              <a:rPr lang="uk-UA" sz="2800" b="1" i="1" dirty="0" smtClean="0">
                <a:solidFill>
                  <a:srgbClr val="121106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15714" name="Заголовок 3"/>
          <p:cNvSpPr>
            <a:spLocks noGrp="1"/>
          </p:cNvSpPr>
          <p:nvPr>
            <p:ph type="title" idx="4294967295"/>
          </p:nvPr>
        </p:nvSpPr>
        <p:spPr bwMode="auto">
          <a:xfrm>
            <a:off x="179388" y="449263"/>
            <a:ext cx="8755062" cy="488950"/>
          </a:xfrm>
          <a:solidFill>
            <a:schemeClr val="folHlink"/>
          </a:solidFill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uk-UA" sz="2600" b="1" smtClean="0">
                <a:solidFill>
                  <a:srgbClr val="1C41F8"/>
                </a:solidFill>
                <a:effectLst/>
                <a:latin typeface="Arial" charset="0"/>
                <a:cs typeface="Times New Roman" pitchFamily="18" charset="0"/>
              </a:rPr>
              <a:t>         </a:t>
            </a:r>
            <a:r>
              <a:rPr lang="uk-UA" sz="2600" b="1" i="1" smtClean="0">
                <a:solidFill>
                  <a:srgbClr val="990033"/>
                </a:solidFill>
                <a:effectLst/>
                <a:latin typeface="Broadway" pitchFamily="82" charset="0"/>
                <a:cs typeface="Times New Roman" pitchFamily="18" charset="0"/>
              </a:rPr>
              <a:t>Професійна компетентність вчителя</a:t>
            </a:r>
            <a:endParaRPr lang="uk-UA" sz="2600" b="1" i="1" smtClean="0">
              <a:solidFill>
                <a:srgbClr val="990033"/>
              </a:solidFill>
              <a:effectLst/>
              <a:latin typeface="Broadway" pitchFamily="82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867400" y="1196975"/>
            <a:ext cx="2278063" cy="38163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20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гармонійна інтеграція </a:t>
            </a:r>
          </a:p>
          <a:p>
            <a:pPr algn="ctr">
              <a:defRPr/>
            </a:pPr>
            <a:r>
              <a:rPr lang="uk-UA" sz="20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цих рис </a:t>
            </a:r>
          </a:p>
          <a:p>
            <a:pPr algn="ctr">
              <a:defRPr/>
            </a:pPr>
            <a:r>
              <a:rPr lang="uk-UA" sz="20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 педагогічній діяльності </a:t>
            </a:r>
          </a:p>
          <a:p>
            <a:pPr algn="ctr">
              <a:defRPr/>
            </a:pPr>
            <a:r>
              <a:rPr lang="uk-UA" sz="20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дає оптимальний результат</a:t>
            </a:r>
            <a:endParaRPr lang="uk-UA" sz="2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716" name="AutoShape 8"/>
          <p:cNvSpPr>
            <a:spLocks noChangeArrowheads="1"/>
          </p:cNvSpPr>
          <p:nvPr/>
        </p:nvSpPr>
        <p:spPr bwMode="auto">
          <a:xfrm>
            <a:off x="4284663" y="2565400"/>
            <a:ext cx="1584325" cy="431800"/>
          </a:xfrm>
          <a:prstGeom prst="rightArrow">
            <a:avLst>
              <a:gd name="adj1" fmla="val 50000"/>
              <a:gd name="adj2" fmla="val 917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 idx="4294967295"/>
          </p:nvPr>
        </p:nvSpPr>
        <p:spPr bwMode="auto">
          <a:xfrm>
            <a:off x="1042988" y="620713"/>
            <a:ext cx="7994650" cy="920750"/>
          </a:xfrm>
          <a:solidFill>
            <a:schemeClr val="accent1"/>
          </a:solidFill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uk-UA" sz="2800" b="1" i="1" smtClean="0">
                <a:solidFill>
                  <a:srgbClr val="800000"/>
                </a:solidFill>
                <a:effectLst/>
                <a:latin typeface="Broadway" pitchFamily="82" charset="0"/>
              </a:rPr>
              <a:t>МЕТА:</a:t>
            </a:r>
            <a:endParaRPr lang="ru-RU" sz="2800" b="1" i="1" smtClean="0">
              <a:solidFill>
                <a:srgbClr val="800000"/>
              </a:solidFill>
              <a:effectLst/>
              <a:latin typeface="Broadway" pitchFamily="82" charset="0"/>
            </a:endParaRPr>
          </a:p>
        </p:txBody>
      </p:sp>
      <p:sp>
        <p:nvSpPr>
          <p:cNvPr id="16386" name="Содержимое 2"/>
          <p:cNvSpPr>
            <a:spLocks noGrp="1"/>
          </p:cNvSpPr>
          <p:nvPr>
            <p:ph idx="4294967295"/>
          </p:nvPr>
        </p:nvSpPr>
        <p:spPr>
          <a:xfrm>
            <a:off x="971550" y="1916113"/>
            <a:ext cx="5545138" cy="3938587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uk-UA" sz="2400" smtClean="0">
                <a:latin typeface="Broadway" pitchFamily="82" charset="0"/>
              </a:rPr>
              <a:t>Розглянути нову парадигму освіти в постіндустріальному суспільстві</a:t>
            </a:r>
            <a:endParaRPr lang="ru-RU" sz="2400" smtClean="0">
              <a:latin typeface="Broadway" pitchFamily="82" charset="0"/>
            </a:endParaRPr>
          </a:p>
          <a:p>
            <a:pPr eaLnBrk="1" hangingPunct="1"/>
            <a:r>
              <a:rPr lang="uk-UA" sz="2400" smtClean="0">
                <a:latin typeface="Broadway" pitchFamily="82" charset="0"/>
              </a:rPr>
              <a:t>Визначити виклики сучасної національної освіти</a:t>
            </a:r>
            <a:endParaRPr lang="ru-RU" sz="2400" smtClean="0">
              <a:latin typeface="Broadway" pitchFamily="82" charset="0"/>
            </a:endParaRPr>
          </a:p>
          <a:p>
            <a:pPr eaLnBrk="1" hangingPunct="1"/>
            <a:r>
              <a:rPr lang="uk-UA" sz="2400" smtClean="0">
                <a:latin typeface="Broadway" pitchFamily="82" charset="0"/>
              </a:rPr>
              <a:t>Проаналізувати завдання учителя в контексті трансформаційних процесів в освіті</a:t>
            </a:r>
            <a:endParaRPr lang="ru-RU" sz="2400" smtClean="0">
              <a:latin typeface="Broadway" pitchFamily="82" charset="0"/>
            </a:endParaRPr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8613775" y="6305550"/>
            <a:ext cx="457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fld id="{736437A1-2FAF-43D6-8974-B449574EC3F3}" type="slidenum">
              <a:rPr lang="ru-RU" sz="1200">
                <a:solidFill>
                  <a:schemeClr val="bg2">
                    <a:shade val="50000"/>
                    <a:satMod val="200000"/>
                  </a:schemeClr>
                </a:solidFill>
              </a:rPr>
              <a:pPr algn="ctr">
                <a:defRPr/>
              </a:pPr>
              <a:t>2</a:t>
            </a:fld>
            <a:endParaRPr lang="ru-RU" sz="1200">
              <a:solidFill>
                <a:schemeClr val="bg2">
                  <a:shade val="50000"/>
                  <a:satMod val="200000"/>
                </a:schemeClr>
              </a:solidFill>
            </a:endParaRPr>
          </a:p>
        </p:txBody>
      </p:sp>
      <p:pic>
        <p:nvPicPr>
          <p:cNvPr id="16388" name="Содержимое 3" descr="Huk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8356"/>
          <a:stretch>
            <a:fillRect/>
          </a:stretch>
        </p:blipFill>
        <p:spPr bwMode="auto">
          <a:xfrm>
            <a:off x="5688013" y="1158875"/>
            <a:ext cx="3455987" cy="569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Содержимое 3" descr="Huk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8356"/>
          <a:stretch>
            <a:fillRect/>
          </a:stretch>
        </p:blipFill>
        <p:spPr bwMode="auto">
          <a:xfrm>
            <a:off x="5688013" y="1158875"/>
            <a:ext cx="3455987" cy="569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325563" y="0"/>
            <a:ext cx="7818437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ru-RU" sz="36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7762" name="Объект 2"/>
          <p:cNvSpPr>
            <a:spLocks noGrp="1"/>
          </p:cNvSpPr>
          <p:nvPr>
            <p:ph idx="1"/>
          </p:nvPr>
        </p:nvSpPr>
        <p:spPr>
          <a:xfrm>
            <a:off x="1042988" y="1412875"/>
            <a:ext cx="7858125" cy="4800600"/>
          </a:xfrm>
          <a:solidFill>
            <a:schemeClr val="folHlink"/>
          </a:solidFill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uk-UA" sz="2400" b="1" smtClean="0">
                <a:solidFill>
                  <a:schemeClr val="tx2"/>
                </a:solidFill>
                <a:latin typeface="Broadway" pitchFamily="82" charset="0"/>
              </a:rPr>
              <a:t>Дає в руки інструмент життєвої адаптації – компетентності</a:t>
            </a:r>
            <a:r>
              <a:rPr lang="uk-UA" sz="2400" b="1" smtClean="0">
                <a:solidFill>
                  <a:schemeClr val="tx2"/>
                </a:solidFill>
                <a:latin typeface="Arial" charset="0"/>
              </a:rPr>
              <a:t>.</a:t>
            </a:r>
          </a:p>
          <a:p>
            <a:pPr eaLnBrk="1" hangingPunct="1">
              <a:lnSpc>
                <a:spcPct val="150000"/>
              </a:lnSpc>
            </a:pPr>
            <a:r>
              <a:rPr lang="uk-UA" sz="2400" b="1" smtClean="0">
                <a:solidFill>
                  <a:schemeClr val="tx2"/>
                </a:solidFill>
                <a:latin typeface="Broadway" pitchFamily="82" charset="0"/>
              </a:rPr>
              <a:t>Провідник демократичних європейських цінностей</a:t>
            </a:r>
            <a:r>
              <a:rPr lang="uk-UA" sz="2400" b="1" smtClean="0">
                <a:solidFill>
                  <a:schemeClr val="tx2"/>
                </a:solidFill>
                <a:latin typeface="Arial" charset="0"/>
              </a:rPr>
              <a:t>.</a:t>
            </a:r>
          </a:p>
          <a:p>
            <a:pPr eaLnBrk="1" hangingPunct="1">
              <a:lnSpc>
                <a:spcPct val="150000"/>
              </a:lnSpc>
            </a:pPr>
            <a:r>
              <a:rPr lang="uk-UA" sz="2400" b="1" smtClean="0">
                <a:solidFill>
                  <a:schemeClr val="tx2"/>
                </a:solidFill>
                <a:latin typeface="Broadway" pitchFamily="82" charset="0"/>
              </a:rPr>
              <a:t>Приклад збереження національного рівня ідентичності в умовах глобалізації</a:t>
            </a:r>
            <a:r>
              <a:rPr lang="uk-UA" sz="2400" b="1" smtClean="0">
                <a:solidFill>
                  <a:schemeClr val="tx2"/>
                </a:solidFill>
                <a:latin typeface="Arial" charset="0"/>
              </a:rPr>
              <a:t>.</a:t>
            </a:r>
            <a:endParaRPr lang="ru-RU" sz="2400" b="1" smtClean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17763" name="AutoShape 4"/>
          <p:cNvSpPr>
            <a:spLocks noChangeArrowheads="1"/>
          </p:cNvSpPr>
          <p:nvPr/>
        </p:nvSpPr>
        <p:spPr bwMode="auto">
          <a:xfrm>
            <a:off x="1258888" y="115888"/>
            <a:ext cx="7632700" cy="11747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800" b="1" i="1">
                <a:solidFill>
                  <a:srgbClr val="990033"/>
                </a:solidFill>
                <a:latin typeface="Broadway" pitchFamily="82" charset="0"/>
              </a:rPr>
              <a:t>Професійні ідентичності </a:t>
            </a:r>
            <a:br>
              <a:rPr lang="uk-UA" sz="2800" b="1" i="1">
                <a:solidFill>
                  <a:srgbClr val="990033"/>
                </a:solidFill>
                <a:latin typeface="Broadway" pitchFamily="82" charset="0"/>
              </a:rPr>
            </a:br>
            <a:r>
              <a:rPr lang="uk-UA" sz="2800" b="1" i="1">
                <a:solidFill>
                  <a:srgbClr val="990033"/>
                </a:solidFill>
                <a:latin typeface="Broadway" pitchFamily="82" charset="0"/>
              </a:rPr>
              <a:t>сучасного вчителя</a:t>
            </a:r>
            <a:endParaRPr lang="ru-RU" sz="2800" b="1" i="1">
              <a:solidFill>
                <a:srgbClr val="990033"/>
              </a:solidFill>
              <a:latin typeface="Broadway" pitchFamily="82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2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>
              <a:effectLst/>
            </a:endParaRPr>
          </a:p>
        </p:txBody>
      </p:sp>
      <p:sp>
        <p:nvSpPr>
          <p:cNvPr id="119810" name="Rectangle 3"/>
          <p:cNvSpPr>
            <a:spLocks noGrp="1"/>
          </p:cNvSpPr>
          <p:nvPr>
            <p:ph type="body" idx="1"/>
          </p:nvPr>
        </p:nvSpPr>
        <p:spPr>
          <a:solidFill>
            <a:schemeClr val="folHlink"/>
          </a:soli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z="27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державницька свідомість;</a:t>
            </a:r>
            <a:endParaRPr lang="ru-RU" sz="270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uk-UA" sz="27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професійна майстерність;</a:t>
            </a:r>
            <a:endParaRPr lang="ru-RU" sz="270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uk-UA" sz="27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гуманістична спрямованість викладання;</a:t>
            </a:r>
            <a:endParaRPr lang="ru-RU" sz="270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uk-UA" sz="27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демократизм (педагогіка партнерства, атмосфера дружби, взаємоповаги, чуйності;урок не для учнів, а разом з ними);</a:t>
            </a:r>
            <a:endParaRPr lang="ru-RU" sz="270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uk-UA" sz="27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висока особиста культура і моральні якості.</a:t>
            </a:r>
            <a:endParaRPr lang="ru-RU" sz="270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smtClean="0"/>
          </a:p>
        </p:txBody>
      </p:sp>
      <p:sp>
        <p:nvSpPr>
          <p:cNvPr id="119811" name="Rectangle 4"/>
          <p:cNvSpPr>
            <a:spLocks noChangeArrowheads="1"/>
          </p:cNvSpPr>
          <p:nvPr/>
        </p:nvSpPr>
        <p:spPr bwMode="auto">
          <a:xfrm>
            <a:off x="1547813" y="260350"/>
            <a:ext cx="7056437" cy="10810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400" b="1" i="1">
                <a:solidFill>
                  <a:srgbClr val="990033"/>
                </a:solidFill>
                <a:latin typeface="Broadway" pitchFamily="82" charset="0"/>
              </a:rPr>
              <a:t>Риси вчителя суспільних дисциплін:</a:t>
            </a:r>
            <a:endParaRPr lang="ru-RU" sz="2400" b="1" i="1">
              <a:solidFill>
                <a:srgbClr val="990033"/>
              </a:solidFill>
              <a:latin typeface="Broadway" pitchFamily="82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Заголовок 1"/>
          <p:cNvSpPr>
            <a:spLocks noGrp="1"/>
          </p:cNvSpPr>
          <p:nvPr>
            <p:ph type="title"/>
          </p:nvPr>
        </p:nvSpPr>
        <p:spPr bwMode="auto">
          <a:xfrm>
            <a:off x="971550" y="274638"/>
            <a:ext cx="79629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endParaRPr lang="ru-RU" sz="3600" b="1" smtClean="0">
              <a:effectLst/>
            </a:endParaRPr>
          </a:p>
        </p:txBody>
      </p:sp>
      <p:sp>
        <p:nvSpPr>
          <p:cNvPr id="120834" name="Объект 2"/>
          <p:cNvSpPr>
            <a:spLocks noGrp="1"/>
          </p:cNvSpPr>
          <p:nvPr>
            <p:ph idx="1"/>
          </p:nvPr>
        </p:nvSpPr>
        <p:spPr>
          <a:xfrm>
            <a:off x="1042988" y="1652588"/>
            <a:ext cx="7891462" cy="48006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uk-UA" sz="2400" smtClean="0">
                <a:solidFill>
                  <a:schemeClr val="tx2"/>
                </a:solidFill>
                <a:latin typeface="Broadway" pitchFamily="82" charset="0"/>
              </a:rPr>
              <a:t>Забезпечує інтеграцію дитини у сучасний науковий інформаційний простір</a:t>
            </a:r>
            <a:r>
              <a:rPr lang="uk-UA" sz="2400" smtClean="0">
                <a:solidFill>
                  <a:schemeClr val="tx2"/>
                </a:solidFill>
                <a:latin typeface="Arial" charset="0"/>
              </a:rPr>
              <a:t>.</a:t>
            </a:r>
          </a:p>
          <a:p>
            <a:pPr eaLnBrk="1" hangingPunct="1"/>
            <a:r>
              <a:rPr lang="uk-UA" sz="2400" smtClean="0">
                <a:solidFill>
                  <a:schemeClr val="tx2"/>
                </a:solidFill>
                <a:latin typeface="Broadway" pitchFamily="82" charset="0"/>
              </a:rPr>
              <a:t>Включає дитину в систему ціннісних орієнтацій та культуральних особливостей сучасного світу</a:t>
            </a:r>
            <a:r>
              <a:rPr lang="uk-UA" sz="2400" smtClean="0">
                <a:solidFill>
                  <a:schemeClr val="tx2"/>
                </a:solidFill>
                <a:latin typeface="Arial" charset="0"/>
              </a:rPr>
              <a:t>.</a:t>
            </a:r>
          </a:p>
          <a:p>
            <a:pPr eaLnBrk="1" hangingPunct="1"/>
            <a:r>
              <a:rPr lang="uk-UA" sz="2400" smtClean="0">
                <a:solidFill>
                  <a:schemeClr val="tx2"/>
                </a:solidFill>
                <a:latin typeface="Broadway" pitchFamily="82" charset="0"/>
              </a:rPr>
              <a:t>Дозволяє  сформувати в учнів систему поглядів на світ</a:t>
            </a:r>
            <a:r>
              <a:rPr lang="uk-UA" sz="2400" smtClean="0">
                <a:solidFill>
                  <a:schemeClr val="tx2"/>
                </a:solidFill>
                <a:latin typeface="Arial" charset="0"/>
              </a:rPr>
              <a:t>.</a:t>
            </a:r>
          </a:p>
          <a:p>
            <a:pPr eaLnBrk="1" hangingPunct="1"/>
            <a:r>
              <a:rPr lang="uk-UA" sz="2400" smtClean="0">
                <a:solidFill>
                  <a:schemeClr val="tx2"/>
                </a:solidFill>
                <a:latin typeface="Broadway" pitchFamily="82" charset="0"/>
              </a:rPr>
              <a:t>Дозволяє на науковій основі здійснювати психолого-педагогічний супровід особистісного становлення громадянина</a:t>
            </a:r>
            <a:r>
              <a:rPr lang="uk-UA" sz="2400" smtClean="0">
                <a:solidFill>
                  <a:schemeClr val="tx2"/>
                </a:solidFill>
                <a:latin typeface="Arial" charset="0"/>
              </a:rPr>
              <a:t>.</a:t>
            </a:r>
          </a:p>
        </p:txBody>
      </p:sp>
      <p:sp>
        <p:nvSpPr>
          <p:cNvPr id="120835" name="Rectangle 4"/>
          <p:cNvSpPr>
            <a:spLocks noChangeArrowheads="1"/>
          </p:cNvSpPr>
          <p:nvPr/>
        </p:nvSpPr>
        <p:spPr bwMode="auto">
          <a:xfrm>
            <a:off x="1187450" y="260350"/>
            <a:ext cx="7705725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400" b="1" i="1">
                <a:solidFill>
                  <a:srgbClr val="990033"/>
                </a:solidFill>
                <a:latin typeface="Broadway" pitchFamily="82" charset="0"/>
              </a:rPr>
              <a:t>Володіння </a:t>
            </a:r>
            <a:r>
              <a:rPr lang="uk-UA" sz="2400" b="1" i="1">
                <a:solidFill>
                  <a:srgbClr val="990033"/>
                </a:solidFill>
                <a:latin typeface="Arial" charset="0"/>
              </a:rPr>
              <a:t>вчителем</a:t>
            </a:r>
            <a:r>
              <a:rPr lang="uk-UA" sz="2400" b="1" i="1">
                <a:solidFill>
                  <a:srgbClr val="990033"/>
                </a:solidFill>
                <a:latin typeface="Broadway" pitchFamily="82" charset="0"/>
              </a:rPr>
              <a:t> фаховою дисципліною</a:t>
            </a:r>
          </a:p>
          <a:p>
            <a:pPr algn="ctr"/>
            <a:r>
              <a:rPr lang="uk-UA" sz="2400" b="1" i="1">
                <a:solidFill>
                  <a:srgbClr val="990033"/>
                </a:solidFill>
                <a:latin typeface="Broadway" pitchFamily="82" charset="0"/>
              </a:rPr>
              <a:t> на високому рівні:</a:t>
            </a:r>
            <a:endParaRPr lang="ru-RU" sz="2400" b="1" i="1">
              <a:solidFill>
                <a:srgbClr val="990033"/>
              </a:solidFill>
              <a:latin typeface="Broadway" pitchFamily="82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Заголовок 1"/>
          <p:cNvSpPr>
            <a:spLocks noGrp="1"/>
          </p:cNvSpPr>
          <p:nvPr>
            <p:ph type="title"/>
          </p:nvPr>
        </p:nvSpPr>
        <p:spPr bwMode="auto">
          <a:xfrm>
            <a:off x="1476375" y="260350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endParaRPr lang="ru-RU" sz="3600" b="1" smtClean="0">
              <a:effectLst/>
            </a:endParaRPr>
          </a:p>
        </p:txBody>
      </p:sp>
      <p:sp>
        <p:nvSpPr>
          <p:cNvPr id="123906" name="Объект 2"/>
          <p:cNvSpPr>
            <a:spLocks noGrp="1"/>
          </p:cNvSpPr>
          <p:nvPr>
            <p:ph idx="1"/>
          </p:nvPr>
        </p:nvSpPr>
        <p:spPr>
          <a:xfrm>
            <a:off x="1116013" y="1412875"/>
            <a:ext cx="8027987" cy="4800600"/>
          </a:xfrm>
          <a:solidFill>
            <a:schemeClr val="folHlink"/>
          </a:solidFill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uk-UA" sz="2800" b="1" smtClean="0">
                <a:solidFill>
                  <a:schemeClr val="tx2"/>
                </a:solidFill>
                <a:latin typeface="Broadway" pitchFamily="82" charset="0"/>
              </a:rPr>
              <a:t>Локальний</a:t>
            </a:r>
            <a:endParaRPr lang="uk-UA" sz="2800" b="1" smtClean="0">
              <a:solidFill>
                <a:schemeClr val="tx2"/>
              </a:solidFill>
              <a:latin typeface="Arial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uk-UA" sz="2800" b="1" smtClean="0">
                <a:solidFill>
                  <a:schemeClr val="tx2"/>
                </a:solidFill>
                <a:latin typeface="Broadway" pitchFamily="82" charset="0"/>
              </a:rPr>
              <a:t>Регіональний</a:t>
            </a:r>
          </a:p>
          <a:p>
            <a:pPr eaLnBrk="1" hangingPunct="1">
              <a:lnSpc>
                <a:spcPct val="150000"/>
              </a:lnSpc>
            </a:pPr>
            <a:r>
              <a:rPr lang="uk-UA" sz="2800" b="1" smtClean="0">
                <a:solidFill>
                  <a:schemeClr val="tx2"/>
                </a:solidFill>
                <a:latin typeface="Broadway" pitchFamily="82" charset="0"/>
              </a:rPr>
              <a:t>Національний</a:t>
            </a:r>
          </a:p>
          <a:p>
            <a:pPr eaLnBrk="1" hangingPunct="1">
              <a:lnSpc>
                <a:spcPct val="150000"/>
              </a:lnSpc>
            </a:pPr>
            <a:r>
              <a:rPr lang="uk-UA" sz="2800" b="1" smtClean="0">
                <a:solidFill>
                  <a:schemeClr val="tx2"/>
                </a:solidFill>
                <a:latin typeface="Broadway" pitchFamily="82" charset="0"/>
              </a:rPr>
              <a:t>Наднаціональний</a:t>
            </a:r>
            <a:endParaRPr lang="ru-RU" sz="2800" b="1" smtClean="0">
              <a:solidFill>
                <a:schemeClr val="tx2"/>
              </a:solidFill>
              <a:latin typeface="Broadway" pitchFamily="82" charset="0"/>
            </a:endParaRPr>
          </a:p>
        </p:txBody>
      </p:sp>
      <p:sp>
        <p:nvSpPr>
          <p:cNvPr id="123907" name="Rectangle 4"/>
          <p:cNvSpPr>
            <a:spLocks noChangeArrowheads="1"/>
          </p:cNvSpPr>
          <p:nvPr/>
        </p:nvSpPr>
        <p:spPr bwMode="auto">
          <a:xfrm>
            <a:off x="1116013" y="260350"/>
            <a:ext cx="7848600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400" b="1" i="1">
                <a:solidFill>
                  <a:srgbClr val="990033"/>
                </a:solidFill>
                <a:latin typeface="Broadway" pitchFamily="82" charset="0"/>
              </a:rPr>
              <a:t>Рівні професійної ідентичності вчителя:</a:t>
            </a:r>
            <a:endParaRPr lang="ru-RU" sz="2400" b="1" i="1">
              <a:solidFill>
                <a:srgbClr val="990033"/>
              </a:solidFill>
              <a:latin typeface="Broadway" pitchFamily="82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Заголовок 1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endParaRPr lang="ru-RU" sz="3600" b="1" smtClean="0">
              <a:effectLst/>
            </a:endParaRPr>
          </a:p>
        </p:txBody>
      </p:sp>
      <p:sp>
        <p:nvSpPr>
          <p:cNvPr id="125954" name="Объект 2"/>
          <p:cNvSpPr>
            <a:spLocks noGrp="1"/>
          </p:cNvSpPr>
          <p:nvPr>
            <p:ph idx="1"/>
          </p:nvPr>
        </p:nvSpPr>
        <p:spPr>
          <a:xfrm>
            <a:off x="1042988" y="1484313"/>
            <a:ext cx="7858125" cy="4537075"/>
          </a:xfrm>
          <a:solidFill>
            <a:schemeClr val="folHlink"/>
          </a:solidFill>
        </p:spPr>
        <p:txBody>
          <a:bodyPr/>
          <a:lstStyle/>
          <a:p>
            <a:pPr marL="595313" indent="-514350" eaLnBrk="1" hangingPunct="1">
              <a:lnSpc>
                <a:spcPct val="150000"/>
              </a:lnSpc>
              <a:buSzPct val="100000"/>
              <a:buFont typeface="Gill Sans MT" pitchFamily="34" charset="0"/>
              <a:buAutoNum type="arabicPeriod"/>
            </a:pPr>
            <a:r>
              <a:rPr lang="uk-UA" sz="2400" b="1" smtClean="0">
                <a:solidFill>
                  <a:schemeClr val="tx2"/>
                </a:solidFill>
              </a:rPr>
              <a:t>Нові види та  форми організації освітньої діяльності. </a:t>
            </a:r>
          </a:p>
          <a:p>
            <a:pPr marL="595313" indent="-514350" eaLnBrk="1" hangingPunct="1">
              <a:lnSpc>
                <a:spcPct val="150000"/>
              </a:lnSpc>
              <a:buSzPct val="100000"/>
              <a:buFont typeface="Gill Sans MT" pitchFamily="34" charset="0"/>
              <a:buAutoNum type="arabicPeriod"/>
            </a:pPr>
            <a:r>
              <a:rPr lang="uk-UA" sz="2400" b="1" smtClean="0">
                <a:solidFill>
                  <a:schemeClr val="tx2"/>
                </a:solidFill>
              </a:rPr>
              <a:t>Трансформація існуючих освітніх інституцій.</a:t>
            </a:r>
          </a:p>
          <a:p>
            <a:pPr marL="595313" indent="-514350" eaLnBrk="1" hangingPunct="1">
              <a:lnSpc>
                <a:spcPct val="150000"/>
              </a:lnSpc>
              <a:buSzPct val="100000"/>
              <a:buFont typeface="Gill Sans MT" pitchFamily="34" charset="0"/>
              <a:buAutoNum type="arabicPeriod"/>
            </a:pPr>
            <a:r>
              <a:rPr lang="uk-UA" sz="2400" b="1" smtClean="0">
                <a:solidFill>
                  <a:schemeClr val="tx2"/>
                </a:solidFill>
              </a:rPr>
              <a:t>Електронне навчання в системі змішаного навчання.</a:t>
            </a:r>
            <a:endParaRPr lang="ru-RU" sz="2400" b="1" smtClean="0">
              <a:solidFill>
                <a:schemeClr val="tx2"/>
              </a:solidFill>
            </a:endParaRPr>
          </a:p>
        </p:txBody>
      </p:sp>
      <p:sp>
        <p:nvSpPr>
          <p:cNvPr id="125955" name="AutoShape 4"/>
          <p:cNvSpPr>
            <a:spLocks noChangeArrowheads="1"/>
          </p:cNvSpPr>
          <p:nvPr/>
        </p:nvSpPr>
        <p:spPr bwMode="auto">
          <a:xfrm>
            <a:off x="1403350" y="333375"/>
            <a:ext cx="7489825" cy="10795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ctr">
              <a:lnSpc>
                <a:spcPct val="15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Gill Sans MT" pitchFamily="34" charset="0"/>
              <a:buAutoNum type="arabicPeriod"/>
            </a:pPr>
            <a:r>
              <a:rPr lang="uk-UA" sz="2000" b="1" i="1">
                <a:solidFill>
                  <a:srgbClr val="990033"/>
                </a:solidFill>
              </a:rPr>
              <a:t>Відповіді освітньої системи на зростаючі виклики</a:t>
            </a:r>
          </a:p>
          <a:p>
            <a:pPr marL="342900" indent="-342900" algn="ctr"/>
            <a:endParaRPr lang="ru-RU" sz="2400" b="1" i="1">
              <a:solidFill>
                <a:srgbClr val="990033"/>
              </a:solidFill>
            </a:endParaRPr>
          </a:p>
        </p:txBody>
      </p:sp>
      <p:pic>
        <p:nvPicPr>
          <p:cNvPr id="125956" name="Содержимое 3" descr="Huk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8356"/>
          <a:stretch>
            <a:fillRect/>
          </a:stretch>
        </p:blipFill>
        <p:spPr bwMode="auto">
          <a:xfrm>
            <a:off x="6084888" y="1158875"/>
            <a:ext cx="3455987" cy="569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Заголовок 1"/>
          <p:cNvSpPr>
            <a:spLocks noGrp="1"/>
          </p:cNvSpPr>
          <p:nvPr>
            <p:ph type="title"/>
          </p:nvPr>
        </p:nvSpPr>
        <p:spPr bwMode="auto">
          <a:xfrm>
            <a:off x="1116013" y="0"/>
            <a:ext cx="7848600" cy="720725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endParaRPr lang="ru-RU" sz="2400" b="1" smtClean="0">
              <a:effectLst/>
            </a:endParaRPr>
          </a:p>
        </p:txBody>
      </p:sp>
      <p:sp>
        <p:nvSpPr>
          <p:cNvPr id="128002" name="Содержимое 2"/>
          <p:cNvSpPr>
            <a:spLocks noGrp="1"/>
          </p:cNvSpPr>
          <p:nvPr>
            <p:ph idx="1"/>
          </p:nvPr>
        </p:nvSpPr>
        <p:spPr>
          <a:xfrm>
            <a:off x="971550" y="908050"/>
            <a:ext cx="8172450" cy="5949950"/>
          </a:xfrm>
          <a:solidFill>
            <a:schemeClr val="folHlink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sz="2200" b="1" smtClean="0">
                <a:solidFill>
                  <a:srgbClr val="990033"/>
                </a:solidFill>
              </a:rPr>
              <a:t>Новий зміст освіти</a:t>
            </a:r>
            <a:r>
              <a:rPr lang="uk-UA" sz="2200" smtClean="0"/>
              <a:t>, заснований на формуванні компетентностей, потрібних для успішної самореалізації в суспільстві.</a:t>
            </a:r>
          </a:p>
          <a:p>
            <a:pPr eaLnBrk="1" hangingPunct="1">
              <a:lnSpc>
                <a:spcPct val="80000"/>
              </a:lnSpc>
            </a:pPr>
            <a:r>
              <a:rPr lang="uk-UA" sz="2200" b="1" smtClean="0">
                <a:solidFill>
                  <a:srgbClr val="990033"/>
                </a:solidFill>
              </a:rPr>
              <a:t>Умотивований учитель</a:t>
            </a:r>
            <a:r>
              <a:rPr lang="uk-UA" sz="2200" smtClean="0"/>
              <a:t>, який має свободу творчості й розвивається професійно.</a:t>
            </a:r>
          </a:p>
          <a:p>
            <a:pPr eaLnBrk="1" hangingPunct="1">
              <a:lnSpc>
                <a:spcPct val="80000"/>
              </a:lnSpc>
            </a:pPr>
            <a:r>
              <a:rPr lang="uk-UA" sz="2200" b="1" smtClean="0">
                <a:solidFill>
                  <a:srgbClr val="990033"/>
                </a:solidFill>
              </a:rPr>
              <a:t>Наскрізний процес виховання, який формує цінності.</a:t>
            </a:r>
          </a:p>
          <a:p>
            <a:pPr eaLnBrk="1" hangingPunct="1">
              <a:lnSpc>
                <a:spcPct val="80000"/>
              </a:lnSpc>
            </a:pPr>
            <a:r>
              <a:rPr lang="uk-UA" sz="2200" b="1" smtClean="0">
                <a:solidFill>
                  <a:srgbClr val="990033"/>
                </a:solidFill>
              </a:rPr>
              <a:t>Децентралізація та ефективне управління</a:t>
            </a:r>
            <a:r>
              <a:rPr lang="uk-UA" sz="2200" smtClean="0"/>
              <a:t>, що надасть</a:t>
            </a:r>
          </a:p>
          <a:p>
            <a:pPr eaLnBrk="1" hangingPunct="1">
              <a:lnSpc>
                <a:spcPct val="80000"/>
              </a:lnSpc>
            </a:pPr>
            <a:r>
              <a:rPr lang="uk-UA" sz="2200" smtClean="0"/>
              <a:t> школі реальну автономію.</a:t>
            </a:r>
          </a:p>
          <a:p>
            <a:pPr eaLnBrk="1" hangingPunct="1">
              <a:lnSpc>
                <a:spcPct val="80000"/>
              </a:lnSpc>
            </a:pPr>
            <a:r>
              <a:rPr lang="uk-UA" sz="2200" b="1" smtClean="0">
                <a:solidFill>
                  <a:srgbClr val="990033"/>
                </a:solidFill>
              </a:rPr>
              <a:t>Педагогіка партнерства</a:t>
            </a:r>
            <a:r>
              <a:rPr lang="uk-UA" sz="2200" smtClean="0"/>
              <a:t>, що ґрунтується на партнерстві </a:t>
            </a:r>
          </a:p>
          <a:p>
            <a:pPr eaLnBrk="1" hangingPunct="1">
              <a:lnSpc>
                <a:spcPct val="80000"/>
              </a:lnSpc>
            </a:pPr>
            <a:r>
              <a:rPr lang="uk-UA" sz="2200" smtClean="0"/>
              <a:t>між учнем, учителем і батьками.</a:t>
            </a:r>
          </a:p>
        </p:txBody>
      </p:sp>
      <p:sp>
        <p:nvSpPr>
          <p:cNvPr id="128003" name="Rectangle 4"/>
          <p:cNvSpPr>
            <a:spLocks noChangeArrowheads="1"/>
          </p:cNvSpPr>
          <p:nvPr/>
        </p:nvSpPr>
        <p:spPr bwMode="auto">
          <a:xfrm>
            <a:off x="1258888" y="0"/>
            <a:ext cx="7416800" cy="6921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800000"/>
                </a:solidFill>
              </a:rPr>
              <a:t>ФОРМУЛА НОВОЇ ШКОЛИ СКЛАДАЄТЬСЯ </a:t>
            </a:r>
          </a:p>
          <a:p>
            <a:pPr algn="ctr"/>
            <a:r>
              <a:rPr lang="ru-RU" b="1">
                <a:solidFill>
                  <a:srgbClr val="800000"/>
                </a:solidFill>
              </a:rPr>
              <a:t>З ДЕВ’ЯТИ КЛЮЧОВИХ КОМПОНЕНТІВ: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uk-UA" sz="39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uk-UA" sz="39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39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39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ru-RU" sz="3900" b="1" i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0050" name="Rectangle 3"/>
          <p:cNvSpPr>
            <a:spLocks noGrp="1"/>
          </p:cNvSpPr>
          <p:nvPr>
            <p:ph type="body" idx="1"/>
          </p:nvPr>
        </p:nvSpPr>
        <p:spPr>
          <a:xfrm>
            <a:off x="1116013" y="1412875"/>
            <a:ext cx="7499350" cy="48006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uk-UA" sz="2400" b="1" smtClean="0">
                <a:solidFill>
                  <a:schemeClr val="tx2"/>
                </a:solidFill>
                <a:latin typeface="Broadway" pitchFamily="82" charset="0"/>
              </a:rPr>
              <a:t>динамічна комбінація знань</a:t>
            </a:r>
            <a:r>
              <a:rPr lang="uk-UA" sz="2400" b="1" smtClean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uk-UA" sz="2400" b="1" smtClean="0">
                <a:solidFill>
                  <a:schemeClr val="tx2"/>
                </a:solidFill>
                <a:latin typeface="Broadway" pitchFamily="82" charset="0"/>
              </a:rPr>
              <a:t> умінь</a:t>
            </a:r>
            <a:r>
              <a:rPr lang="uk-UA" sz="2400" b="1" smtClean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uk-UA" sz="2400" b="1" smtClean="0">
                <a:solidFill>
                  <a:schemeClr val="tx2"/>
                </a:solidFill>
                <a:latin typeface="Broadway" pitchFamily="82" charset="0"/>
              </a:rPr>
              <a:t> навичок</a:t>
            </a:r>
            <a:r>
              <a:rPr lang="uk-UA" sz="2400" b="1" smtClean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uk-UA" sz="2400" b="1" smtClean="0">
                <a:solidFill>
                  <a:schemeClr val="tx2"/>
                </a:solidFill>
                <a:latin typeface="Broadway" pitchFamily="82" charset="0"/>
              </a:rPr>
              <a:t>способів мислення</a:t>
            </a:r>
            <a:r>
              <a:rPr lang="uk-UA" sz="2400" b="1" smtClean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uk-UA" sz="2400" b="1" smtClean="0">
                <a:solidFill>
                  <a:schemeClr val="tx2"/>
                </a:solidFill>
                <a:latin typeface="Broadway" pitchFamily="82" charset="0"/>
              </a:rPr>
              <a:t> поглядів</a:t>
            </a:r>
            <a:r>
              <a:rPr lang="uk-UA" sz="2400" b="1" smtClean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uk-UA" sz="2400" b="1" smtClean="0">
                <a:solidFill>
                  <a:schemeClr val="tx2"/>
                </a:solidFill>
                <a:latin typeface="Broadway" pitchFamily="82" charset="0"/>
              </a:rPr>
              <a:t> цінностей</a:t>
            </a:r>
            <a:r>
              <a:rPr lang="uk-UA" sz="2400" b="1" smtClean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uk-UA" sz="2400" b="1" smtClean="0">
                <a:solidFill>
                  <a:schemeClr val="tx2"/>
                </a:solidFill>
                <a:latin typeface="Broadway" pitchFamily="82" charset="0"/>
              </a:rPr>
              <a:t> інших особистих якостей</a:t>
            </a:r>
            <a:r>
              <a:rPr lang="uk-UA" sz="2400" b="1" smtClean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uk-UA" sz="2400" b="1" smtClean="0">
                <a:solidFill>
                  <a:schemeClr val="tx2"/>
                </a:solidFill>
                <a:latin typeface="Broadway" pitchFamily="82" charset="0"/>
              </a:rPr>
              <a:t> що визначає здатність особи успішно соціалізуватися</a:t>
            </a:r>
            <a:r>
              <a:rPr lang="uk-UA" sz="2400" b="1" smtClean="0">
                <a:solidFill>
                  <a:schemeClr val="tx2"/>
                </a:solidFill>
                <a:latin typeface="Times New Roman" pitchFamily="18" charset="0"/>
              </a:rPr>
              <a:t>,</a:t>
            </a:r>
            <a:r>
              <a:rPr lang="uk-UA" sz="2400" b="1" smtClean="0">
                <a:solidFill>
                  <a:schemeClr val="tx2"/>
                </a:solidFill>
                <a:latin typeface="Broadway" pitchFamily="82" charset="0"/>
              </a:rPr>
              <a:t> провадити професійну та/або подальшу навчальну діяльність. </a:t>
            </a:r>
          </a:p>
          <a:p>
            <a:pPr eaLnBrk="1" hangingPunct="1"/>
            <a:r>
              <a:rPr lang="uk-UA" sz="2400" b="1" smtClean="0">
                <a:solidFill>
                  <a:schemeClr val="tx2"/>
                </a:solidFill>
                <a:latin typeface="Broadway" pitchFamily="82" charset="0"/>
              </a:rPr>
              <a:t>                         (Закон України «Про освіту», </a:t>
            </a:r>
            <a:r>
              <a:rPr lang="uk-UA" sz="2400" b="1" smtClean="0">
                <a:solidFill>
                  <a:schemeClr val="tx2"/>
                </a:solidFill>
                <a:latin typeface="Times New Roman" pitchFamily="18" charset="0"/>
              </a:rPr>
              <a:t>2017</a:t>
            </a:r>
            <a:endParaRPr lang="ru-RU" sz="2400" b="1" smtClean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12644" name="Rectangle 4"/>
          <p:cNvSpPr>
            <a:spLocks noChangeArrowheads="1"/>
          </p:cNvSpPr>
          <p:nvPr/>
        </p:nvSpPr>
        <p:spPr bwMode="auto">
          <a:xfrm>
            <a:off x="1476375" y="115888"/>
            <a:ext cx="74168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uk-UA" sz="2400" b="1" i="1">
                <a:solidFill>
                  <a:srgbClr val="57231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Компетентнісний підхід - це</a:t>
            </a:r>
            <a:endParaRPr lang="ru-RU" sz="2400" b="1" i="1">
              <a:solidFill>
                <a:srgbClr val="572314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3"/>
          <p:cNvSpPr>
            <a:spLocks noGrp="1"/>
          </p:cNvSpPr>
          <p:nvPr>
            <p:ph type="body" idx="4294967295"/>
          </p:nvPr>
        </p:nvSpPr>
        <p:spPr>
          <a:xfrm>
            <a:off x="1644650" y="765175"/>
            <a:ext cx="7499350" cy="5483225"/>
          </a:xfrm>
          <a:solidFill>
            <a:schemeClr val="folHlink"/>
          </a:solidFill>
        </p:spPr>
        <p:txBody>
          <a:bodyPr/>
          <a:lstStyle/>
          <a:p>
            <a:r>
              <a:rPr lang="uk-UA" sz="2800" b="1" i="1" smtClean="0">
                <a:solidFill>
                  <a:srgbClr val="800000"/>
                </a:solidFill>
                <a:latin typeface="Broadway" pitchFamily="82" charset="0"/>
              </a:rPr>
              <a:t>Урок – дзеркало загальної педагогічної культури вчителя, мірило його інтелектуального багатства, показник його світогляду, ерудиції. До хорошого уроку вчитель готується все життя. </a:t>
            </a:r>
            <a:endParaRPr lang="uk-UA" sz="2800" b="1" i="1" smtClean="0">
              <a:solidFill>
                <a:srgbClr val="800000"/>
              </a:solidFill>
              <a:latin typeface="Arial" charset="0"/>
            </a:endParaRPr>
          </a:p>
          <a:p>
            <a:r>
              <a:rPr lang="uk-UA" sz="2800" smtClean="0">
                <a:latin typeface="Arial" charset="0"/>
              </a:rPr>
              <a:t>                                    </a:t>
            </a:r>
            <a:r>
              <a:rPr lang="uk-UA" sz="2800" i="1" smtClean="0">
                <a:latin typeface="Broadway" pitchFamily="82" charset="0"/>
              </a:rPr>
              <a:t>В. Сухомлинський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16013" y="274638"/>
            <a:ext cx="7818437" cy="1143000"/>
          </a:xfrm>
          <a:solidFill>
            <a:schemeClr val="accent1"/>
          </a:solidFill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uk-UA" sz="4700" b="1" i="1" smtClean="0">
                <a:solidFill>
                  <a:srgbClr val="990033"/>
                </a:solidFill>
                <a:effectLst/>
                <a:latin typeface="Arial" charset="0"/>
              </a:rPr>
              <a:t>   </a:t>
            </a:r>
            <a:r>
              <a:rPr lang="uk-UA" sz="4700" b="1" i="1" smtClean="0">
                <a:solidFill>
                  <a:srgbClr val="990033"/>
                </a:solidFill>
                <a:effectLst/>
                <a:latin typeface="Broadway" pitchFamily="82" charset="0"/>
              </a:rPr>
              <a:t>Урок як форма навчання</a:t>
            </a:r>
            <a:endParaRPr lang="ru-RU" sz="4700" b="1" i="1" smtClean="0">
              <a:solidFill>
                <a:srgbClr val="990033"/>
              </a:solidFill>
              <a:effectLst/>
              <a:latin typeface="Broadway" pitchFamily="82" charset="0"/>
            </a:endParaRPr>
          </a:p>
        </p:txBody>
      </p:sp>
      <p:sp>
        <p:nvSpPr>
          <p:cNvPr id="132098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042988" y="1484313"/>
            <a:ext cx="3960812" cy="4572000"/>
          </a:xfrm>
          <a:solidFill>
            <a:schemeClr val="folHlink"/>
          </a:solidFill>
        </p:spPr>
        <p:txBody>
          <a:bodyPr/>
          <a:lstStyle/>
          <a:p>
            <a:r>
              <a:rPr lang="uk-UA" sz="2800" b="1" i="1" smtClean="0">
                <a:latin typeface="Broadway" pitchFamily="82" charset="0"/>
              </a:rPr>
              <a:t>З уроку починається освітній процес, уроком він і закінчується. Усе інше в школі грає хоча й важливу, але допоміжну роль, доповнюючи і розвиваючи все те, що закладається в ході уроку. </a:t>
            </a:r>
          </a:p>
        </p:txBody>
      </p:sp>
      <p:sp>
        <p:nvSpPr>
          <p:cNvPr id="132099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264150" y="1447800"/>
            <a:ext cx="3670300" cy="4800600"/>
          </a:xfrm>
          <a:solidFill>
            <a:schemeClr val="folHlink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sz="2800" b="1" i="1" smtClean="0">
                <a:solidFill>
                  <a:srgbClr val="990033"/>
                </a:solidFill>
                <a:latin typeface="Broadway" pitchFamily="82" charset="0"/>
              </a:rPr>
              <a:t>Чи знаємо ми тих кого навчаємо?</a:t>
            </a:r>
            <a:endParaRPr lang="ru-RU" sz="2800" b="1" i="1" smtClean="0">
              <a:solidFill>
                <a:srgbClr val="990033"/>
              </a:solidFill>
              <a:latin typeface="Broadway" pitchFamily="82" charset="0"/>
            </a:endParaRPr>
          </a:p>
          <a:p>
            <a:pPr>
              <a:lnSpc>
                <a:spcPct val="90000"/>
              </a:lnSpc>
            </a:pPr>
            <a:r>
              <a:rPr lang="uk-UA" sz="2800" b="1" i="1" smtClean="0">
                <a:latin typeface="Broadway" pitchFamily="82" charset="0"/>
              </a:rPr>
              <a:t>Обов’язок учителя – зрозуміти потреби кожної дитини, дібрати відповідну методику навчання, а також допомогти дітям самостійно розвиватися? </a:t>
            </a:r>
          </a:p>
        </p:txBody>
      </p:sp>
      <p:pic>
        <p:nvPicPr>
          <p:cNvPr id="13210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95738" y="5300663"/>
            <a:ext cx="1577975" cy="134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TextBox 1"/>
          <p:cNvSpPr txBox="1">
            <a:spLocks noChangeArrowheads="1"/>
          </p:cNvSpPr>
          <p:nvPr/>
        </p:nvSpPr>
        <p:spPr bwMode="auto">
          <a:xfrm>
            <a:off x="250825" y="1916113"/>
            <a:ext cx="8424863" cy="41148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4" algn="just" defTabSz="595313">
              <a:spcBef>
                <a:spcPts val="600"/>
              </a:spcBef>
            </a:pPr>
            <a:r>
              <a:rPr lang="uk-UA" sz="2000">
                <a:solidFill>
                  <a:srgbClr val="002060"/>
                </a:solidFill>
                <a:latin typeface="Arial" charset="0"/>
              </a:rPr>
              <a:t>	</a:t>
            </a:r>
            <a:r>
              <a:rPr lang="uk-UA" sz="2400" b="1" i="1">
                <a:solidFill>
                  <a:srgbClr val="990033"/>
                </a:solidFill>
                <a:latin typeface="Times New Roman" pitchFamily="18" charset="0"/>
              </a:rPr>
              <a:t>Сучасний урок має бути синкретичним</a:t>
            </a:r>
            <a:r>
              <a:rPr lang="uk-UA" sz="2000" i="1">
                <a:solidFill>
                  <a:srgbClr val="990033"/>
                </a:solidFill>
                <a:latin typeface="Times New Roman" pitchFamily="18" charset="0"/>
              </a:rPr>
              <a:t>: </a:t>
            </a:r>
          </a:p>
          <a:p>
            <a:pPr marL="0" lvl="4" algn="just" defTabSz="595313">
              <a:spcBef>
                <a:spcPts val="600"/>
              </a:spcBef>
            </a:pPr>
            <a:r>
              <a:rPr lang="uk-UA" sz="2000" b="1" i="1">
                <a:latin typeface="Times New Roman" pitchFamily="18" charset="0"/>
              </a:rPr>
              <a:t>по-перше,</a:t>
            </a:r>
            <a:r>
              <a:rPr lang="uk-UA" sz="2000" b="1" i="1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uk-UA" sz="2000" b="1" i="1">
                <a:solidFill>
                  <a:srgbClr val="990033"/>
                </a:solidFill>
                <a:latin typeface="Times New Roman" pitchFamily="18" charset="0"/>
              </a:rPr>
              <a:t>компетентнісно зорієнтованим</a:t>
            </a:r>
            <a:r>
              <a:rPr lang="uk-UA" sz="2000" b="1" i="1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uk-UA" sz="2000" b="1" i="1">
                <a:latin typeface="Times New Roman" pitchFamily="18" charset="0"/>
              </a:rPr>
              <a:t>на формування ключових і предметних компететентностей,</a:t>
            </a:r>
          </a:p>
          <a:p>
            <a:pPr marL="0" lvl="4" algn="just" defTabSz="595313">
              <a:spcBef>
                <a:spcPts val="600"/>
              </a:spcBef>
            </a:pPr>
            <a:r>
              <a:rPr lang="uk-UA" sz="2000" i="1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uk-UA" sz="2000" b="1" i="1">
                <a:latin typeface="Times New Roman" pitchFamily="18" charset="0"/>
              </a:rPr>
              <a:t>по-друге</a:t>
            </a:r>
            <a:r>
              <a:rPr lang="uk-UA" sz="2000" b="1" i="1">
                <a:solidFill>
                  <a:srgbClr val="002060"/>
                </a:solidFill>
                <a:latin typeface="Times New Roman" pitchFamily="18" charset="0"/>
              </a:rPr>
              <a:t>,</a:t>
            </a:r>
            <a:r>
              <a:rPr lang="uk-UA" sz="2000" i="1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uk-UA" sz="2000" b="1" i="1">
                <a:solidFill>
                  <a:srgbClr val="990033"/>
                </a:solidFill>
                <a:latin typeface="Times New Roman" pitchFamily="18" charset="0"/>
              </a:rPr>
              <a:t>інноваційним</a:t>
            </a:r>
            <a:r>
              <a:rPr lang="uk-UA" sz="2000" i="1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uk-UA" sz="2000" b="1" i="1">
                <a:latin typeface="Times New Roman" pitchFamily="18" charset="0"/>
              </a:rPr>
              <a:t>із огляду на використання технічних засобів і цифрових технологій,</a:t>
            </a:r>
          </a:p>
          <a:p>
            <a:pPr marL="0" lvl="4" algn="just" defTabSz="595313">
              <a:spcBef>
                <a:spcPts val="600"/>
              </a:spcBef>
            </a:pPr>
            <a:r>
              <a:rPr lang="uk-UA" sz="2000" i="1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uk-UA" sz="2000" b="1" i="1">
                <a:latin typeface="Times New Roman" pitchFamily="18" charset="0"/>
              </a:rPr>
              <a:t>по-третє,</a:t>
            </a:r>
            <a:r>
              <a:rPr lang="uk-UA" sz="2000" i="1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uk-UA" sz="2000" b="1" i="1">
                <a:solidFill>
                  <a:srgbClr val="990033"/>
                </a:solidFill>
                <a:latin typeface="Times New Roman" pitchFamily="18" charset="0"/>
              </a:rPr>
              <a:t>спрямованим на формування цінностей</a:t>
            </a:r>
            <a:r>
              <a:rPr lang="uk-UA" sz="2000" b="1" i="1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uk-UA" sz="2000" i="1">
                <a:solidFill>
                  <a:srgbClr val="002060"/>
                </a:solidFill>
                <a:latin typeface="Times New Roman" pitchFamily="18" charset="0"/>
              </a:rPr>
              <a:t>– </a:t>
            </a:r>
            <a:r>
              <a:rPr lang="uk-UA" sz="2000" b="1" i="1">
                <a:solidFill>
                  <a:srgbClr val="002060"/>
                </a:solidFill>
                <a:latin typeface="Times New Roman" pitchFamily="18" charset="0"/>
              </a:rPr>
              <a:t>свободи, демократії та права. </a:t>
            </a:r>
          </a:p>
          <a:p>
            <a:pPr marL="0" lvl="4" algn="just" defTabSz="595313">
              <a:spcBef>
                <a:spcPts val="600"/>
              </a:spcBef>
            </a:pPr>
            <a:r>
              <a:rPr lang="uk-UA" sz="2000" i="1">
                <a:solidFill>
                  <a:srgbClr val="002060"/>
                </a:solidFill>
                <a:latin typeface="Times New Roman" pitchFamily="18" charset="0"/>
              </a:rPr>
              <a:t>	</a:t>
            </a:r>
            <a:r>
              <a:rPr lang="uk-UA" sz="2000" b="1" i="1">
                <a:latin typeface="Times New Roman" pitchFamily="18" charset="0"/>
              </a:rPr>
              <a:t>Усі три умови підпорядковані загальній концепції – дитиноцентризму, коли епіцентром уроку є сама дитина. Дотримання цих трьох умов є запорукою ефективного уроку та формування патріотів України, майбутніх відповідальних громадян Європи і світу.</a:t>
            </a:r>
          </a:p>
        </p:txBody>
      </p:sp>
      <p:pic>
        <p:nvPicPr>
          <p:cNvPr id="133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-171450"/>
            <a:ext cx="1990725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23" name="Rectangle 6"/>
          <p:cNvSpPr>
            <a:spLocks noGrp="1" noChangeArrowheads="1"/>
          </p:cNvSpPr>
          <p:nvPr>
            <p:ph type="title" idx="4294967295"/>
          </p:nvPr>
        </p:nvSpPr>
        <p:spPr bwMode="auto">
          <a:solidFill>
            <a:schemeClr val="accent1"/>
          </a:solidFill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uk-UA" smtClean="0">
                <a:effectLst/>
              </a:rPr>
              <a:t>             </a:t>
            </a:r>
            <a:r>
              <a:rPr lang="uk-UA" b="1" i="1" smtClean="0">
                <a:solidFill>
                  <a:srgbClr val="990033"/>
                </a:solidFill>
                <a:effectLst/>
                <a:latin typeface="Broadway" pitchFamily="82" charset="0"/>
              </a:rPr>
              <a:t>Сучасний урок</a:t>
            </a:r>
            <a:endParaRPr lang="ru-RU" b="1" i="1" smtClean="0">
              <a:solidFill>
                <a:srgbClr val="990033"/>
              </a:solidFill>
              <a:effectLst/>
              <a:latin typeface="Broadway" pitchFamily="82" charset="0"/>
            </a:endParaRPr>
          </a:p>
        </p:txBody>
      </p:sp>
      <p:pic>
        <p:nvPicPr>
          <p:cNvPr id="13312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0"/>
            <a:ext cx="1990725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 bwMode="auto">
          <a:xfrm>
            <a:off x="1116013" y="274638"/>
            <a:ext cx="7818437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ru-RU" sz="28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8434" name="Объект 2"/>
          <p:cNvSpPr>
            <a:spLocks noGrp="1"/>
          </p:cNvSpPr>
          <p:nvPr>
            <p:ph idx="4294967295"/>
          </p:nvPr>
        </p:nvSpPr>
        <p:spPr>
          <a:xfrm>
            <a:off x="5003800" y="1196975"/>
            <a:ext cx="3930650" cy="3816350"/>
          </a:xfrm>
          <a:solidFill>
            <a:schemeClr val="accent2"/>
          </a:solidFill>
        </p:spPr>
        <p:txBody>
          <a:bodyPr/>
          <a:lstStyle/>
          <a:p>
            <a:pPr marL="595313" indent="-514350" eaLnBrk="1" hangingPunct="1">
              <a:buClr>
                <a:srgbClr val="2A6D7D"/>
              </a:buClr>
              <a:buSzPct val="100000"/>
              <a:buFont typeface="Gill Sans MT" pitchFamily="34" charset="0"/>
              <a:buAutoNum type="arabicParenR"/>
            </a:pPr>
            <a:r>
              <a:rPr lang="uk-UA" sz="2400" b="1" i="1" smtClean="0">
                <a:solidFill>
                  <a:schemeClr val="tx2"/>
                </a:solidFill>
                <a:latin typeface="Broadway" pitchFamily="82" charset="0"/>
              </a:rPr>
              <a:t> Система освіти має відповідати потребам суспільства</a:t>
            </a:r>
            <a:r>
              <a:rPr lang="uk-UA" sz="2400" b="1" i="1" smtClean="0">
                <a:solidFill>
                  <a:schemeClr val="tx2"/>
                </a:solidFill>
                <a:latin typeface="Arial" charset="0"/>
              </a:rPr>
              <a:t>.</a:t>
            </a:r>
            <a:r>
              <a:rPr lang="uk-UA" sz="2400" b="1" i="1" smtClean="0">
                <a:solidFill>
                  <a:schemeClr val="tx2"/>
                </a:solidFill>
                <a:latin typeface="Broadway" pitchFamily="82" charset="0"/>
              </a:rPr>
              <a:t> </a:t>
            </a:r>
            <a:endParaRPr lang="ru-RU" sz="2400" b="1" i="1" smtClean="0">
              <a:solidFill>
                <a:schemeClr val="tx2"/>
              </a:solidFill>
              <a:latin typeface="Broadway" pitchFamily="82" charset="0"/>
            </a:endParaRPr>
          </a:p>
          <a:p>
            <a:pPr marL="595313" indent="-514350" eaLnBrk="1" hangingPunct="1">
              <a:buClr>
                <a:srgbClr val="2A6D7D"/>
              </a:buClr>
              <a:buSzPct val="100000"/>
              <a:buFont typeface="Gill Sans MT" pitchFamily="34" charset="0"/>
              <a:buAutoNum type="arabicParenR"/>
            </a:pPr>
            <a:r>
              <a:rPr lang="uk-UA" sz="2400" b="1" i="1" smtClean="0">
                <a:solidFill>
                  <a:schemeClr val="tx2"/>
                </a:solidFill>
                <a:latin typeface="Broadway" pitchFamily="82" charset="0"/>
              </a:rPr>
              <a:t> Зміни у суспільстві ведуть до зміни в освіті</a:t>
            </a:r>
            <a:r>
              <a:rPr lang="uk-UA" sz="2400" b="1" i="1" smtClean="0">
                <a:solidFill>
                  <a:schemeClr val="tx2"/>
                </a:solidFill>
                <a:latin typeface="Arial" charset="0"/>
              </a:rPr>
              <a:t>.</a:t>
            </a:r>
            <a:endParaRPr lang="ru-RU" sz="2400" b="1" i="1" smtClean="0">
              <a:solidFill>
                <a:schemeClr val="tx2"/>
              </a:solidFill>
              <a:latin typeface="Arial" charset="0"/>
            </a:endParaRPr>
          </a:p>
          <a:p>
            <a:pPr marL="595313" indent="-514350" eaLnBrk="1" hangingPunct="1">
              <a:buClr>
                <a:srgbClr val="2A6D7D"/>
              </a:buClr>
              <a:buSzPct val="100000"/>
              <a:buFont typeface="Gill Sans MT" pitchFamily="34" charset="0"/>
              <a:buAutoNum type="arabicParenR"/>
            </a:pPr>
            <a:r>
              <a:rPr lang="uk-UA" sz="2400" b="1" i="1" smtClean="0">
                <a:solidFill>
                  <a:schemeClr val="tx2"/>
                </a:solidFill>
                <a:latin typeface="Broadway" pitchFamily="82" charset="0"/>
              </a:rPr>
              <a:t>Система освіти має випереджати потреби суспільства</a:t>
            </a:r>
            <a:r>
              <a:rPr lang="uk-UA" sz="2400" b="1" i="1" smtClean="0">
                <a:solidFill>
                  <a:schemeClr val="tx2"/>
                </a:solidFill>
                <a:latin typeface="Arial" charset="0"/>
              </a:rPr>
              <a:t>.</a:t>
            </a:r>
            <a:endParaRPr lang="ru-RU" sz="2400" b="1" i="1" smtClean="0">
              <a:solidFill>
                <a:schemeClr val="tx2"/>
              </a:solidFill>
              <a:latin typeface="Arial" charset="0"/>
            </a:endParaRPr>
          </a:p>
        </p:txBody>
      </p:sp>
      <p:pic>
        <p:nvPicPr>
          <p:cNvPr id="18435" name="Содержимое 5" descr="images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550" y="1052513"/>
            <a:ext cx="4048125" cy="38989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971550" y="260350"/>
            <a:ext cx="7993063" cy="86518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400" b="1" i="1">
                <a:solidFill>
                  <a:srgbClr val="990033"/>
                </a:solidFill>
              </a:rPr>
              <a:t>Сучасне освіти – майбутнє суспільства</a:t>
            </a:r>
            <a:endParaRPr lang="ru-RU" sz="2400" b="1" i="1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23850" y="257175"/>
            <a:ext cx="8515350" cy="1143000"/>
          </a:xfrm>
          <a:solidFill>
            <a:schemeClr val="accent1"/>
          </a:solidFill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uk-UA" sz="2800" b="1" i="1" smtClean="0">
                <a:solidFill>
                  <a:srgbClr val="990033"/>
                </a:solidFill>
                <a:effectLst/>
                <a:latin typeface="Broadway" pitchFamily="82" charset="0"/>
              </a:rPr>
              <a:t>Сучасний компетентнісно спрямований урок повинен будуватися за таким алгоритмом:</a:t>
            </a:r>
            <a:r>
              <a:rPr lang="ru-RU" sz="3900" smtClean="0">
                <a:effectLst/>
              </a:rPr>
              <a:t> </a:t>
            </a:r>
          </a:p>
        </p:txBody>
      </p:sp>
      <p:sp>
        <p:nvSpPr>
          <p:cNvPr id="1341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600200"/>
            <a:ext cx="8659812" cy="4572000"/>
          </a:xfrm>
          <a:solidFill>
            <a:schemeClr val="folHlink"/>
          </a:solidFill>
        </p:spPr>
        <p:txBody>
          <a:bodyPr/>
          <a:lstStyle/>
          <a:p>
            <a:r>
              <a:rPr lang="uk-UA" sz="2800" smtClean="0"/>
              <a:t>1</a:t>
            </a:r>
            <a:r>
              <a:rPr lang="uk-UA" sz="2400" b="1" i="1" smtClean="0">
                <a:latin typeface="Times New Roman" pitchFamily="18" charset="0"/>
              </a:rPr>
              <a:t>. </a:t>
            </a:r>
            <a:r>
              <a:rPr lang="uk-UA" sz="2000" b="1" i="1" smtClean="0">
                <a:latin typeface="Times New Roman" pitchFamily="18" charset="0"/>
              </a:rPr>
              <a:t>Конкретизація загальної мети (цілі) уроку. (Визначення предметної та ключової (ключових) компетентностей до конкретного уроку). </a:t>
            </a:r>
          </a:p>
          <a:p>
            <a:r>
              <a:rPr lang="uk-UA" sz="2000" b="1" i="1" smtClean="0">
                <a:latin typeface="Times New Roman" pitchFamily="18" charset="0"/>
              </a:rPr>
              <a:t>2. Поділ змісту теми на навчальні ситуації в залежності від його структури — теоретичні знання, зна</a:t>
            </a:r>
          </a:p>
          <a:p>
            <a:r>
              <a:rPr lang="uk-UA" sz="2000" b="1" i="1" smtClean="0">
                <a:latin typeface="Times New Roman" pitchFamily="18" charset="0"/>
              </a:rPr>
              <a:t>ння способів діяльності, знання в дії або вміння тощо.</a:t>
            </a:r>
          </a:p>
          <a:p>
            <a:r>
              <a:rPr lang="uk-UA" sz="2000" b="1" i="1" smtClean="0">
                <a:latin typeface="Times New Roman" pitchFamily="18" charset="0"/>
              </a:rPr>
              <a:t>3. Формулювання цільового завдання до кожної навчальної ситуації.</a:t>
            </a:r>
          </a:p>
          <a:p>
            <a:r>
              <a:rPr lang="uk-UA" sz="2000" b="1" i="1" smtClean="0">
                <a:latin typeface="Times New Roman" pitchFamily="18" charset="0"/>
              </a:rPr>
              <a:t>4. Вибір методів навчання, адекватних цільовим завданням за їх дидактичними функціями (засвоєння, формування, узагальнення) та змісту навчального матеріалу (теоретичний, емпіричний чи практичний).</a:t>
            </a:r>
            <a:r>
              <a:rPr lang="uk-UA" sz="2000" smtClean="0">
                <a:latin typeface="Times New Roman" pitchFamily="18" charset="0"/>
              </a:rPr>
              <a:t> </a:t>
            </a:r>
            <a:r>
              <a:rPr lang="uk-UA" sz="2000" b="1" i="1" smtClean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71550" y="274638"/>
            <a:ext cx="7962900" cy="1143000"/>
          </a:xfrm>
          <a:solidFill>
            <a:schemeClr val="accent1"/>
          </a:solidFill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b="1" i="1" smtClean="0">
                <a:solidFill>
                  <a:srgbClr val="990033"/>
                </a:solidFill>
                <a:effectLst/>
                <a:latin typeface="Broadway" pitchFamily="82" charset="0"/>
              </a:rPr>
              <a:t>       </a:t>
            </a:r>
            <a:r>
              <a:rPr lang="ru-RU" b="1" i="1" smtClean="0">
                <a:solidFill>
                  <a:srgbClr val="990033"/>
                </a:solidFill>
                <a:effectLst/>
                <a:latin typeface="Arial" charset="0"/>
              </a:rPr>
              <a:t>    </a:t>
            </a:r>
            <a:r>
              <a:rPr lang="ru-RU" sz="2800" b="1" i="1" smtClean="0">
                <a:solidFill>
                  <a:srgbClr val="990033"/>
                </a:solidFill>
                <a:effectLst/>
                <a:latin typeface="Broadway" pitchFamily="82" charset="0"/>
              </a:rPr>
              <a:t>Правила для побудови </a:t>
            </a:r>
            <a:r>
              <a:rPr lang="ru-RU" sz="2800" b="1" i="1" smtClean="0">
                <a:solidFill>
                  <a:srgbClr val="990033"/>
                </a:solidFill>
                <a:effectLst/>
                <a:latin typeface="Arial" charset="0"/>
              </a:rPr>
              <a:t>      </a:t>
            </a:r>
            <a:br>
              <a:rPr lang="ru-RU" sz="2800" b="1" i="1" smtClean="0">
                <a:solidFill>
                  <a:srgbClr val="990033"/>
                </a:solidFill>
                <a:effectLst/>
                <a:latin typeface="Arial" charset="0"/>
              </a:rPr>
            </a:br>
            <a:r>
              <a:rPr lang="ru-RU" sz="2800" b="1" i="1" smtClean="0">
                <a:solidFill>
                  <a:srgbClr val="990033"/>
                </a:solidFill>
                <a:effectLst/>
                <a:latin typeface="Arial" charset="0"/>
              </a:rPr>
              <a:t>                 </a:t>
            </a:r>
            <a:r>
              <a:rPr lang="ru-RU" sz="2800" b="1" i="1" smtClean="0">
                <a:solidFill>
                  <a:srgbClr val="990033"/>
                </a:solidFill>
                <a:effectLst/>
                <a:latin typeface="Broadway" pitchFamily="82" charset="0"/>
              </a:rPr>
              <a:t>компетентнісного уроку</a:t>
            </a:r>
            <a:r>
              <a:rPr lang="ru-RU" smtClean="0">
                <a:effectLst/>
              </a:rPr>
              <a:t> </a:t>
            </a:r>
          </a:p>
        </p:txBody>
      </p:sp>
      <p:sp>
        <p:nvSpPr>
          <p:cNvPr id="13517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55625" y="1557338"/>
            <a:ext cx="8588375" cy="4572000"/>
          </a:xfrm>
          <a:solidFill>
            <a:schemeClr val="folHlink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b="1" i="1" smtClean="0">
                <a:latin typeface="Times New Roman" pitchFamily="18" charset="0"/>
              </a:rPr>
              <a:t>Головним є не предмет, якому ви </a:t>
            </a:r>
            <a:r>
              <a:rPr lang="uk-UA" sz="2400" b="1" i="1" smtClean="0">
                <a:latin typeface="Times New Roman" pitchFamily="18" charset="0"/>
              </a:rPr>
              <a:t>навчаєте, а особистість, яку ви формуєте. </a:t>
            </a:r>
          </a:p>
          <a:p>
            <a:pPr>
              <a:lnSpc>
                <a:spcPct val="90000"/>
              </a:lnSpc>
            </a:pPr>
            <a:r>
              <a:rPr lang="uk-UA" sz="2400" b="1" i="1" smtClean="0">
                <a:latin typeface="Times New Roman" pitchFamily="18" charset="0"/>
              </a:rPr>
              <a:t>Не предмет формує особистість, а вчитель своєю діяльністю, пов'язаною з вивченням предмета. </a:t>
            </a:r>
          </a:p>
          <a:p>
            <a:pPr>
              <a:lnSpc>
                <a:spcPct val="90000"/>
              </a:lnSpc>
            </a:pPr>
            <a:r>
              <a:rPr lang="uk-UA" sz="2400" b="1" i="1" smtClean="0">
                <a:latin typeface="Times New Roman" pitchFamily="18" charset="0"/>
              </a:rPr>
              <a:t>На виховання активності не шкодуйте ні часу, ні зусиль. Сьогоднішній активний учень — завтрашній активний член суспільства. </a:t>
            </a:r>
          </a:p>
          <a:p>
            <a:pPr>
              <a:lnSpc>
                <a:spcPct val="90000"/>
              </a:lnSpc>
            </a:pPr>
            <a:r>
              <a:rPr lang="uk-UA" sz="2400" b="1" i="1" smtClean="0">
                <a:latin typeface="Times New Roman" pitchFamily="18" charset="0"/>
              </a:rPr>
              <a:t>Ставте учнів у ситуації, котрі вимагають виявлення та пояснення розбіжностей між фактами, що спостерігаються, та наявним знанням. </a:t>
            </a:r>
          </a:p>
          <a:p>
            <a:pPr>
              <a:lnSpc>
                <a:spcPct val="90000"/>
              </a:lnSpc>
            </a:pPr>
            <a:endParaRPr lang="uk-UA" sz="2400" b="1" i="1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ru-RU" sz="2400" b="1" i="1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331913" y="188913"/>
            <a:ext cx="7499350" cy="1143000"/>
          </a:xfrm>
          <a:solidFill>
            <a:schemeClr val="accent1"/>
          </a:solidFill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z="3200" b="1" i="1" smtClean="0">
                <a:solidFill>
                  <a:srgbClr val="990033"/>
                </a:solidFill>
                <a:effectLst/>
                <a:latin typeface="Arial" charset="0"/>
              </a:rPr>
              <a:t>          </a:t>
            </a:r>
            <a:r>
              <a:rPr lang="ru-RU" sz="3200" b="1" i="1" smtClean="0">
                <a:solidFill>
                  <a:srgbClr val="990033"/>
                </a:solidFill>
                <a:effectLst/>
                <a:latin typeface="Broadway" pitchFamily="82" charset="0"/>
              </a:rPr>
              <a:t>Правила для побудови         </a:t>
            </a:r>
            <a:br>
              <a:rPr lang="ru-RU" sz="3200" b="1" i="1" smtClean="0">
                <a:solidFill>
                  <a:srgbClr val="990033"/>
                </a:solidFill>
                <a:effectLst/>
                <a:latin typeface="Broadway" pitchFamily="82" charset="0"/>
              </a:rPr>
            </a:br>
            <a:r>
              <a:rPr lang="ru-RU" sz="3200" b="1" i="1" smtClean="0">
                <a:solidFill>
                  <a:srgbClr val="990033"/>
                </a:solidFill>
                <a:effectLst/>
                <a:latin typeface="Broadway" pitchFamily="82" charset="0"/>
              </a:rPr>
              <a:t>    </a:t>
            </a:r>
            <a:r>
              <a:rPr lang="ru-RU" sz="3200" b="1" i="1" smtClean="0">
                <a:solidFill>
                  <a:srgbClr val="990033"/>
                </a:solidFill>
                <a:effectLst/>
                <a:latin typeface="Arial" charset="0"/>
              </a:rPr>
              <a:t>      </a:t>
            </a:r>
            <a:r>
              <a:rPr lang="ru-RU" sz="3200" b="1" i="1" smtClean="0">
                <a:solidFill>
                  <a:srgbClr val="990033"/>
                </a:solidFill>
                <a:effectLst/>
                <a:latin typeface="Broadway" pitchFamily="82" charset="0"/>
              </a:rPr>
              <a:t>компетентнісного уроку</a:t>
            </a:r>
          </a:p>
        </p:txBody>
      </p:sp>
      <p:sp>
        <p:nvSpPr>
          <p:cNvPr id="13619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600200"/>
            <a:ext cx="8443912" cy="4572000"/>
          </a:xfrm>
          <a:solidFill>
            <a:schemeClr val="folHlink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sz="2400" b="1" i="1" smtClean="0">
                <a:latin typeface="Times New Roman" pitchFamily="18" charset="0"/>
              </a:rPr>
              <a:t>Вчителі історії та правознавства, мають слідкувати за способом та формою висловлення думки учнів.</a:t>
            </a:r>
          </a:p>
          <a:p>
            <a:pPr>
              <a:lnSpc>
                <a:spcPct val="90000"/>
              </a:lnSpc>
            </a:pPr>
            <a:r>
              <a:rPr lang="uk-UA" sz="2400" b="1" i="1" smtClean="0">
                <a:latin typeface="Times New Roman" pitchFamily="18" charset="0"/>
              </a:rPr>
              <a:t>Слід частіше показувати учням перспективи їх навчання. </a:t>
            </a:r>
          </a:p>
          <a:p>
            <a:pPr>
              <a:lnSpc>
                <a:spcPct val="90000"/>
              </a:lnSpc>
            </a:pPr>
            <a:r>
              <a:rPr lang="uk-UA" sz="2400" b="1" i="1" smtClean="0">
                <a:latin typeface="Times New Roman" pitchFamily="18" charset="0"/>
              </a:rPr>
              <a:t>Використовуйте схеми, плани, щоб забезпечити засвоєння системи знань.</a:t>
            </a:r>
          </a:p>
          <a:p>
            <a:pPr>
              <a:lnSpc>
                <a:spcPct val="90000"/>
              </a:lnSpc>
            </a:pPr>
            <a:r>
              <a:rPr lang="uk-UA" sz="2400" b="1" i="1" smtClean="0">
                <a:latin typeface="Times New Roman" pitchFamily="18" charset="0"/>
              </a:rPr>
              <a:t>Оскільки міцність запам'ятовування інформації, що засвоєна у вигляді логічних структур, є більш високою, ніж міцність розрізнених знань, закріплювати слід ті знання, що подані у цілісних логічних структурах.</a:t>
            </a:r>
          </a:p>
          <a:p>
            <a:pPr>
              <a:lnSpc>
                <a:spcPct val="90000"/>
              </a:lnSpc>
            </a:pPr>
            <a:r>
              <a:rPr lang="uk-UA" sz="2800" b="1" i="1" smtClean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2"/>
          <p:cNvSpPr>
            <a:spLocks noGrp="1" noChangeArrowheads="1"/>
          </p:cNvSpPr>
          <p:nvPr>
            <p:ph type="title" idx="4294967295"/>
          </p:nvPr>
        </p:nvSpPr>
        <p:spPr bwMode="auto">
          <a:solidFill>
            <a:schemeClr val="accent1"/>
          </a:solidFill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uk-UA" b="1" i="1" smtClean="0">
                <a:solidFill>
                  <a:srgbClr val="990033"/>
                </a:solidFill>
                <a:effectLst/>
                <a:latin typeface="Broadway" pitchFamily="82" charset="0"/>
              </a:rPr>
              <a:t>    </a:t>
            </a:r>
            <a:r>
              <a:rPr lang="uk-UA" sz="3600" b="1" i="1" smtClean="0">
                <a:solidFill>
                  <a:srgbClr val="990033"/>
                </a:solidFill>
                <a:effectLst/>
                <a:latin typeface="Broadway" pitchFamily="82" charset="0"/>
              </a:rPr>
              <a:t>Сучасні типи уроків</a:t>
            </a:r>
            <a:endParaRPr lang="ru-RU" sz="3600" b="1" i="1" smtClean="0">
              <a:solidFill>
                <a:srgbClr val="990033"/>
              </a:solidFill>
              <a:effectLst/>
              <a:latin typeface="Broadway" pitchFamily="82" charset="0"/>
            </a:endParaRPr>
          </a:p>
        </p:txBody>
      </p:sp>
      <p:sp>
        <p:nvSpPr>
          <p:cNvPr id="13721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268413"/>
            <a:ext cx="8135937" cy="4903787"/>
          </a:xfrm>
          <a:solidFill>
            <a:schemeClr val="folHlink"/>
          </a:solidFill>
        </p:spPr>
        <p:txBody>
          <a:bodyPr/>
          <a:lstStyle/>
          <a:p>
            <a:r>
              <a:rPr lang="uk-UA" sz="2800" b="1" i="1" smtClean="0">
                <a:latin typeface="Times New Roman" pitchFamily="18" charset="0"/>
              </a:rPr>
              <a:t>Особистісно зорієнтований урок..</a:t>
            </a:r>
          </a:p>
          <a:p>
            <a:r>
              <a:rPr lang="uk-UA" sz="2800" b="1" i="1" smtClean="0">
                <a:latin typeface="Times New Roman" pitchFamily="18" charset="0"/>
              </a:rPr>
              <a:t> 2. Компетентнісно орієнтований урок.. </a:t>
            </a:r>
          </a:p>
          <a:p>
            <a:r>
              <a:rPr lang="uk-UA" sz="2800" b="1" i="1" smtClean="0">
                <a:latin typeface="Times New Roman" pitchFamily="18" charset="0"/>
              </a:rPr>
              <a:t>3. Урок за технологією розвивального навчання.</a:t>
            </a:r>
          </a:p>
          <a:p>
            <a:r>
              <a:rPr lang="uk-UA" sz="2800" b="1" i="1" smtClean="0">
                <a:latin typeface="Times New Roman" pitchFamily="18" charset="0"/>
              </a:rPr>
              <a:t> 4. Урок за технологією проєктного навчання. </a:t>
            </a:r>
          </a:p>
          <a:p>
            <a:r>
              <a:rPr lang="uk-UA" b="1" i="1" smtClean="0">
                <a:latin typeface="Times New Roman" pitchFamily="18" charset="0"/>
              </a:rPr>
              <a:t>5. </a:t>
            </a:r>
            <a:r>
              <a:rPr lang="uk-UA" sz="2800" b="1" i="1" smtClean="0">
                <a:latin typeface="Times New Roman" pitchFamily="18" charset="0"/>
              </a:rPr>
              <a:t>Урок за технологією інтенсивного навчання.</a:t>
            </a:r>
          </a:p>
          <a:p>
            <a:r>
              <a:rPr lang="uk-UA" sz="2800" b="1" i="1" smtClean="0">
                <a:latin typeface="Times New Roman" pitchFamily="18" charset="0"/>
              </a:rPr>
              <a:t> 6. Біоадекватний урок.</a:t>
            </a:r>
          </a:p>
          <a:p>
            <a:r>
              <a:rPr lang="uk-UA" sz="2800" b="1" i="1" smtClean="0">
                <a:latin typeface="Times New Roman" pitchFamily="18" charset="0"/>
              </a:rPr>
              <a:t> 7. Урок за технологією інтерактивного навчання.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Rectangle 2"/>
          <p:cNvSpPr>
            <a:spLocks noGrp="1"/>
          </p:cNvSpPr>
          <p:nvPr>
            <p:ph type="title"/>
          </p:nvPr>
        </p:nvSpPr>
        <p:spPr bwMode="auto">
          <a:solidFill>
            <a:schemeClr val="accent1"/>
          </a:solidFill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uk-UA" sz="2400" b="1" i="1" smtClean="0">
                <a:solidFill>
                  <a:srgbClr val="800000"/>
                </a:solidFill>
                <a:effectLst/>
                <a:latin typeface="Broadway" pitchFamily="82" charset="0"/>
              </a:rPr>
              <a:t>Український дидакт Василь Онищук класифікував      </a:t>
            </a:r>
            <a:br>
              <a:rPr lang="uk-UA" sz="2400" b="1" i="1" smtClean="0">
                <a:solidFill>
                  <a:srgbClr val="800000"/>
                </a:solidFill>
                <a:effectLst/>
                <a:latin typeface="Broadway" pitchFamily="82" charset="0"/>
              </a:rPr>
            </a:br>
            <a:r>
              <a:rPr lang="uk-UA" sz="2400" b="1" i="1" smtClean="0">
                <a:solidFill>
                  <a:srgbClr val="800000"/>
                </a:solidFill>
                <a:effectLst/>
                <a:latin typeface="Broadway" pitchFamily="82" charset="0"/>
              </a:rPr>
              <a:t>     уроки за основною дидактичною метою:</a:t>
            </a:r>
            <a:r>
              <a:rPr lang="ru-RU" sz="3900" smtClean="0">
                <a:effectLst/>
              </a:rPr>
              <a:t> </a:t>
            </a:r>
          </a:p>
        </p:txBody>
      </p:sp>
      <p:sp>
        <p:nvSpPr>
          <p:cNvPr id="138242" name="Rectangle 3"/>
          <p:cNvSpPr>
            <a:spLocks noGrp="1"/>
          </p:cNvSpPr>
          <p:nvPr>
            <p:ph type="body" idx="1"/>
          </p:nvPr>
        </p:nvSpPr>
        <p:spPr>
          <a:solidFill>
            <a:schemeClr val="folHlink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sz="2400" smtClean="0">
                <a:latin typeface="Broadway" pitchFamily="82" charset="0"/>
              </a:rPr>
              <a:t>Урок засвоєння нових знань.</a:t>
            </a:r>
          </a:p>
          <a:p>
            <a:pPr>
              <a:lnSpc>
                <a:spcPct val="90000"/>
              </a:lnSpc>
            </a:pPr>
            <a:r>
              <a:rPr lang="uk-UA" sz="2400" smtClean="0">
                <a:latin typeface="Broadway" pitchFamily="82" charset="0"/>
              </a:rPr>
              <a:t> Вивчення і первинне закріплення нових знань. </a:t>
            </a:r>
          </a:p>
          <a:p>
            <a:pPr>
              <a:lnSpc>
                <a:spcPct val="90000"/>
              </a:lnSpc>
            </a:pPr>
            <a:r>
              <a:rPr lang="uk-UA" sz="2400" smtClean="0">
                <a:latin typeface="Broadway" pitchFamily="82" charset="0"/>
              </a:rPr>
              <a:t>Урок формування нових умінь і навичок. Формування нових умінь і навичок</a:t>
            </a:r>
          </a:p>
          <a:p>
            <a:pPr>
              <a:lnSpc>
                <a:spcPct val="90000"/>
              </a:lnSpc>
            </a:pPr>
            <a:r>
              <a:rPr lang="uk-UA" sz="2400" smtClean="0">
                <a:latin typeface="Broadway" pitchFamily="82" charset="0"/>
              </a:rPr>
              <a:t> Урок комплексного застосування знань, умінь, навичок.</a:t>
            </a:r>
          </a:p>
          <a:p>
            <a:pPr>
              <a:lnSpc>
                <a:spcPct val="90000"/>
              </a:lnSpc>
            </a:pPr>
            <a:r>
              <a:rPr lang="uk-UA" sz="2400" smtClean="0">
                <a:latin typeface="Broadway" pitchFamily="82" charset="0"/>
              </a:rPr>
              <a:t>Урок узагальнення і систематизації знань. Узагальнення розрізнених знань у систему. Урок перевірки і корекції знань, умінь і навичок.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27088" y="257175"/>
            <a:ext cx="8012112" cy="1143000"/>
          </a:xfrm>
          <a:solidFill>
            <a:schemeClr val="accent1"/>
          </a:solidFill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b="1" i="1" smtClean="0">
                <a:solidFill>
                  <a:srgbClr val="990033"/>
                </a:solidFill>
                <a:effectLst/>
                <a:latin typeface="Broadway" pitchFamily="82" charset="0"/>
              </a:rPr>
              <a:t>    </a:t>
            </a:r>
            <a:r>
              <a:rPr lang="uk-UA" sz="3200" b="1" i="1" smtClean="0">
                <a:solidFill>
                  <a:srgbClr val="990033"/>
                </a:solidFill>
                <a:effectLst/>
                <a:latin typeface="Broadway" pitchFamily="82" charset="0"/>
              </a:rPr>
              <a:t>Вимоги до структури уроку    </a:t>
            </a:r>
            <a:br>
              <a:rPr lang="uk-UA" sz="3200" b="1" i="1" smtClean="0">
                <a:solidFill>
                  <a:srgbClr val="990033"/>
                </a:solidFill>
                <a:effectLst/>
                <a:latin typeface="Broadway" pitchFamily="82" charset="0"/>
              </a:rPr>
            </a:br>
            <a:r>
              <a:rPr lang="uk-UA" sz="3200" b="1" i="1" smtClean="0">
                <a:solidFill>
                  <a:srgbClr val="990033"/>
                </a:solidFill>
                <a:effectLst/>
                <a:latin typeface="Broadway" pitchFamily="82" charset="0"/>
              </a:rPr>
              <a:t>           включають:</a:t>
            </a:r>
            <a:r>
              <a:rPr lang="ru-RU" smtClean="0">
                <a:effectLst/>
              </a:rPr>
              <a:t> </a:t>
            </a:r>
          </a:p>
        </p:txBody>
      </p:sp>
      <p:sp>
        <p:nvSpPr>
          <p:cNvPr id="13926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600200"/>
            <a:ext cx="8515350" cy="4572000"/>
          </a:xfrm>
          <a:solidFill>
            <a:schemeClr val="folHlink"/>
          </a:solidFill>
        </p:spPr>
        <p:txBody>
          <a:bodyPr/>
          <a:lstStyle/>
          <a:p>
            <a:r>
              <a:rPr lang="uk-UA" sz="2400" b="1" i="1" smtClean="0">
                <a:latin typeface="Times New Roman" pitchFamily="18" charset="0"/>
              </a:rPr>
              <a:t>чітко визначені цілі та завдання уроку; </a:t>
            </a:r>
          </a:p>
          <a:p>
            <a:r>
              <a:rPr lang="uk-UA" sz="2400" b="1" i="1" smtClean="0">
                <a:latin typeface="Times New Roman" pitchFamily="18" charset="0"/>
              </a:rPr>
              <a:t>визначення типу уроку, органічний зв'язок всіх частин уроку;</a:t>
            </a:r>
          </a:p>
          <a:p>
            <a:r>
              <a:rPr lang="uk-UA" sz="2400" b="1" i="1" smtClean="0">
                <a:latin typeface="Times New Roman" pitchFamily="18" charset="0"/>
              </a:rPr>
              <a:t> зв'язок уроку з попереднім уроком і закласти перспективу на наступний урок;</a:t>
            </a:r>
          </a:p>
          <a:p>
            <a:r>
              <a:rPr lang="uk-UA" sz="2400" b="1" i="1" smtClean="0">
                <a:latin typeface="Times New Roman" pitchFamily="18" charset="0"/>
              </a:rPr>
              <a:t>вибір оптимальних, виходячи із цілей і завдань уроку, методів вивчення і закріплення нового матеріалу; </a:t>
            </a:r>
          </a:p>
          <a:p>
            <a:r>
              <a:rPr lang="uk-UA" sz="2400" b="1" i="1" smtClean="0">
                <a:latin typeface="Times New Roman" pitchFamily="18" charset="0"/>
              </a:rPr>
              <a:t>оптимальність домашнього завдання (форма, обсяг, запис у щоденнику, облік індивідуальних особливостей</a:t>
            </a:r>
            <a:r>
              <a:rPr lang="ru-RU" sz="2400" b="1" i="1" smtClean="0"/>
              <a:t> і т. д.).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Rectangle 2"/>
          <p:cNvSpPr>
            <a:spLocks noGrp="1"/>
          </p:cNvSpPr>
          <p:nvPr>
            <p:ph type="title"/>
          </p:nvPr>
        </p:nvSpPr>
        <p:spPr bwMode="auto">
          <a:solidFill>
            <a:schemeClr val="accent1"/>
          </a:solidFill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uk-UA" sz="3200" b="1" i="1" smtClean="0">
                <a:solidFill>
                  <a:srgbClr val="800000"/>
                </a:solidFill>
                <a:effectLst/>
                <a:latin typeface="Broadway" pitchFamily="82" charset="0"/>
              </a:rPr>
              <a:t>Вимоги до техніки проведення уроку </a:t>
            </a:r>
            <a:r>
              <a:rPr lang="uk-UA" sz="3200" b="1" i="1" smtClean="0">
                <a:solidFill>
                  <a:srgbClr val="800000"/>
                </a:solidFill>
                <a:effectLst/>
                <a:latin typeface="Arial" charset="0"/>
              </a:rPr>
              <a:t>п</a:t>
            </a:r>
            <a:r>
              <a:rPr lang="uk-UA" sz="3200" b="1" i="1" smtClean="0">
                <a:solidFill>
                  <a:srgbClr val="800000"/>
                </a:solidFill>
                <a:effectLst/>
                <a:latin typeface="Broadway" pitchFamily="82" charset="0"/>
              </a:rPr>
              <a:t>рипускають:</a:t>
            </a:r>
            <a:endParaRPr lang="ru-RU" sz="3200" b="1" i="1" smtClean="0">
              <a:solidFill>
                <a:srgbClr val="800000"/>
              </a:solidFill>
              <a:effectLst/>
              <a:latin typeface="Broadway" pitchFamily="82" charset="0"/>
            </a:endParaRPr>
          </a:p>
        </p:txBody>
      </p:sp>
      <p:sp>
        <p:nvSpPr>
          <p:cNvPr id="14029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folHlink"/>
          </a:solidFill>
        </p:spPr>
        <p:txBody>
          <a:bodyPr/>
          <a:lstStyle/>
          <a:p>
            <a:r>
              <a:rPr lang="uk-UA" sz="2400" b="1" i="1" smtClean="0">
                <a:latin typeface="Broadway" pitchFamily="82" charset="0"/>
              </a:rPr>
              <a:t>певний ритм і темп уроку оптимальний для учнів класу;</a:t>
            </a:r>
          </a:p>
          <a:p>
            <a:r>
              <a:rPr lang="uk-UA" sz="2400" b="1" i="1" smtClean="0">
                <a:latin typeface="Broadway" pitchFamily="82" charset="0"/>
              </a:rPr>
              <a:t>сприятливий психологічний клімат на уроці (взаємна доброзичливість, готовність учителя прийти па допомогу учневі і т. д.); </a:t>
            </a:r>
          </a:p>
          <a:p>
            <a:r>
              <a:rPr lang="uk-UA" sz="2400" b="1" i="1" smtClean="0">
                <a:latin typeface="Broadway" pitchFamily="82" charset="0"/>
              </a:rPr>
              <a:t>взаємне співробітництво вчителя й учнів, педагогічний такт;</a:t>
            </a:r>
          </a:p>
          <a:p>
            <a:r>
              <a:rPr lang="uk-UA" sz="2400" b="1" i="1" smtClean="0">
                <a:latin typeface="Broadway" pitchFamily="82" charset="0"/>
              </a:rPr>
              <a:t>використання різних видів діяльності учнів, підтримувати інтерес до уроку.</a:t>
            </a:r>
            <a:r>
              <a:rPr lang="uk-UA" sz="2400" smtClean="0">
                <a:latin typeface="Broadway" pitchFamily="82" charset="0"/>
              </a:rPr>
              <a:t>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Rectangle 2"/>
          <p:cNvSpPr>
            <a:spLocks noGrp="1"/>
          </p:cNvSpPr>
          <p:nvPr>
            <p:ph type="title"/>
          </p:nvPr>
        </p:nvSpPr>
        <p:spPr bwMode="auto">
          <a:solidFill>
            <a:schemeClr val="accent1"/>
          </a:solidFill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uk-UA" sz="2800" b="1" i="1" smtClean="0">
                <a:solidFill>
                  <a:srgbClr val="990033"/>
                </a:solidFill>
                <a:effectLst/>
                <a:latin typeface="Broadway" pitchFamily="82" charset="0"/>
              </a:rPr>
              <a:t>Ядро(основа уроку) включає ті </a:t>
            </a:r>
            <a:r>
              <a:rPr lang="uk-UA" sz="2400" b="1" i="1" smtClean="0">
                <a:solidFill>
                  <a:srgbClr val="990033"/>
                </a:solidFill>
                <a:effectLst/>
                <a:latin typeface="Arial" charset="0"/>
              </a:rPr>
              <a:t>еле</a:t>
            </a:r>
            <a:r>
              <a:rPr lang="uk-UA" sz="2400" b="1" i="1" smtClean="0">
                <a:solidFill>
                  <a:srgbClr val="990033"/>
                </a:solidFill>
                <a:effectLst/>
                <a:latin typeface="Broadway" pitchFamily="82" charset="0"/>
              </a:rPr>
              <a:t>менти</a:t>
            </a:r>
            <a:r>
              <a:rPr lang="uk-UA" sz="2400" b="1" i="1" smtClean="0">
                <a:solidFill>
                  <a:srgbClr val="990033"/>
                </a:solidFill>
                <a:effectLst/>
                <a:latin typeface="Arial" charset="0"/>
              </a:rPr>
              <a:t/>
            </a:r>
            <a:br>
              <a:rPr lang="uk-UA" sz="2400" b="1" i="1" smtClean="0">
                <a:solidFill>
                  <a:srgbClr val="990033"/>
                </a:solidFill>
                <a:effectLst/>
                <a:latin typeface="Arial" charset="0"/>
              </a:rPr>
            </a:br>
            <a:r>
              <a:rPr lang="uk-UA" sz="2800" b="1" i="1" smtClean="0">
                <a:solidFill>
                  <a:srgbClr val="990033"/>
                </a:solidFill>
                <a:effectLst/>
                <a:latin typeface="Broadway" pitchFamily="82" charset="0"/>
              </a:rPr>
              <a:t>(етапи уроку), які вирішують  основну </a:t>
            </a:r>
            <a:r>
              <a:rPr lang="uk-UA" sz="2800" b="1" i="1" smtClean="0">
                <a:solidFill>
                  <a:srgbClr val="990033"/>
                </a:solidFill>
                <a:effectLst/>
                <a:latin typeface="Arial" charset="0"/>
              </a:rPr>
              <a:t>   </a:t>
            </a:r>
            <a:br>
              <a:rPr lang="uk-UA" sz="2800" b="1" i="1" smtClean="0">
                <a:solidFill>
                  <a:srgbClr val="990033"/>
                </a:solidFill>
                <a:effectLst/>
                <a:latin typeface="Arial" charset="0"/>
              </a:rPr>
            </a:br>
            <a:r>
              <a:rPr lang="uk-UA" sz="2800" b="1" i="1" smtClean="0">
                <a:solidFill>
                  <a:srgbClr val="990033"/>
                </a:solidFill>
                <a:effectLst/>
                <a:latin typeface="Arial" charset="0"/>
              </a:rPr>
              <a:t>                </a:t>
            </a:r>
            <a:r>
              <a:rPr lang="uk-UA" sz="2800" b="1" i="1" smtClean="0">
                <a:solidFill>
                  <a:srgbClr val="990033"/>
                </a:solidFill>
                <a:effectLst/>
                <a:latin typeface="Broadway" pitchFamily="82" charset="0"/>
              </a:rPr>
              <a:t>освітню мету уроку</a:t>
            </a:r>
            <a:endParaRPr lang="ru-RU" sz="2800" b="1" i="1" smtClean="0">
              <a:solidFill>
                <a:srgbClr val="990033"/>
              </a:solidFill>
              <a:effectLst/>
              <a:latin typeface="Broadway" pitchFamily="82" charset="0"/>
            </a:endParaRPr>
          </a:p>
        </p:txBody>
      </p:sp>
      <p:sp>
        <p:nvSpPr>
          <p:cNvPr id="141314" name="Rectangle 3"/>
          <p:cNvSpPr>
            <a:spLocks noGrp="1"/>
          </p:cNvSpPr>
          <p:nvPr>
            <p:ph type="body" idx="1"/>
          </p:nvPr>
        </p:nvSpPr>
        <p:spPr>
          <a:solidFill>
            <a:schemeClr val="folHlink"/>
          </a:solidFill>
        </p:spPr>
        <p:txBody>
          <a:bodyPr/>
          <a:lstStyle/>
          <a:p>
            <a:r>
              <a:rPr lang="uk-UA" sz="2800" b="1" i="1" smtClean="0">
                <a:latin typeface="Broadway" pitchFamily="82" charset="0"/>
              </a:rPr>
              <a:t>Перевірка домашнього завдання; </a:t>
            </a:r>
          </a:p>
          <a:p>
            <a:r>
              <a:rPr lang="uk-UA" sz="2800" b="1" i="1" smtClean="0">
                <a:latin typeface="Broadway" pitchFamily="82" charset="0"/>
              </a:rPr>
              <a:t>актуалізація опорних знань;</a:t>
            </a:r>
          </a:p>
          <a:p>
            <a:r>
              <a:rPr lang="uk-UA" sz="2800" b="1" i="1" smtClean="0">
                <a:latin typeface="Broadway" pitchFamily="82" charset="0"/>
              </a:rPr>
              <a:t> мотивація освітньої діяльності; </a:t>
            </a:r>
          </a:p>
          <a:p>
            <a:r>
              <a:rPr lang="uk-UA" sz="2800" b="1" i="1" smtClean="0">
                <a:latin typeface="Broadway" pitchFamily="82" charset="0"/>
              </a:rPr>
              <a:t>повідомлення теми, мети, завдань уроку; </a:t>
            </a:r>
          </a:p>
          <a:p>
            <a:r>
              <a:rPr lang="uk-UA" sz="2800" b="1" i="1" smtClean="0">
                <a:latin typeface="Broadway" pitchFamily="82" charset="0"/>
              </a:rPr>
              <a:t>повідомлення домашнього завдання; </a:t>
            </a:r>
          </a:p>
          <a:p>
            <a:r>
              <a:rPr lang="uk-UA" sz="2800" b="1" i="1" smtClean="0">
                <a:latin typeface="Broadway" pitchFamily="82" charset="0"/>
              </a:rPr>
              <a:t>рефлексія;</a:t>
            </a:r>
          </a:p>
          <a:p>
            <a:r>
              <a:rPr lang="uk-UA" sz="2800" b="1" i="1" smtClean="0">
                <a:latin typeface="Broadway" pitchFamily="82" charset="0"/>
              </a:rPr>
              <a:t>підбиття підсумків уроку</a:t>
            </a:r>
            <a:r>
              <a:rPr lang="uk-UA" sz="2800" b="1" i="1" smtClean="0">
                <a:latin typeface="Arial" charset="0"/>
              </a:rPr>
              <a:t>.</a:t>
            </a:r>
            <a:r>
              <a:rPr lang="uk-UA" sz="2800" b="1" i="1" smtClean="0">
                <a:latin typeface="Broadway" pitchFamily="82" charset="0"/>
              </a:rPr>
              <a:t>  </a:t>
            </a:r>
          </a:p>
          <a:p>
            <a:endParaRPr lang="ru-RU" sz="2800" smtClean="0">
              <a:latin typeface="Broadway" pitchFamily="82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04813"/>
            <a:ext cx="8229600" cy="6119812"/>
          </a:xfrm>
          <a:solidFill>
            <a:schemeClr val="folHlink"/>
          </a:solidFill>
        </p:spPr>
        <p:txBody>
          <a:bodyPr/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en-US" altLang="uk-UA" sz="3600" smtClean="0">
                <a:effectLst>
                  <a:outerShdw blurRad="38100" dist="38100" dir="2700000" algn="tl">
                    <a:srgbClr val="FFFFFF"/>
                  </a:outerShdw>
                </a:effectLst>
                <a:latin typeface="Corbel" pitchFamily="34" charset="0"/>
              </a:rPr>
              <a:t>  </a:t>
            </a:r>
            <a:r>
              <a:rPr lang="uk-UA" altLang="uk-UA" sz="36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</a:t>
            </a:r>
            <a:r>
              <a:rPr lang="en-US" altLang="uk-UA" sz="3600" smtClean="0">
                <a:effectLst>
                  <a:outerShdw blurRad="38100" dist="38100" dir="2700000" algn="tl">
                    <a:srgbClr val="FFFFFF"/>
                  </a:outerShdw>
                </a:effectLst>
                <a:latin typeface="Corbel" pitchFamily="34" charset="0"/>
              </a:rPr>
              <a:t> </a:t>
            </a:r>
            <a:r>
              <a:rPr lang="uk-UA" altLang="uk-UA" sz="2800" b="1" i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Використання наочності під час уроку збільшує запам'ятовування матеріалу </a:t>
            </a:r>
            <a:r>
              <a:rPr lang="uk-UA" altLang="uk-UA" sz="2800" b="1" i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від 14 до 38%.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uk-UA" altLang="uk-UA" sz="2800" b="1" i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Експеримент, проведений американськими дослідниками, показав, що використання візуальних засобів під час вивчення слів на </a:t>
            </a:r>
            <a:r>
              <a:rPr lang="uk-UA" altLang="uk-UA" sz="2800" b="1" i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200 %</a:t>
            </a:r>
            <a:r>
              <a:rPr lang="uk-UA" altLang="uk-UA" sz="2800" b="1" i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поліпшує результати. Крім того, така презентація матеріалу забирає </a:t>
            </a:r>
            <a:r>
              <a:rPr lang="uk-UA" altLang="uk-UA" sz="2800" b="1" i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на 40 % менше</a:t>
            </a:r>
            <a:r>
              <a:rPr lang="uk-UA" altLang="uk-UA" sz="2800" b="1" i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часу, вона підсилює усну подачу матеріалу.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uk-UA" altLang="uk-UA" sz="2800" b="1" i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Наочність вартане тільки сотень слів, а й утричі ефективніша за одні лише слова. </a:t>
            </a:r>
          </a:p>
        </p:txBody>
      </p:sp>
    </p:spTree>
  </p:cSld>
  <p:clrMapOvr>
    <a:masterClrMapping/>
  </p:clrMapOvr>
  <p:transition spd="med">
    <p:push dir="d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 bwMode="auto">
          <a:xfrm>
            <a:off x="1331913" y="115888"/>
            <a:ext cx="7221537" cy="708025"/>
          </a:xfrm>
          <a:solidFill>
            <a:schemeClr val="accent1"/>
          </a:solidFill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uk-UA" sz="39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</a:t>
            </a:r>
            <a:r>
              <a:rPr lang="uk-UA" sz="2800" b="1" i="1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oadway" pitchFamily="82" charset="0"/>
                <a:cs typeface="Arial" charset="0"/>
              </a:rPr>
              <a:t>Висновки</a:t>
            </a:r>
          </a:p>
        </p:txBody>
      </p:sp>
      <p:sp>
        <p:nvSpPr>
          <p:cNvPr id="143362" name="Содержимое 2"/>
          <p:cNvSpPr>
            <a:spLocks noGrp="1"/>
          </p:cNvSpPr>
          <p:nvPr>
            <p:ph idx="1"/>
          </p:nvPr>
        </p:nvSpPr>
        <p:spPr>
          <a:xfrm>
            <a:off x="900113" y="1052513"/>
            <a:ext cx="8064500" cy="5616575"/>
          </a:xfrm>
          <a:solidFill>
            <a:schemeClr val="folHlink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uk-UA" sz="2400" smtClean="0">
                <a:latin typeface="Broadway" pitchFamily="82" charset="0"/>
              </a:rPr>
              <a:t>Змінюючи себе і реалізуючи компетентнісний підхід в контексті НУШ, педагог:</a:t>
            </a:r>
          </a:p>
          <a:p>
            <a:pPr eaLnBrk="1" hangingPunct="1">
              <a:lnSpc>
                <a:spcPct val="90000"/>
              </a:lnSpc>
              <a:buClrTx/>
            </a:pPr>
            <a:r>
              <a:rPr lang="uk-UA" sz="2400" smtClean="0">
                <a:latin typeface="Broadway" pitchFamily="82" charset="0"/>
              </a:rPr>
              <a:t>здійснює різнобічний розвиток учня як цілісної особистості; </a:t>
            </a:r>
          </a:p>
          <a:p>
            <a:pPr eaLnBrk="1" hangingPunct="1">
              <a:lnSpc>
                <a:spcPct val="90000"/>
              </a:lnSpc>
              <a:buClrTx/>
            </a:pPr>
            <a:r>
              <a:rPr lang="uk-UA" sz="2400" smtClean="0">
                <a:latin typeface="Broadway" pitchFamily="82" charset="0"/>
              </a:rPr>
              <a:t>виховує громадян і патріотів України; </a:t>
            </a:r>
          </a:p>
          <a:p>
            <a:pPr eaLnBrk="1" hangingPunct="1">
              <a:lnSpc>
                <a:spcPct val="90000"/>
              </a:lnSpc>
              <a:buClrTx/>
            </a:pPr>
            <a:r>
              <a:rPr lang="uk-UA" sz="2400" smtClean="0">
                <a:latin typeface="Broadway" pitchFamily="82" charset="0"/>
              </a:rPr>
              <a:t>формує та розвиває критичне мислення;</a:t>
            </a:r>
          </a:p>
          <a:p>
            <a:pPr eaLnBrk="1" hangingPunct="1">
              <a:lnSpc>
                <a:spcPct val="90000"/>
              </a:lnSpc>
              <a:buClrTx/>
            </a:pPr>
            <a:r>
              <a:rPr lang="uk-UA" sz="2400" smtClean="0">
                <a:latin typeface="Broadway" pitchFamily="82" charset="0"/>
              </a:rPr>
              <a:t>формує особистісні якості, які забезпечують успішну соціально-психологічну адаптацію в суспільстві, готовність до подальшої неперервної освіти впродовж життя, трудової діяльності, конкурентоздатність на ринку праці.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ru-RU" sz="3200" b="1" i="1" smtClean="0">
              <a:solidFill>
                <a:srgbClr val="990033"/>
              </a:solidFill>
              <a:effectLst/>
              <a:latin typeface="Broadway" pitchFamily="82" charset="0"/>
            </a:endParaRPr>
          </a:p>
        </p:txBody>
      </p:sp>
      <p:sp>
        <p:nvSpPr>
          <p:cNvPr id="2048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0483" name="Rectangle 8"/>
          <p:cNvSpPr>
            <a:spLocks noChangeArrowheads="1"/>
          </p:cNvSpPr>
          <p:nvPr/>
        </p:nvSpPr>
        <p:spPr bwMode="auto">
          <a:xfrm>
            <a:off x="1476375" y="1484313"/>
            <a:ext cx="7416800" cy="6492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uk-UA" sz="2400" b="1"/>
              <a:t>Рівний доступ до якісної освіти</a:t>
            </a:r>
          </a:p>
          <a:p>
            <a:pPr algn="ctr"/>
            <a:endParaRPr lang="ru-RU" sz="2400"/>
          </a:p>
        </p:txBody>
      </p:sp>
      <p:sp>
        <p:nvSpPr>
          <p:cNvPr id="20484" name="Rectangle 9"/>
          <p:cNvSpPr>
            <a:spLocks noChangeArrowheads="1"/>
          </p:cNvSpPr>
          <p:nvPr/>
        </p:nvSpPr>
        <p:spPr bwMode="auto">
          <a:xfrm>
            <a:off x="1476375" y="2276475"/>
            <a:ext cx="7343775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uk-UA" sz="2400" b="1"/>
              <a:t>Розмежування функцій на всіх рівнях</a:t>
            </a:r>
          </a:p>
          <a:p>
            <a:pPr algn="ctr"/>
            <a:endParaRPr lang="ru-RU" sz="2400"/>
          </a:p>
        </p:txBody>
      </p:sp>
      <p:sp>
        <p:nvSpPr>
          <p:cNvPr id="20485" name="Rectangle 10"/>
          <p:cNvSpPr>
            <a:spLocks noChangeArrowheads="1"/>
          </p:cNvSpPr>
          <p:nvPr/>
        </p:nvSpPr>
        <p:spPr bwMode="auto">
          <a:xfrm>
            <a:off x="1476375" y="3213100"/>
            <a:ext cx="7416800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uk-UA" sz="2400" b="1">
                <a:latin typeface="Broadway" pitchFamily="82" charset="0"/>
              </a:rPr>
              <a:t>Модифікація методів та форм роботи</a:t>
            </a:r>
          </a:p>
          <a:p>
            <a:pPr algn="ctr"/>
            <a:endParaRPr lang="ru-RU" sz="2400">
              <a:latin typeface="Broadway" pitchFamily="82" charset="0"/>
            </a:endParaRPr>
          </a:p>
        </p:txBody>
      </p:sp>
      <p:sp>
        <p:nvSpPr>
          <p:cNvPr id="20486" name="Rectangle 11"/>
          <p:cNvSpPr>
            <a:spLocks noChangeArrowheads="1"/>
          </p:cNvSpPr>
          <p:nvPr/>
        </p:nvSpPr>
        <p:spPr bwMode="auto">
          <a:xfrm>
            <a:off x="1476375" y="4076700"/>
            <a:ext cx="7343775" cy="771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uk-UA" sz="2400" b="1"/>
              <a:t>Робота в інклюзивному середовищі</a:t>
            </a:r>
          </a:p>
          <a:p>
            <a:pPr algn="ctr"/>
            <a:endParaRPr lang="ru-RU"/>
          </a:p>
        </p:txBody>
      </p:sp>
      <p:sp>
        <p:nvSpPr>
          <p:cNvPr id="20487" name="Rectangle 12"/>
          <p:cNvSpPr>
            <a:spLocks noChangeArrowheads="1"/>
          </p:cNvSpPr>
          <p:nvPr/>
        </p:nvSpPr>
        <p:spPr bwMode="auto">
          <a:xfrm>
            <a:off x="1476375" y="404813"/>
            <a:ext cx="7416800" cy="914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400" b="1" i="1">
                <a:solidFill>
                  <a:srgbClr val="800000"/>
                </a:solidFill>
                <a:latin typeface="Broadway" pitchFamily="82" charset="0"/>
              </a:rPr>
              <a:t>Сучасна освіта: тенденції розвитку освіти</a:t>
            </a:r>
          </a:p>
          <a:p>
            <a:pPr algn="ctr"/>
            <a:r>
              <a:rPr lang="uk-UA" sz="2400" b="1" i="1">
                <a:solidFill>
                  <a:srgbClr val="800000"/>
                </a:solidFill>
                <a:latin typeface="Broadway" pitchFamily="82" charset="0"/>
              </a:rPr>
              <a:t> (домінанти змін)</a:t>
            </a:r>
            <a:endParaRPr lang="ru-RU" sz="2400" b="1" i="1">
              <a:solidFill>
                <a:srgbClr val="800000"/>
              </a:solidFill>
              <a:latin typeface="Broadway" pitchFamily="8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55" name="Rectangle 4"/>
          <p:cNvSpPr>
            <a:spLocks noGrp="1"/>
          </p:cNvSpPr>
          <p:nvPr>
            <p:ph type="title" idx="4294967295"/>
          </p:nvPr>
        </p:nvSpPr>
        <p:spPr bwMode="auto">
          <a:xfrm>
            <a:off x="1403350" y="260350"/>
            <a:ext cx="7499350" cy="1143000"/>
          </a:xfrm>
          <a:solidFill>
            <a:schemeClr val="folHlink"/>
          </a:solidFill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uk-UA" sz="3200" b="1" i="1" smtClean="0">
                <a:solidFill>
                  <a:srgbClr val="800000"/>
                </a:solidFill>
                <a:effectLst/>
                <a:latin typeface="Broadway" pitchFamily="82" charset="0"/>
              </a:rPr>
              <a:t>Тенденції розвитку шкільної освіти</a:t>
            </a:r>
            <a:endParaRPr lang="ru-RU" sz="3200" b="1" i="1" smtClean="0">
              <a:solidFill>
                <a:srgbClr val="800000"/>
              </a:solidFill>
              <a:effectLst/>
              <a:latin typeface="Broadway" pitchFamily="82" charset="0"/>
            </a:endParaRPr>
          </a:p>
        </p:txBody>
      </p:sp>
      <p:graphicFrame>
        <p:nvGraphicFramePr>
          <p:cNvPr id="91142" name="Organization Chart 6"/>
          <p:cNvGraphicFramePr>
            <a:graphicFrameLocks/>
          </p:cNvGraphicFramePr>
          <p:nvPr>
            <p:ph idx="4294967295"/>
          </p:nvPr>
        </p:nvGraphicFramePr>
        <p:xfrm>
          <a:off x="1435100" y="1447800"/>
          <a:ext cx="7499350" cy="4800600"/>
        </p:xfrm>
        <a:graphic>
          <a:graphicData uri="http://schemas.openxmlformats.org/drawingml/2006/compatibility">
            <com:legacyDrawing xmlns:com="http://schemas.openxmlformats.org/drawingml/2006/compatibility" spid="_x0000_s9114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51" name="Group 23"/>
          <p:cNvGraphicFramePr>
            <a:graphicFrameLocks noGrp="1"/>
          </p:cNvGraphicFramePr>
          <p:nvPr>
            <p:ph idx="4294967295"/>
          </p:nvPr>
        </p:nvGraphicFramePr>
        <p:xfrm>
          <a:off x="539750" y="144463"/>
          <a:ext cx="8496300" cy="4814254"/>
        </p:xfrm>
        <a:graphic>
          <a:graphicData uri="http://schemas.openxmlformats.org/drawingml/2006/table">
            <a:tbl>
              <a:tblPr/>
              <a:tblGrid>
                <a:gridCol w="4500563"/>
                <a:gridCol w="3995737"/>
              </a:tblGrid>
              <a:tr h="1728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Broadway" pitchFamily="82" charset="0"/>
                          <a:cs typeface="Arial" charset="0"/>
                        </a:rPr>
                        <a:t>Тенденції розвитку </a:t>
                      </a:r>
                      <a:br>
                        <a:rPr kumimoji="0" lang="uk-UA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Broadway" pitchFamily="82" charset="0"/>
                          <a:cs typeface="Arial" charset="0"/>
                        </a:rPr>
                      </a:br>
                      <a:r>
                        <a:rPr kumimoji="0" lang="uk-UA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Broadway" pitchFamily="82" charset="0"/>
                          <a:cs typeface="Arial" charset="0"/>
                        </a:rPr>
                        <a:t>сучасного суспільства</a:t>
                      </a:r>
                      <a:endParaRPr kumimoji="0" lang="ru-RU" sz="2400" b="1" i="1" u="none" strike="noStrike" cap="none" normalizeH="0" baseline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Broadway" pitchFamily="82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Тенденції розвитку </a:t>
                      </a:r>
                      <a:br>
                        <a:rPr kumimoji="0" lang="uk-UA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</a:br>
                      <a:r>
                        <a:rPr kumimoji="0" lang="uk-UA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сучасної  освіти</a:t>
                      </a:r>
                      <a:endParaRPr kumimoji="0" lang="ru-RU" sz="2400" b="1" i="1" u="none" strike="noStrike" cap="none" normalizeH="0" baseline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Corbel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глобалізація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відкритість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rbel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демократизація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rbel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rbel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безперервність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rbel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35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децентралізація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rbel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rbel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трансформація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у сфері освітніх послуг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rbel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01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інформатизація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rbel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змішане навчання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rbel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ru-RU" smtClean="0">
              <a:effectLst/>
            </a:endParaRPr>
          </a:p>
        </p:txBody>
      </p:sp>
      <p:sp>
        <p:nvSpPr>
          <p:cNvPr id="94210" name="Rectangle 3"/>
          <p:cNvSpPr>
            <a:spLocks noGrp="1"/>
          </p:cNvSpPr>
          <p:nvPr>
            <p:ph type="body" idx="4294967295"/>
          </p:nvPr>
        </p:nvSpPr>
        <p:spPr>
          <a:solidFill>
            <a:schemeClr val="folHlink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000" b="1" noProof="1" smtClean="0">
                <a:solidFill>
                  <a:srgbClr val="002060"/>
                </a:solidFill>
                <a:latin typeface="Broadway" pitchFamily="82" charset="0"/>
              </a:rPr>
              <a:t>Формування навичок ХХІ століття.</a:t>
            </a:r>
          </a:p>
          <a:p>
            <a:pPr>
              <a:lnSpc>
                <a:spcPct val="90000"/>
              </a:lnSpc>
            </a:pPr>
            <a:r>
              <a:rPr lang="ru-RU" sz="2000" b="1" noProof="1" smtClean="0">
                <a:solidFill>
                  <a:srgbClr val="002060"/>
                </a:solidFill>
                <a:latin typeface="Broadway" pitchFamily="82" charset="0"/>
              </a:rPr>
              <a:t>  Компетентнісна освіта.</a:t>
            </a:r>
          </a:p>
          <a:p>
            <a:pPr>
              <a:lnSpc>
                <a:spcPct val="90000"/>
              </a:lnSpc>
            </a:pPr>
            <a:r>
              <a:rPr lang="ru-RU" sz="2000" b="1" noProof="1" smtClean="0">
                <a:solidFill>
                  <a:srgbClr val="002060"/>
                </a:solidFill>
                <a:latin typeface="Broadway" pitchFamily="82" charset="0"/>
              </a:rPr>
              <a:t>  Реалізація наскрізних змістових ліній.</a:t>
            </a:r>
          </a:p>
          <a:p>
            <a:pPr>
              <a:lnSpc>
                <a:spcPct val="90000"/>
              </a:lnSpc>
            </a:pPr>
            <a:r>
              <a:rPr lang="ru-RU" sz="2000" b="1" noProof="1" smtClean="0">
                <a:solidFill>
                  <a:srgbClr val="002060"/>
                </a:solidFill>
                <a:latin typeface="Broadway" pitchFamily="82" charset="0"/>
              </a:rPr>
              <a:t> Інноваційні форми і методи навчання.</a:t>
            </a:r>
          </a:p>
          <a:p>
            <a:pPr>
              <a:lnSpc>
                <a:spcPct val="90000"/>
              </a:lnSpc>
            </a:pPr>
            <a:r>
              <a:rPr lang="ru-RU" sz="2000" b="1" noProof="1" smtClean="0">
                <a:solidFill>
                  <a:srgbClr val="002060"/>
                </a:solidFill>
                <a:latin typeface="Broadway" pitchFamily="82" charset="0"/>
              </a:rPr>
              <a:t> Комфортне навчання: від дизайну класної кімнати до сучасних способів опанування знань (візуалізація, інфографіка, презентації, блоги).</a:t>
            </a:r>
          </a:p>
          <a:p>
            <a:pPr>
              <a:lnSpc>
                <a:spcPct val="90000"/>
              </a:lnSpc>
            </a:pPr>
            <a:r>
              <a:rPr lang="ru-RU" sz="2000" b="1" noProof="1" smtClean="0">
                <a:solidFill>
                  <a:srgbClr val="002060"/>
                </a:solidFill>
                <a:latin typeface="Broadway" pitchFamily="82" charset="0"/>
              </a:rPr>
              <a:t>  Дистанційне навчання на освітніх платформах. </a:t>
            </a:r>
          </a:p>
          <a:p>
            <a:pPr>
              <a:lnSpc>
                <a:spcPct val="90000"/>
              </a:lnSpc>
            </a:pPr>
            <a:r>
              <a:rPr lang="ru-RU" sz="2000" b="1" noProof="1" smtClean="0">
                <a:solidFill>
                  <a:srgbClr val="002060"/>
                </a:solidFill>
                <a:latin typeface="Broadway" pitchFamily="82" charset="0"/>
              </a:rPr>
              <a:t>  Сучасне програмно-методичне забезпечення.</a:t>
            </a:r>
          </a:p>
          <a:p>
            <a:pPr>
              <a:lnSpc>
                <a:spcPct val="90000"/>
              </a:lnSpc>
            </a:pPr>
            <a:r>
              <a:rPr lang="ru-RU" sz="2000" b="1" noProof="1" smtClean="0">
                <a:solidFill>
                  <a:srgbClr val="002060"/>
                </a:solidFill>
                <a:latin typeface="Broadway" pitchFamily="82" charset="0"/>
              </a:rPr>
              <a:t> Медіаграмотність в освіті.</a:t>
            </a:r>
          </a:p>
          <a:p>
            <a:pPr>
              <a:lnSpc>
                <a:spcPct val="90000"/>
              </a:lnSpc>
            </a:pPr>
            <a:r>
              <a:rPr lang="ru-RU" sz="2000" b="1" noProof="1" smtClean="0">
                <a:solidFill>
                  <a:srgbClr val="002060"/>
                </a:solidFill>
              </a:rPr>
              <a:t>  </a:t>
            </a:r>
            <a:r>
              <a:rPr lang="az-Latn-AZ" sz="2000" b="1" noProof="1" smtClean="0">
                <a:solidFill>
                  <a:srgbClr val="002060"/>
                </a:solidFill>
                <a:latin typeface="Broadway" pitchFamily="82" charset="0"/>
              </a:rPr>
              <a:t>Ste</a:t>
            </a:r>
            <a:r>
              <a:rPr lang="ru-RU" sz="2000" b="1" noProof="1" smtClean="0">
                <a:solidFill>
                  <a:srgbClr val="002060"/>
                </a:solidFill>
                <a:latin typeface="Broadway" pitchFamily="82" charset="0"/>
              </a:rPr>
              <a:t>а</a:t>
            </a:r>
            <a:r>
              <a:rPr lang="az-Latn-AZ" sz="2000" b="1" noProof="1" smtClean="0">
                <a:solidFill>
                  <a:srgbClr val="002060"/>
                </a:solidFill>
                <a:latin typeface="Broadway" pitchFamily="82" charset="0"/>
              </a:rPr>
              <a:t>m-</a:t>
            </a:r>
            <a:r>
              <a:rPr lang="ru-RU" sz="2000" b="1" noProof="1" smtClean="0">
                <a:solidFill>
                  <a:srgbClr val="002060"/>
                </a:solidFill>
                <a:latin typeface="Broadway" pitchFamily="82" charset="0"/>
              </a:rPr>
              <a:t>освіта.</a:t>
            </a:r>
          </a:p>
          <a:p>
            <a:pPr>
              <a:lnSpc>
                <a:spcPct val="90000"/>
              </a:lnSpc>
            </a:pPr>
            <a:endParaRPr lang="ru-RU" sz="2000" smtClean="0">
              <a:latin typeface="Broadway" pitchFamily="82" charset="0"/>
            </a:endParaRPr>
          </a:p>
        </p:txBody>
      </p:sp>
      <p:sp>
        <p:nvSpPr>
          <p:cNvPr id="94211" name="Rectangle 4"/>
          <p:cNvSpPr>
            <a:spLocks noChangeArrowheads="1"/>
          </p:cNvSpPr>
          <p:nvPr/>
        </p:nvSpPr>
        <p:spPr bwMode="auto">
          <a:xfrm>
            <a:off x="1476375" y="620713"/>
            <a:ext cx="734377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400" b="1" i="1">
                <a:solidFill>
                  <a:srgbClr val="990033"/>
                </a:solidFill>
                <a:latin typeface="Broadway" pitchFamily="82" charset="0"/>
              </a:rPr>
              <a:t>Актуальні питання сучасної освіти</a:t>
            </a:r>
            <a:endParaRPr lang="ru-RU" sz="2400" b="1" i="1">
              <a:solidFill>
                <a:srgbClr val="990033"/>
              </a:solidFill>
              <a:latin typeface="Broadway" pitchFamily="8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95258" name="Group 26"/>
          <p:cNvGraphicFramePr>
            <a:graphicFrameLocks noGrp="1"/>
          </p:cNvGraphicFramePr>
          <p:nvPr>
            <p:ph idx="1"/>
          </p:nvPr>
        </p:nvGraphicFramePr>
        <p:xfrm>
          <a:off x="684213" y="188913"/>
          <a:ext cx="8459787" cy="5445127"/>
        </p:xfrm>
        <a:graphic>
          <a:graphicData uri="http://schemas.openxmlformats.org/drawingml/2006/table">
            <a:tbl>
              <a:tblPr/>
              <a:tblGrid>
                <a:gridCol w="3816350"/>
                <a:gridCol w="4643437"/>
              </a:tblGrid>
              <a:tr h="823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Broadway" pitchFamily="82" charset="0"/>
                          <a:cs typeface="Arial" charset="0"/>
                        </a:rPr>
                        <a:t>Відкрита освіта </a:t>
                      </a:r>
                      <a:endParaRPr kumimoji="0" lang="uk-UA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Broadway" pitchFamily="82" charset="0"/>
                          <a:cs typeface="Arial" charset="0"/>
                        </a:rPr>
                        <a:t>передбачає</a:t>
                      </a:r>
                      <a:endParaRPr kumimoji="0" 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Broadway" pitchFamily="82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Broadway" pitchFamily="82" charset="0"/>
                          <a:cs typeface="Arial" charset="0"/>
                        </a:rPr>
                        <a:t>Безперервна освіта передбачає</a:t>
                      </a:r>
                      <a:endParaRPr kumimoji="0" lang="ru-RU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Broadway" pitchFamily="82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976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Broadway" pitchFamily="82" charset="0"/>
                          <a:cs typeface="Arial" charset="0"/>
                        </a:rPr>
                        <a:t>Провідну роль особистості у процесі навчання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Broadway" pitchFamily="82" charset="0"/>
                          <a:cs typeface="Arial" charset="0"/>
                        </a:rPr>
                        <a:t>Набуття людиною необхідних компетенцій </a:t>
                      </a: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</a:t>
                      </a: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Broadway" pitchFamily="82" charset="0"/>
                          <a:cs typeface="Arial" charset="0"/>
                        </a:rPr>
                        <a:t> мір</a:t>
                      </a: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ою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Broadway" pitchFamily="82" charset="0"/>
                          <a:cs typeface="Arial" charset="0"/>
                        </a:rPr>
                        <a:t> виникнення потреби в них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Broadway" pitchFamily="82" charset="0"/>
                          <a:cs typeface="Arial" charset="0"/>
                        </a:rPr>
                        <a:t>Свободу вибору основних параметрів навчання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Broadway" pitchFamily="82" charset="0"/>
                          <a:cs typeface="Arial" charset="0"/>
                        </a:rPr>
                        <a:t>Двофазова освіта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Broadway" pitchFamily="82" charset="0"/>
                          <a:cs typeface="Arial" charset="0"/>
                        </a:rPr>
                        <a:t>Активну роль особи, яка навчається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Broadway" pitchFamily="82" charset="0"/>
                          <a:cs typeface="Arial" charset="0"/>
                        </a:rPr>
                        <a:t>Зростаюча роль післядипломної освіти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47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Broadway" pitchFamily="82" charset="0"/>
                          <a:cs typeface="Arial" charset="0"/>
                        </a:rPr>
                        <a:t>Подолання дистанції між особою, що навчається, та особою, що навчає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2651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8900" algn="l"/>
                        </a:tabLst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Broadway" pitchFamily="82" charset="0"/>
                          <a:cs typeface="Arial" charset="0"/>
                        </a:rPr>
                        <a:t>Більш раціональна</a:t>
                      </a:r>
                      <a:endParaRPr kumimoji="0" lang="uk-UA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2651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8900" algn="l"/>
                        </a:tabLst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Broadway" pitchFamily="82" charset="0"/>
                          <a:cs typeface="Arial" charset="0"/>
                        </a:rPr>
                        <a:t> послідовність слідування навчання і трудової діяльності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438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Використання різних форм взаємодії між учасниками навчального процесу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pitchFamily="34" charset="0"/>
                          <a:cs typeface="Arial" charset="0"/>
                        </a:rPr>
                        <a:t>Безперервність вищезазначеної послідовності впродовж всього життя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 bwMode="auto">
          <a:xfrm>
            <a:off x="1258888" y="115888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lang="ru-RU" sz="36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7282" name="Объект 2"/>
          <p:cNvSpPr>
            <a:spLocks noGrp="1"/>
          </p:cNvSpPr>
          <p:nvPr>
            <p:ph idx="4294967295"/>
          </p:nvPr>
        </p:nvSpPr>
        <p:spPr>
          <a:xfrm>
            <a:off x="971550" y="1196975"/>
            <a:ext cx="8172450" cy="5913438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uk-UA" sz="2400" smtClean="0">
                <a:solidFill>
                  <a:schemeClr val="tx2"/>
                </a:solidFill>
                <a:latin typeface="Broadway" pitchFamily="82" charset="0"/>
              </a:rPr>
              <a:t>Приведення структури освіти у відповідність до потреб сучасної економіки та інтеграції України в європейський економічний та культурний простір</a:t>
            </a:r>
            <a:r>
              <a:rPr lang="uk-UA" sz="2400" smtClean="0">
                <a:solidFill>
                  <a:schemeClr val="tx2"/>
                </a:solidFill>
                <a:latin typeface="Arial" charset="0"/>
              </a:rPr>
              <a:t>.</a:t>
            </a:r>
          </a:p>
          <a:p>
            <a:pPr eaLnBrk="1" hangingPunct="1"/>
            <a:r>
              <a:rPr lang="uk-UA" sz="2400" smtClean="0">
                <a:solidFill>
                  <a:schemeClr val="tx2"/>
                </a:solidFill>
                <a:latin typeface="Broadway" pitchFamily="82" charset="0"/>
              </a:rPr>
              <a:t>Реформування змісту освіти</a:t>
            </a:r>
            <a:r>
              <a:rPr lang="uk-UA" sz="2400" smtClean="0">
                <a:solidFill>
                  <a:schemeClr val="tx2"/>
                </a:solidFill>
                <a:latin typeface="Arial" charset="0"/>
              </a:rPr>
              <a:t>.</a:t>
            </a:r>
          </a:p>
          <a:p>
            <a:pPr eaLnBrk="1" hangingPunct="1"/>
            <a:r>
              <a:rPr lang="uk-UA" sz="2400" smtClean="0">
                <a:solidFill>
                  <a:schemeClr val="tx2"/>
                </a:solidFill>
                <a:latin typeface="Broadway" pitchFamily="82" charset="0"/>
              </a:rPr>
              <a:t>Забезпечення рівного доступу до якісної освіти</a:t>
            </a:r>
            <a:r>
              <a:rPr lang="uk-UA" sz="2400" smtClean="0">
                <a:solidFill>
                  <a:schemeClr val="tx2"/>
                </a:solidFill>
                <a:latin typeface="Arial" charset="0"/>
              </a:rPr>
              <a:t>.</a:t>
            </a:r>
          </a:p>
          <a:p>
            <a:pPr eaLnBrk="1" hangingPunct="1"/>
            <a:r>
              <a:rPr lang="uk-UA" sz="2400" smtClean="0">
                <a:solidFill>
                  <a:schemeClr val="tx2"/>
                </a:solidFill>
                <a:latin typeface="Broadway" pitchFamily="82" charset="0"/>
              </a:rPr>
              <a:t>Реформування системи підготовки та перепідготовки педагогічних, управлінських кадрів</a:t>
            </a:r>
            <a:r>
              <a:rPr lang="uk-UA" sz="2400" smtClean="0">
                <a:solidFill>
                  <a:schemeClr val="tx2"/>
                </a:solidFill>
                <a:latin typeface="Arial" charset="0"/>
              </a:rPr>
              <a:t>.</a:t>
            </a:r>
          </a:p>
          <a:p>
            <a:pPr eaLnBrk="1" hangingPunct="1"/>
            <a:r>
              <a:rPr lang="uk-UA" sz="2400" smtClean="0">
                <a:solidFill>
                  <a:schemeClr val="tx2"/>
                </a:solidFill>
                <a:latin typeface="Broadway" pitchFamily="82" charset="0"/>
              </a:rPr>
              <a:t>Демонополізація системи післядипломної педагогічної освіти</a:t>
            </a:r>
            <a:r>
              <a:rPr lang="uk-UA" sz="2400" smtClean="0">
                <a:solidFill>
                  <a:schemeClr val="tx2"/>
                </a:solidFill>
                <a:latin typeface="Arial" charset="0"/>
              </a:rPr>
              <a:t>.</a:t>
            </a:r>
          </a:p>
        </p:txBody>
      </p:sp>
      <p:sp>
        <p:nvSpPr>
          <p:cNvPr id="97283" name="AutoShape 4"/>
          <p:cNvSpPr>
            <a:spLocks noChangeArrowheads="1"/>
          </p:cNvSpPr>
          <p:nvPr/>
        </p:nvSpPr>
        <p:spPr bwMode="auto">
          <a:xfrm>
            <a:off x="863600" y="0"/>
            <a:ext cx="8280400" cy="12255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400" b="1" i="1">
                <a:solidFill>
                  <a:srgbClr val="990033"/>
                </a:solidFill>
                <a:latin typeface="Broadway" pitchFamily="82" charset="0"/>
              </a:rPr>
              <a:t>Концепція розвитку освіти України </a:t>
            </a:r>
          </a:p>
          <a:p>
            <a:pPr algn="ctr"/>
            <a:r>
              <a:rPr lang="uk-UA" sz="2400" b="1" i="1">
                <a:solidFill>
                  <a:srgbClr val="990033"/>
                </a:solidFill>
                <a:latin typeface="Broadway" pitchFamily="82" charset="0"/>
              </a:rPr>
              <a:t>на </a:t>
            </a:r>
            <a:r>
              <a:rPr lang="uk-UA" sz="2400" b="1" i="1">
                <a:solidFill>
                  <a:srgbClr val="990033"/>
                </a:solidFill>
                <a:latin typeface="Times New Roman" pitchFamily="18" charset="0"/>
              </a:rPr>
              <a:t>2015-2025</a:t>
            </a:r>
            <a:r>
              <a:rPr lang="uk-UA" sz="2400" b="1" i="1">
                <a:solidFill>
                  <a:srgbClr val="990033"/>
                </a:solidFill>
                <a:latin typeface="Broadway" pitchFamily="82" charset="0"/>
              </a:rPr>
              <a:t> роки</a:t>
            </a:r>
            <a:endParaRPr lang="ru-RU" sz="2400" b="1" i="1">
              <a:solidFill>
                <a:srgbClr val="990033"/>
              </a:solidFill>
              <a:latin typeface="Broadway" pitchFamily="82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3127</TotalTime>
  <Words>2065</Words>
  <Application>Microsoft Office PowerPoint</Application>
  <PresentationFormat>Экран (4:3)</PresentationFormat>
  <Paragraphs>425</Paragraphs>
  <Slides>39</Slides>
  <Notes>19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53" baseType="lpstr">
      <vt:lpstr>Verdana</vt:lpstr>
      <vt:lpstr>Arial</vt:lpstr>
      <vt:lpstr>Corbel</vt:lpstr>
      <vt:lpstr>Wingdings 2</vt:lpstr>
      <vt:lpstr>Calibri</vt:lpstr>
      <vt:lpstr>Gill Sans MT</vt:lpstr>
      <vt:lpstr>Broadway</vt:lpstr>
      <vt:lpstr>Times New Roman</vt:lpstr>
      <vt:lpstr>Candara</vt:lpstr>
      <vt:lpstr>Monotype Corsiva</vt:lpstr>
      <vt:lpstr>Constantia</vt:lpstr>
      <vt:lpstr>Wingdings</vt:lpstr>
      <vt:lpstr>Tw Cen MT</vt:lpstr>
      <vt:lpstr>Солнцестояние</vt:lpstr>
      <vt:lpstr>Слайд 1</vt:lpstr>
      <vt:lpstr>МЕТА:</vt:lpstr>
      <vt:lpstr>Слайд 3</vt:lpstr>
      <vt:lpstr>Слайд 4</vt:lpstr>
      <vt:lpstr>Тенденції розвитку шкільної освіти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                                                                          Сучасний вчитель</vt:lpstr>
      <vt:lpstr>Слайд 15</vt:lpstr>
      <vt:lpstr>Слайд 16</vt:lpstr>
      <vt:lpstr>Складники історичної компетентності</vt:lpstr>
      <vt:lpstr>Слайд 18</vt:lpstr>
      <vt:lpstr>         Професійна компетентність вчителя</vt:lpstr>
      <vt:lpstr>Слайд 20</vt:lpstr>
      <vt:lpstr>Слайд 21</vt:lpstr>
      <vt:lpstr>Слайд 22</vt:lpstr>
      <vt:lpstr>Слайд 23</vt:lpstr>
      <vt:lpstr>Слайд 24</vt:lpstr>
      <vt:lpstr>Слайд 25</vt:lpstr>
      <vt:lpstr>  </vt:lpstr>
      <vt:lpstr>Слайд 27</vt:lpstr>
      <vt:lpstr>   Урок як форма навчання</vt:lpstr>
      <vt:lpstr>             Сучасний урок</vt:lpstr>
      <vt:lpstr>Сучасний компетентнісно спрямований урок повинен будуватися за таким алгоритмом: </vt:lpstr>
      <vt:lpstr>           Правила для побудови                         компетентнісного уроку </vt:lpstr>
      <vt:lpstr>          Правила для побудови                    компетентнісного уроку</vt:lpstr>
      <vt:lpstr>    Сучасні типи уроків</vt:lpstr>
      <vt:lpstr>Український дидакт Василь Онищук класифікував            уроки за основною дидактичною метою: </vt:lpstr>
      <vt:lpstr>    Вимоги до структури уроку                включають: </vt:lpstr>
      <vt:lpstr>Вимоги до техніки проведення уроку припускають:</vt:lpstr>
      <vt:lpstr>Ядро(основа уроку) включає ті елементи (етапи уроку), які вирішують  основну                     освітню мету уроку</vt:lpstr>
      <vt:lpstr>Слайд 38</vt:lpstr>
      <vt:lpstr>             Висновки</vt:lpstr>
    </vt:vector>
  </TitlesOfParts>
  <Company>Home, sweet home !!!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  НОВІ РОЛІ ТА ХАРАКТЕРИСТИКИ СУЧАСНОГО ПЕДАГОГА</dc:title>
  <dc:creator>User</dc:creator>
  <cp:lastModifiedBy>Admin</cp:lastModifiedBy>
  <cp:revision>217</cp:revision>
  <dcterms:created xsi:type="dcterms:W3CDTF">2009-11-22T18:31:14Z</dcterms:created>
  <dcterms:modified xsi:type="dcterms:W3CDTF">2021-01-14T15:24:52Z</dcterms:modified>
</cp:coreProperties>
</file>