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17CE-552C-47B2-AC25-8CFC3FA07D67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1879A-AC47-47AF-AAEA-831D93B4A1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418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17CE-552C-47B2-AC25-8CFC3FA07D67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1879A-AC47-47AF-AAEA-831D93B4A1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267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17CE-552C-47B2-AC25-8CFC3FA07D67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1879A-AC47-47AF-AAEA-831D93B4A131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419061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17CE-552C-47B2-AC25-8CFC3FA07D67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1879A-AC47-47AF-AAEA-831D93B4A1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11623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17CE-552C-47B2-AC25-8CFC3FA07D67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1879A-AC47-47AF-AAEA-831D93B4A13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73633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17CE-552C-47B2-AC25-8CFC3FA07D67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1879A-AC47-47AF-AAEA-831D93B4A1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81542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17CE-552C-47B2-AC25-8CFC3FA07D67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1879A-AC47-47AF-AAEA-831D93B4A1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0213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17CE-552C-47B2-AC25-8CFC3FA07D67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1879A-AC47-47AF-AAEA-831D93B4A1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4678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17CE-552C-47B2-AC25-8CFC3FA07D67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1879A-AC47-47AF-AAEA-831D93B4A1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3026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17CE-552C-47B2-AC25-8CFC3FA07D67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1879A-AC47-47AF-AAEA-831D93B4A1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1087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17CE-552C-47B2-AC25-8CFC3FA07D67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1879A-AC47-47AF-AAEA-831D93B4A1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6129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17CE-552C-47B2-AC25-8CFC3FA07D67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1879A-AC47-47AF-AAEA-831D93B4A1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3444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17CE-552C-47B2-AC25-8CFC3FA07D67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1879A-AC47-47AF-AAEA-831D93B4A1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2929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17CE-552C-47B2-AC25-8CFC3FA07D67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1879A-AC47-47AF-AAEA-831D93B4A1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4142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17CE-552C-47B2-AC25-8CFC3FA07D67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1879A-AC47-47AF-AAEA-831D93B4A1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6977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617CE-552C-47B2-AC25-8CFC3FA07D67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1879A-AC47-47AF-AAEA-831D93B4A1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5478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D617CE-552C-47B2-AC25-8CFC3FA07D67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9B1879A-AC47-47AF-AAEA-831D93B4A1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1435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b="1" dirty="0"/>
              <a:t>Як молодому </a:t>
            </a:r>
            <a:r>
              <a:rPr lang="ru-RU" b="1" dirty="0" err="1" smtClean="0"/>
              <a:t>вчителю</a:t>
            </a:r>
            <a:r>
              <a:rPr lang="ru-RU" b="1" dirty="0" smtClean="0"/>
              <a:t> </a:t>
            </a:r>
            <a:r>
              <a:rPr lang="ru-RU" b="1" dirty="0" err="1" smtClean="0"/>
              <a:t>адаптуватися</a:t>
            </a:r>
            <a:r>
              <a:rPr lang="ru-RU" b="1" dirty="0" smtClean="0"/>
              <a:t> у </a:t>
            </a:r>
            <a:r>
              <a:rPr lang="ru-RU" b="1" dirty="0" err="1" smtClean="0"/>
              <a:t>школі</a:t>
            </a:r>
            <a:r>
              <a:rPr lang="ru-RU" b="1" dirty="0" smtClean="0"/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b="1" dirty="0" smtClean="0"/>
              <a:t>                                              </a:t>
            </a:r>
            <a:r>
              <a:rPr lang="uk-UA" sz="1900" i="1" dirty="0" smtClean="0">
                <a:solidFill>
                  <a:schemeClr val="tx1"/>
                </a:solidFill>
              </a:rPr>
              <a:t>Бабич Людмила Станіславівна, психолог КУ</a:t>
            </a:r>
          </a:p>
          <a:p>
            <a:r>
              <a:rPr lang="uk-UA" sz="1900" i="1" dirty="0" smtClean="0">
                <a:solidFill>
                  <a:schemeClr val="tx1"/>
                </a:solidFill>
              </a:rPr>
              <a:t> «</a:t>
            </a:r>
            <a:r>
              <a:rPr lang="uk-UA" sz="1900" i="1" dirty="0" err="1" smtClean="0">
                <a:solidFill>
                  <a:schemeClr val="tx1"/>
                </a:solidFill>
              </a:rPr>
              <a:t>Зарічненський</a:t>
            </a:r>
            <a:r>
              <a:rPr lang="uk-UA" sz="1900" i="1" dirty="0" smtClean="0">
                <a:solidFill>
                  <a:schemeClr val="tx1"/>
                </a:solidFill>
              </a:rPr>
              <a:t> центр професійного </a:t>
            </a:r>
          </a:p>
          <a:p>
            <a:r>
              <a:rPr lang="uk-UA" sz="1900" i="1" dirty="0" smtClean="0">
                <a:solidFill>
                  <a:schemeClr val="tx1"/>
                </a:solidFill>
              </a:rPr>
              <a:t>розвитку педагогічних працівників»</a:t>
            </a:r>
          </a:p>
        </p:txBody>
      </p:sp>
    </p:spTree>
    <p:extLst>
      <p:ext uri="{BB962C8B-B14F-4D97-AF65-F5344CB8AC3E}">
        <p14:creationId xmlns:p14="http://schemas.microsoft.com/office/powerpoint/2010/main" val="17866018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Місія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сучасного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вчителя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навчити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гнучкими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змінах</a:t>
            </a:r>
            <a:endParaRPr lang="ru-RU" sz="28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легко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адаптуватися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вміти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навчатися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впродовж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усього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6" name="Picture 4" descr="Малюнки до презентацій - Сайт вчителя української мови та літера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971" y="2603350"/>
            <a:ext cx="4303059" cy="2904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60835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вчителя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бути </a:t>
            </a:r>
            <a:r>
              <a:rPr lang="ru-RU" sz="2800" dirty="0" err="1" smtClean="0">
                <a:solidFill>
                  <a:schemeClr val="accent1">
                    <a:lumMod val="75000"/>
                  </a:schemeClr>
                </a:solidFill>
              </a:rPr>
              <a:t>фасилітатором</a:t>
            </a:r>
            <a:endParaRPr lang="ru-RU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 модератором</a:t>
            </a:r>
          </a:p>
          <a:p>
            <a:endParaRPr lang="ru-RU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accent1">
                    <a:lumMod val="75000"/>
                  </a:schemeClr>
                </a:solidFill>
              </a:rPr>
              <a:t>помічником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098" name="Picture 2" descr="Як учителю отримати зворотний зв'язок від учнів? Кілька перевірених методик  | Нова українська школ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9576" y="2160589"/>
            <a:ext cx="4883972" cy="3390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78062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>
                <a:solidFill>
                  <a:schemeClr val="tx1"/>
                </a:solidFill>
              </a:rPr>
              <a:t>А.С.Макаренко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677334" y="1602889"/>
            <a:ext cx="8596668" cy="34532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36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 Справжнім учителем – вихователем можна стати після кількох років роботи в хорошому творчому педагогічному колективі»</a:t>
            </a:r>
            <a:endParaRPr lang="ru-RU" sz="3600" b="1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0" name="Picture 2" descr="Малюнки до презентацій - Сайт вчителя української мови та літера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7741" y="4227756"/>
            <a:ext cx="5550946" cy="2162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88306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172585"/>
            <a:ext cx="8596668" cy="48687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Візьми промінь світла </a:t>
            </a:r>
          </a:p>
          <a:p>
            <a:pPr marL="0" indent="0">
              <a:buNone/>
            </a:pP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спрямуй його туди,</a:t>
            </a:r>
          </a:p>
          <a:p>
            <a:pPr marL="0" indent="0">
              <a:buNone/>
            </a:pP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 панує темрява…</a:t>
            </a:r>
          </a:p>
          <a:p>
            <a:pPr marL="0" indent="0">
              <a:buNone/>
            </a:pP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Візьми усмішку</a:t>
            </a:r>
          </a:p>
          <a:p>
            <a:pPr marL="0" indent="0">
              <a:buNone/>
            </a:pP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подаруй її тому,</a:t>
            </a:r>
          </a:p>
          <a:p>
            <a:pPr marL="0" indent="0">
              <a:buNone/>
            </a:pP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хто так її потребує.</a:t>
            </a:r>
          </a:p>
          <a:p>
            <a:pPr marL="0" indent="0">
              <a:buNone/>
            </a:pP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Візьми знання</a:t>
            </a:r>
          </a:p>
          <a:p>
            <a:pPr marL="0" indent="0">
              <a:buNone/>
            </a:pP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uk-UA" sz="2400" b="1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неси </a:t>
            </a:r>
            <a:r>
              <a:rPr lang="uk-UA" sz="2400" b="1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 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всьому світові…</a:t>
            </a:r>
          </a:p>
          <a:p>
            <a:endParaRPr lang="ru-RU" dirty="0"/>
          </a:p>
        </p:txBody>
      </p:sp>
      <p:pic>
        <p:nvPicPr>
          <p:cNvPr id="5124" name="Picture 4" descr="Тема дня – простір творчих іде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1844" y="1398494"/>
            <a:ext cx="5690795" cy="3431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0550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2173044"/>
            <a:ext cx="8596668" cy="527123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dirty="0" smtClean="0">
                <a:solidFill>
                  <a:schemeClr val="tx1"/>
                </a:solidFill>
              </a:rPr>
              <a:t/>
            </a:r>
            <a:br>
              <a:rPr lang="uk-UA" sz="3200" dirty="0" smtClean="0">
                <a:solidFill>
                  <a:schemeClr val="tx1"/>
                </a:solidFill>
              </a:rPr>
            </a:br>
            <a:r>
              <a:rPr lang="uk-UA" sz="3200" dirty="0">
                <a:solidFill>
                  <a:schemeClr val="tx1"/>
                </a:solidFill>
              </a:rPr>
              <a:t/>
            </a:r>
            <a:br>
              <a:rPr lang="uk-UA" sz="3200" dirty="0">
                <a:solidFill>
                  <a:schemeClr val="tx1"/>
                </a:solidFill>
              </a:rPr>
            </a:br>
            <a:r>
              <a:rPr lang="uk-UA" sz="3200" dirty="0" smtClean="0">
                <a:solidFill>
                  <a:schemeClr val="tx1"/>
                </a:solidFill>
              </a:rPr>
              <a:t/>
            </a:r>
            <a:br>
              <a:rPr lang="uk-UA" sz="3200" dirty="0" smtClean="0">
                <a:solidFill>
                  <a:schemeClr val="tx1"/>
                </a:solidFill>
              </a:rPr>
            </a:br>
            <a:r>
              <a:rPr lang="uk-UA" sz="3200" dirty="0" smtClean="0">
                <a:solidFill>
                  <a:schemeClr val="tx1"/>
                </a:solidFill>
              </a:rPr>
              <a:t/>
            </a:r>
            <a:br>
              <a:rPr lang="uk-UA" sz="3200" dirty="0" smtClean="0">
                <a:solidFill>
                  <a:schemeClr val="tx1"/>
                </a:solidFill>
              </a:rPr>
            </a:br>
            <a:r>
              <a:rPr lang="uk-UA" sz="3200" dirty="0">
                <a:solidFill>
                  <a:schemeClr val="tx1"/>
                </a:solidFill>
              </a:rPr>
              <a:t/>
            </a:r>
            <a:br>
              <a:rPr lang="uk-UA" sz="3200" dirty="0">
                <a:solidFill>
                  <a:schemeClr val="tx1"/>
                </a:solidFill>
              </a:rPr>
            </a:br>
            <a:r>
              <a:rPr lang="uk-UA" sz="3200" dirty="0" smtClean="0">
                <a:solidFill>
                  <a:schemeClr val="tx1"/>
                </a:solidFill>
              </a:rPr>
              <a:t>                            Робота з молодими вчителями 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4098663"/>
            <a:ext cx="8596668" cy="2194559"/>
          </a:xfrm>
        </p:spPr>
        <p:txBody>
          <a:bodyPr>
            <a:normAutofit fontScale="25000" lnSpcReduction="20000"/>
          </a:bodyPr>
          <a:lstStyle/>
          <a:p>
            <a:r>
              <a:rPr lang="ru-RU" sz="9600" dirty="0" smtClean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ru-RU" sz="9600" dirty="0" err="1" smtClean="0">
                <a:solidFill>
                  <a:schemeClr val="accent1">
                    <a:lumMod val="75000"/>
                  </a:schemeClr>
                </a:solidFill>
              </a:rPr>
              <a:t>підтримка</a:t>
            </a:r>
            <a:r>
              <a:rPr lang="ru-RU" sz="9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9600" dirty="0" err="1">
                <a:solidFill>
                  <a:schemeClr val="accent1">
                    <a:lumMod val="75000"/>
                  </a:schemeClr>
                </a:solidFill>
              </a:rPr>
              <a:t>адміністрації</a:t>
            </a:r>
            <a:r>
              <a:rPr lang="ru-RU" sz="9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ru-RU" sz="96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9600" dirty="0" smtClean="0">
                <a:solidFill>
                  <a:schemeClr val="accent1">
                    <a:lumMod val="75000"/>
                  </a:schemeClr>
                </a:solidFill>
              </a:rPr>
              <a:t>-методична </a:t>
            </a:r>
            <a:r>
              <a:rPr lang="ru-RU" sz="9600" dirty="0" err="1" smtClean="0">
                <a:solidFill>
                  <a:schemeClr val="accent1">
                    <a:lumMod val="75000"/>
                  </a:schemeClr>
                </a:solidFill>
              </a:rPr>
              <a:t>допомога</a:t>
            </a:r>
            <a:endParaRPr lang="ru-RU" sz="96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9600" dirty="0" smtClean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ru-RU" sz="9600" dirty="0" err="1" smtClean="0">
                <a:solidFill>
                  <a:schemeClr val="accent1">
                    <a:lumMod val="75000"/>
                  </a:schemeClr>
                </a:solidFill>
              </a:rPr>
              <a:t>навчальна</a:t>
            </a:r>
            <a:r>
              <a:rPr lang="ru-RU" sz="9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9600" dirty="0" err="1" smtClean="0">
                <a:solidFill>
                  <a:schemeClr val="accent1">
                    <a:lumMod val="75000"/>
                  </a:schemeClr>
                </a:solidFill>
              </a:rPr>
              <a:t>функція</a:t>
            </a:r>
            <a:endParaRPr lang="ru-RU" sz="96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9600" dirty="0" smtClean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ru-RU" sz="9600" dirty="0" err="1" smtClean="0">
                <a:solidFill>
                  <a:schemeClr val="accent1">
                    <a:lumMod val="75000"/>
                  </a:schemeClr>
                </a:solidFill>
              </a:rPr>
              <a:t>психологічний</a:t>
            </a:r>
            <a:r>
              <a:rPr lang="ru-RU" sz="9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9600" dirty="0" err="1">
                <a:solidFill>
                  <a:schemeClr val="accent1">
                    <a:lumMod val="75000"/>
                  </a:schemeClr>
                </a:solidFill>
              </a:rPr>
              <a:t>супровід</a:t>
            </a:r>
            <a:r>
              <a:rPr lang="ru-RU" sz="9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9600" dirty="0" err="1">
                <a:solidFill>
                  <a:schemeClr val="accent1">
                    <a:lumMod val="75000"/>
                  </a:schemeClr>
                </a:solidFill>
              </a:rPr>
              <a:t>адаптації</a:t>
            </a:r>
            <a:r>
              <a:rPr lang="ru-RU" sz="9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9600" dirty="0" err="1" smtClean="0">
                <a:solidFill>
                  <a:schemeClr val="accent1">
                    <a:lumMod val="75000"/>
                  </a:schemeClr>
                </a:solidFill>
              </a:rPr>
              <a:t>спеціаліста</a:t>
            </a:r>
            <a:endParaRPr lang="ru-RU" sz="96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9600" dirty="0">
                <a:solidFill>
                  <a:schemeClr val="accent1">
                    <a:lumMod val="75000"/>
                  </a:schemeClr>
                </a:solidFill>
              </a:rPr>
              <a:t> 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1026" name="Picture 2" descr="Це великий виклик для батьків»: як карантин змінив навчання школярів - Vеж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4" y="247426"/>
            <a:ext cx="3695664" cy="3065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9643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ru-RU" dirty="0" smtClean="0"/>
          </a:p>
          <a:p>
            <a:pPr lvl="0"/>
            <a:endParaRPr lang="ru-RU" dirty="0"/>
          </a:p>
          <a:p>
            <a:pPr marL="0" lvl="0" indent="0">
              <a:buNone/>
            </a:pPr>
            <a:endParaRPr lang="ru-RU" dirty="0" smtClean="0"/>
          </a:p>
          <a:p>
            <a:pPr lvl="0"/>
            <a:r>
              <a:rPr lang="ru-RU" sz="2800" dirty="0" smtClean="0"/>
              <a:t>28</a:t>
            </a:r>
            <a:r>
              <a:rPr lang="ru-RU" sz="2800" dirty="0"/>
              <a:t>% </a:t>
            </a:r>
            <a:r>
              <a:rPr lang="ru-RU" sz="2800" dirty="0" err="1"/>
              <a:t>учителі</a:t>
            </a:r>
            <a:r>
              <a:rPr lang="ru-RU" sz="2800" dirty="0"/>
              <a:t> </a:t>
            </a:r>
            <a:r>
              <a:rPr lang="ru-RU" sz="2800" dirty="0" err="1"/>
              <a:t>від</a:t>
            </a:r>
            <a:r>
              <a:rPr lang="ru-RU" sz="2800" dirty="0"/>
              <a:t> 41 до 50 </a:t>
            </a:r>
            <a:r>
              <a:rPr lang="ru-RU" sz="2800" dirty="0" err="1"/>
              <a:t>років</a:t>
            </a:r>
            <a:endParaRPr lang="ru-RU" sz="2800" dirty="0"/>
          </a:p>
          <a:p>
            <a:pPr lvl="0"/>
            <a:r>
              <a:rPr lang="ru-RU" sz="2800" dirty="0"/>
              <a:t>23% </a:t>
            </a:r>
            <a:r>
              <a:rPr lang="ru-RU" sz="2800" dirty="0" err="1"/>
              <a:t>від</a:t>
            </a:r>
            <a:r>
              <a:rPr lang="ru-RU" sz="2800" dirty="0"/>
              <a:t> 50 до 60 </a:t>
            </a:r>
            <a:r>
              <a:rPr lang="ru-RU" sz="2800" dirty="0" err="1"/>
              <a:t>років</a:t>
            </a:r>
            <a:endParaRPr lang="ru-RU" sz="2800" dirty="0"/>
          </a:p>
          <a:p>
            <a:pPr lvl="0"/>
            <a:r>
              <a:rPr lang="ru-RU" sz="2800" dirty="0"/>
              <a:t>12% </a:t>
            </a:r>
            <a:r>
              <a:rPr lang="ru-RU" sz="2800" dirty="0" err="1"/>
              <a:t>віком</a:t>
            </a:r>
            <a:r>
              <a:rPr lang="ru-RU" sz="2800" dirty="0"/>
              <a:t> </a:t>
            </a:r>
            <a:r>
              <a:rPr lang="ru-RU" sz="2800" dirty="0" err="1"/>
              <a:t>понад</a:t>
            </a:r>
            <a:r>
              <a:rPr lang="ru-RU" sz="2800" dirty="0"/>
              <a:t> 60 </a:t>
            </a:r>
            <a:r>
              <a:rPr lang="ru-RU" sz="2800" dirty="0" err="1"/>
              <a:t>років</a:t>
            </a:r>
            <a:r>
              <a:rPr lang="ru-RU" sz="2800" dirty="0"/>
              <a:t> </a:t>
            </a:r>
            <a:r>
              <a:rPr lang="ru-RU" sz="2800" dirty="0" err="1"/>
              <a:t>працюють</a:t>
            </a:r>
            <a:r>
              <a:rPr lang="ru-RU" sz="2800" dirty="0"/>
              <a:t> на </a:t>
            </a:r>
            <a:r>
              <a:rPr lang="ru-RU" sz="2800" dirty="0" err="1"/>
              <a:t>пенсії</a:t>
            </a:r>
            <a:endParaRPr lang="ru-RU" sz="2800" dirty="0"/>
          </a:p>
          <a:p>
            <a:r>
              <a:rPr lang="uk-UA" sz="2800" dirty="0" smtClean="0"/>
              <a:t>15%  </a:t>
            </a:r>
            <a:r>
              <a:rPr lang="ru-RU" sz="2800" dirty="0" err="1"/>
              <a:t>у</a:t>
            </a:r>
            <a:r>
              <a:rPr lang="ru-RU" sz="2800" dirty="0" err="1" smtClean="0"/>
              <a:t>чителів</a:t>
            </a:r>
            <a:r>
              <a:rPr lang="ru-RU" sz="2800" dirty="0" smtClean="0"/>
              <a:t> </a:t>
            </a:r>
            <a:r>
              <a:rPr lang="ru-RU" sz="2800" dirty="0" err="1"/>
              <a:t>молодше</a:t>
            </a:r>
            <a:r>
              <a:rPr lang="ru-RU" sz="2800" dirty="0"/>
              <a:t> </a:t>
            </a:r>
            <a:r>
              <a:rPr lang="ru-RU" sz="2800" dirty="0" smtClean="0"/>
              <a:t>30-ти</a:t>
            </a:r>
            <a:endParaRPr lang="ru-RU" sz="28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Скільки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українському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вчителю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pic>
        <p:nvPicPr>
          <p:cNvPr id="6146" name="Picture 2" descr="Картинки і анімації про школу - Творчий пошу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3" y="677732"/>
            <a:ext cx="3120115" cy="2011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6003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>
                <a:solidFill>
                  <a:schemeClr val="tx1"/>
                </a:solidFill>
              </a:rPr>
              <a:t>Щ</a:t>
            </a:r>
            <a:r>
              <a:rPr lang="ru-RU" b="1" dirty="0" err="1" smtClean="0">
                <a:solidFill>
                  <a:schemeClr val="tx1"/>
                </a:solidFill>
              </a:rPr>
              <a:t>о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заважає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колективу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прийняти</a:t>
            </a:r>
            <a:r>
              <a:rPr lang="ru-RU" b="1" dirty="0">
                <a:solidFill>
                  <a:schemeClr val="tx1"/>
                </a:solidFill>
              </a:rPr>
              <a:t> нового </a:t>
            </a:r>
            <a:r>
              <a:rPr lang="ru-RU" b="1" dirty="0" err="1">
                <a:solidFill>
                  <a:schemeClr val="tx1"/>
                </a:solidFill>
              </a:rPr>
              <a:t>вчителя</a:t>
            </a:r>
            <a:r>
              <a:rPr lang="ru-RU" b="1" dirty="0">
                <a:solidFill>
                  <a:schemeClr val="tx1"/>
                </a:solidFill>
              </a:rPr>
              <a:t/>
            </a:r>
            <a:br>
              <a:rPr lang="ru-RU" b="1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Страх </a:t>
            </a:r>
            <a:r>
              <a:rPr lang="ru-RU" sz="2400" b="1" dirty="0" err="1" smtClean="0">
                <a:solidFill>
                  <a:schemeClr val="accent1">
                    <a:lumMod val="50000"/>
                  </a:schemeClr>
                </a:solidFill>
              </a:rPr>
              <a:t>конкуренції</a:t>
            </a:r>
            <a:endParaRPr lang="ru-RU" sz="24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uk-UA" b="1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000" b="1" dirty="0" err="1">
                <a:solidFill>
                  <a:schemeClr val="accent4">
                    <a:lumMod val="75000"/>
                  </a:schemeClr>
                </a:solidFill>
              </a:rPr>
              <a:t>Рішення</a:t>
            </a:r>
            <a:r>
              <a:rPr lang="ru-RU" sz="2000" b="1" dirty="0">
                <a:solidFill>
                  <a:schemeClr val="accent4">
                    <a:lumMod val="75000"/>
                  </a:schemeClr>
                </a:solidFill>
              </a:rPr>
              <a:t>:</a:t>
            </a:r>
            <a:r>
              <a:rPr lang="ru-RU" dirty="0"/>
              <a:t> </a:t>
            </a:r>
            <a:r>
              <a:rPr lang="ru-RU" dirty="0" smtClean="0"/>
              <a:t>  </a:t>
            </a:r>
            <a:r>
              <a:rPr lang="ru-RU" b="1" i="1" dirty="0" err="1" smtClean="0">
                <a:solidFill>
                  <a:schemeClr val="tx1"/>
                </a:solidFill>
              </a:rPr>
              <a:t>показати</a:t>
            </a:r>
            <a:r>
              <a:rPr lang="ru-RU" b="1" i="1" dirty="0" smtClean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колегам</a:t>
            </a:r>
            <a:r>
              <a:rPr lang="ru-RU" b="1" i="1" dirty="0">
                <a:solidFill>
                  <a:schemeClr val="tx1"/>
                </a:solidFill>
              </a:rPr>
              <a:t>, </a:t>
            </a:r>
            <a:r>
              <a:rPr lang="ru-RU" b="1" i="1" dirty="0" err="1">
                <a:solidFill>
                  <a:schemeClr val="tx1"/>
                </a:solidFill>
              </a:rPr>
              <a:t>що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ви</a:t>
            </a:r>
            <a:r>
              <a:rPr lang="ru-RU" b="1" i="1" dirty="0">
                <a:solidFill>
                  <a:schemeClr val="tx1"/>
                </a:solidFill>
              </a:rPr>
              <a:t> не </a:t>
            </a:r>
            <a:r>
              <a:rPr lang="ru-RU" b="1" i="1" dirty="0" err="1">
                <a:solidFill>
                  <a:schemeClr val="tx1"/>
                </a:solidFill>
              </a:rPr>
              <a:t>претендуєте</a:t>
            </a:r>
            <a:r>
              <a:rPr lang="ru-RU" b="1" i="1" dirty="0">
                <a:solidFill>
                  <a:schemeClr val="tx1"/>
                </a:solidFill>
              </a:rPr>
              <a:t> на </a:t>
            </a:r>
            <a:r>
              <a:rPr lang="ru-RU" b="1" i="1" dirty="0" err="1">
                <a:solidFill>
                  <a:schemeClr val="tx1"/>
                </a:solidFill>
              </a:rPr>
              <a:t>їх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місце</a:t>
            </a:r>
            <a:r>
              <a:rPr lang="ru-RU" b="1" i="1" dirty="0">
                <a:solidFill>
                  <a:schemeClr val="tx1"/>
                </a:solidFill>
              </a:rPr>
              <a:t>, </a:t>
            </a:r>
            <a:r>
              <a:rPr lang="ru-RU" b="1" i="1" dirty="0" err="1">
                <a:solidFill>
                  <a:schemeClr val="tx1"/>
                </a:solidFill>
              </a:rPr>
              <a:t>кількість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уроків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чи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любов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учнів</a:t>
            </a:r>
            <a:r>
              <a:rPr lang="ru-RU" b="1" i="1" dirty="0">
                <a:solidFill>
                  <a:schemeClr val="tx1"/>
                </a:solidFill>
              </a:rPr>
              <a:t>. Ви можете </a:t>
            </a:r>
            <a:r>
              <a:rPr lang="ru-RU" b="1" i="1" dirty="0" err="1">
                <a:solidFill>
                  <a:schemeClr val="tx1"/>
                </a:solidFill>
              </a:rPr>
              <a:t>просити</a:t>
            </a:r>
            <a:r>
              <a:rPr lang="ru-RU" b="1" i="1" dirty="0">
                <a:solidFill>
                  <a:schemeClr val="tx1"/>
                </a:solidFill>
              </a:rPr>
              <a:t> в старших </a:t>
            </a:r>
            <a:r>
              <a:rPr lang="ru-RU" b="1" i="1" dirty="0" err="1">
                <a:solidFill>
                  <a:schemeClr val="tx1"/>
                </a:solidFill>
              </a:rPr>
              <a:t>колег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порад</a:t>
            </a:r>
            <a:r>
              <a:rPr lang="ru-RU" b="1" i="1" dirty="0">
                <a:solidFill>
                  <a:schemeClr val="tx1"/>
                </a:solidFill>
              </a:rPr>
              <a:t>, </a:t>
            </a:r>
            <a:r>
              <a:rPr lang="ru-RU" b="1" i="1" dirty="0" err="1">
                <a:solidFill>
                  <a:schemeClr val="tx1"/>
                </a:solidFill>
              </a:rPr>
              <a:t>спробувати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знайти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спільні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інтереси</a:t>
            </a:r>
            <a:r>
              <a:rPr lang="ru-RU" b="1" i="1" dirty="0">
                <a:solidFill>
                  <a:schemeClr val="tx1"/>
                </a:solidFill>
              </a:rPr>
              <a:t> і з </a:t>
            </a:r>
            <a:r>
              <a:rPr lang="ru-RU" b="1" i="1" dirty="0" err="1">
                <a:solidFill>
                  <a:schemeClr val="tx1"/>
                </a:solidFill>
              </a:rPr>
              <a:t>повагою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ставитися</a:t>
            </a:r>
            <a:r>
              <a:rPr lang="ru-RU" b="1" i="1" dirty="0">
                <a:solidFill>
                  <a:schemeClr val="tx1"/>
                </a:solidFill>
              </a:rPr>
              <a:t> до </a:t>
            </a:r>
            <a:r>
              <a:rPr lang="ru-RU" b="1" i="1" dirty="0" err="1">
                <a:solidFill>
                  <a:schemeClr val="tx1"/>
                </a:solidFill>
              </a:rPr>
              <a:t>їх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методів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викладання</a:t>
            </a:r>
            <a:r>
              <a:rPr lang="ru-RU" b="1" i="1" dirty="0">
                <a:solidFill>
                  <a:schemeClr val="tx1"/>
                </a:solidFill>
              </a:rPr>
              <a:t>. </a:t>
            </a:r>
            <a:r>
              <a:rPr lang="ru-RU" b="1" i="1" dirty="0" err="1">
                <a:solidFill>
                  <a:schemeClr val="tx1"/>
                </a:solidFill>
              </a:rPr>
              <a:t>Це</a:t>
            </a:r>
            <a:r>
              <a:rPr lang="ru-RU" b="1" i="1" dirty="0">
                <a:solidFill>
                  <a:schemeClr val="tx1"/>
                </a:solidFill>
              </a:rPr>
              <a:t> не значить, </a:t>
            </a:r>
            <a:r>
              <a:rPr lang="ru-RU" b="1" i="1" dirty="0" err="1">
                <a:solidFill>
                  <a:schemeClr val="tx1"/>
                </a:solidFill>
              </a:rPr>
              <a:t>що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ви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маєте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загравати</a:t>
            </a:r>
            <a:r>
              <a:rPr lang="ru-RU" b="1" i="1" dirty="0">
                <a:solidFill>
                  <a:schemeClr val="tx1"/>
                </a:solidFill>
              </a:rPr>
              <a:t>, </a:t>
            </a:r>
            <a:r>
              <a:rPr lang="ru-RU" b="1" i="1" dirty="0" err="1">
                <a:solidFill>
                  <a:schemeClr val="tx1"/>
                </a:solidFill>
              </a:rPr>
              <a:t>чи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переймати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чужі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традиції</a:t>
            </a:r>
            <a:r>
              <a:rPr lang="ru-RU" b="1" i="1" dirty="0">
                <a:solidFill>
                  <a:schemeClr val="tx1"/>
                </a:solidFill>
              </a:rPr>
              <a:t> і погляди. </a:t>
            </a:r>
            <a:r>
              <a:rPr lang="ru-RU" b="1" i="1" dirty="0" err="1">
                <a:solidFill>
                  <a:schemeClr val="tx1"/>
                </a:solidFill>
              </a:rPr>
              <a:t>Доведіть</a:t>
            </a:r>
            <a:r>
              <a:rPr lang="ru-RU" b="1" i="1" dirty="0">
                <a:solidFill>
                  <a:schemeClr val="tx1"/>
                </a:solidFill>
              </a:rPr>
              <a:t>, </a:t>
            </a:r>
            <a:r>
              <a:rPr lang="ru-RU" b="1" i="1" dirty="0" err="1">
                <a:solidFill>
                  <a:schemeClr val="tx1"/>
                </a:solidFill>
              </a:rPr>
              <a:t>що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ви</a:t>
            </a:r>
            <a:r>
              <a:rPr lang="ru-RU" b="1" i="1" dirty="0">
                <a:solidFill>
                  <a:schemeClr val="tx1"/>
                </a:solidFill>
              </a:rPr>
              <a:t> тут, </a:t>
            </a:r>
            <a:r>
              <a:rPr lang="ru-RU" b="1" i="1" dirty="0" err="1">
                <a:solidFill>
                  <a:schemeClr val="tx1"/>
                </a:solidFill>
              </a:rPr>
              <a:t>аби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вчити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дітей</a:t>
            </a:r>
            <a:r>
              <a:rPr lang="ru-RU" b="1" i="1" dirty="0">
                <a:solidFill>
                  <a:schemeClr val="tx1"/>
                </a:solidFill>
              </a:rPr>
              <a:t> і аж </a:t>
            </a:r>
            <a:r>
              <a:rPr lang="ru-RU" b="1" i="1" dirty="0" err="1">
                <a:solidFill>
                  <a:schemeClr val="tx1"/>
                </a:solidFill>
              </a:rPr>
              <a:t>ніяк</a:t>
            </a:r>
            <a:r>
              <a:rPr lang="ru-RU" b="1" i="1" dirty="0">
                <a:solidFill>
                  <a:schemeClr val="tx1"/>
                </a:solidFill>
              </a:rPr>
              <a:t> не </a:t>
            </a:r>
            <a:r>
              <a:rPr lang="ru-RU" b="1" i="1" dirty="0" err="1">
                <a:solidFill>
                  <a:schemeClr val="tx1"/>
                </a:solidFill>
              </a:rPr>
              <a:t>збираєтеся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когось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посунути</a:t>
            </a:r>
            <a:r>
              <a:rPr lang="ru-RU" b="1" i="1" dirty="0">
                <a:solidFill>
                  <a:schemeClr val="tx1"/>
                </a:solidFill>
              </a:rPr>
              <a:t> в </a:t>
            </a:r>
            <a:r>
              <a:rPr lang="ru-RU" b="1" i="1" dirty="0" err="1">
                <a:solidFill>
                  <a:schemeClr val="tx1"/>
                </a:solidFill>
              </a:rPr>
              <a:t>бік</a:t>
            </a:r>
            <a:r>
              <a:rPr lang="ru-RU" b="1" i="1" dirty="0">
                <a:solidFill>
                  <a:schemeClr val="tx1"/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623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>
                <a:solidFill>
                  <a:schemeClr val="tx1"/>
                </a:solidFill>
              </a:rPr>
              <a:t>Що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заважає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колективу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прийняти</a:t>
            </a:r>
            <a:r>
              <a:rPr lang="ru-RU" b="1" dirty="0">
                <a:solidFill>
                  <a:schemeClr val="tx1"/>
                </a:solidFill>
              </a:rPr>
              <a:t> нового </a:t>
            </a:r>
            <a:r>
              <a:rPr lang="ru-RU" b="1" dirty="0" err="1">
                <a:solidFill>
                  <a:schemeClr val="tx1"/>
                </a:solidFill>
              </a:rPr>
              <a:t>вчителя</a:t>
            </a:r>
            <a:r>
              <a:rPr lang="ru-RU" b="1" dirty="0">
                <a:solidFill>
                  <a:schemeClr val="tx1"/>
                </a:solidFill>
              </a:rPr>
              <a:t/>
            </a:r>
            <a:br>
              <a:rPr lang="ru-RU" b="1" dirty="0">
                <a:solidFill>
                  <a:schemeClr val="tx1"/>
                </a:solidFill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2400" b="1" dirty="0" err="1">
                <a:solidFill>
                  <a:schemeClr val="accent1">
                    <a:lumMod val="50000"/>
                  </a:schemeClr>
                </a:solidFill>
              </a:rPr>
              <a:t>Спроба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accent1">
                    <a:lumMod val="50000"/>
                  </a:schemeClr>
                </a:solidFill>
              </a:rPr>
              <a:t>самоствердитися</a:t>
            </a:r>
            <a:endParaRPr lang="ru-RU" sz="24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000" b="1" dirty="0" err="1">
                <a:solidFill>
                  <a:schemeClr val="accent4">
                    <a:lumMod val="75000"/>
                  </a:schemeClr>
                </a:solidFill>
              </a:rPr>
              <a:t>Рішення</a:t>
            </a:r>
            <a:r>
              <a:rPr lang="ru-RU" sz="2000" b="1" dirty="0">
                <a:solidFill>
                  <a:schemeClr val="accent4">
                    <a:lumMod val="75000"/>
                  </a:schemeClr>
                </a:solidFill>
              </a:rPr>
              <a:t>:</a:t>
            </a:r>
            <a:r>
              <a:rPr lang="ru-RU" dirty="0"/>
              <a:t> </a:t>
            </a:r>
            <a:r>
              <a:rPr lang="ru-RU" b="1" i="1" dirty="0" err="1"/>
              <a:t>знайдіть</a:t>
            </a:r>
            <a:r>
              <a:rPr lang="ru-RU" b="1" i="1" dirty="0"/>
              <a:t> в </a:t>
            </a:r>
            <a:r>
              <a:rPr lang="ru-RU" b="1" i="1" dirty="0" err="1"/>
              <a:t>колективі</a:t>
            </a:r>
            <a:r>
              <a:rPr lang="ru-RU" b="1" i="1" dirty="0"/>
              <a:t> тих, кому </a:t>
            </a:r>
            <a:r>
              <a:rPr lang="ru-RU" b="1" i="1" dirty="0" err="1"/>
              <a:t>теж</a:t>
            </a:r>
            <a:r>
              <a:rPr lang="ru-RU" b="1" i="1" dirty="0"/>
              <a:t> не до </a:t>
            </a:r>
            <a:r>
              <a:rPr lang="ru-RU" b="1" i="1" dirty="0" err="1"/>
              <a:t>вподоби</a:t>
            </a:r>
            <a:r>
              <a:rPr lang="ru-RU" b="1" i="1" dirty="0"/>
              <a:t> </a:t>
            </a:r>
            <a:r>
              <a:rPr lang="ru-RU" b="1" i="1" dirty="0" err="1"/>
              <a:t>подібна</a:t>
            </a:r>
            <a:r>
              <a:rPr lang="ru-RU" b="1" i="1" dirty="0"/>
              <a:t> культура </a:t>
            </a:r>
            <a:r>
              <a:rPr lang="ru-RU" b="1" i="1" dirty="0" err="1"/>
              <a:t>поведінки</a:t>
            </a:r>
            <a:r>
              <a:rPr lang="ru-RU" b="1" i="1" dirty="0"/>
              <a:t>. </a:t>
            </a:r>
            <a:r>
              <a:rPr lang="ru-RU" b="1" i="1" dirty="0" err="1"/>
              <a:t>Повірте</a:t>
            </a:r>
            <a:r>
              <a:rPr lang="ru-RU" b="1" i="1" dirty="0"/>
              <a:t>, у вас </a:t>
            </a:r>
            <a:r>
              <a:rPr lang="ru-RU" b="1" i="1" dirty="0" err="1"/>
              <a:t>завжди</a:t>
            </a:r>
            <a:r>
              <a:rPr lang="ru-RU" b="1" i="1" dirty="0"/>
              <a:t> є </a:t>
            </a:r>
            <a:r>
              <a:rPr lang="ru-RU" b="1" i="1" dirty="0" err="1"/>
              <a:t>прихильники</a:t>
            </a:r>
            <a:r>
              <a:rPr lang="ru-RU" b="1" i="1" dirty="0"/>
              <a:t> та </a:t>
            </a:r>
            <a:r>
              <a:rPr lang="ru-RU" b="1" i="1" dirty="0" err="1"/>
              <a:t>однодумці</a:t>
            </a:r>
            <a:r>
              <a:rPr lang="ru-RU" b="1" i="1" dirty="0"/>
              <a:t>, </a:t>
            </a:r>
            <a:r>
              <a:rPr lang="ru-RU" b="1" i="1" dirty="0" err="1"/>
              <a:t>можливо</a:t>
            </a:r>
            <a:r>
              <a:rPr lang="ru-RU" b="1" i="1" dirty="0"/>
              <a:t>, </a:t>
            </a:r>
            <a:r>
              <a:rPr lang="ru-RU" b="1" i="1" dirty="0" err="1"/>
              <a:t>їм</a:t>
            </a:r>
            <a:r>
              <a:rPr lang="ru-RU" b="1" i="1" dirty="0"/>
              <a:t> </a:t>
            </a:r>
            <a:r>
              <a:rPr lang="ru-RU" b="1" i="1" dirty="0" err="1"/>
              <a:t>потрібна</a:t>
            </a:r>
            <a:r>
              <a:rPr lang="ru-RU" b="1" i="1" dirty="0"/>
              <a:t> </a:t>
            </a:r>
            <a:r>
              <a:rPr lang="ru-RU" b="1" i="1" dirty="0" err="1"/>
              <a:t>підтримка</a:t>
            </a:r>
            <a:r>
              <a:rPr lang="ru-RU" b="1" i="1" dirty="0"/>
              <a:t> не </a:t>
            </a:r>
            <a:r>
              <a:rPr lang="ru-RU" b="1" i="1" dirty="0" err="1"/>
              <a:t>менше</a:t>
            </a:r>
            <a:r>
              <a:rPr lang="ru-RU" b="1" i="1" dirty="0"/>
              <a:t> за вашу. </a:t>
            </a:r>
            <a:r>
              <a:rPr lang="ru-RU" b="1" i="1" dirty="0" err="1"/>
              <a:t>Відверто</a:t>
            </a:r>
            <a:r>
              <a:rPr lang="ru-RU" b="1" i="1" dirty="0"/>
              <a:t> </a:t>
            </a:r>
            <a:r>
              <a:rPr lang="ru-RU" b="1" i="1" dirty="0" err="1"/>
              <a:t>скажіть</a:t>
            </a:r>
            <a:r>
              <a:rPr lang="ru-RU" b="1" i="1" dirty="0"/>
              <a:t> </a:t>
            </a:r>
            <a:r>
              <a:rPr lang="ru-RU" b="1" i="1" dirty="0" err="1"/>
              <a:t>керівництву</a:t>
            </a:r>
            <a:r>
              <a:rPr lang="ru-RU" b="1" i="1" dirty="0"/>
              <a:t>, </a:t>
            </a:r>
            <a:r>
              <a:rPr lang="ru-RU" b="1" i="1" dirty="0" err="1"/>
              <a:t>що</a:t>
            </a:r>
            <a:r>
              <a:rPr lang="ru-RU" b="1" i="1" dirty="0"/>
              <a:t> з вами так </a:t>
            </a:r>
            <a:r>
              <a:rPr lang="ru-RU" b="1" i="1" dirty="0" err="1"/>
              <a:t>поводитися</a:t>
            </a:r>
            <a:r>
              <a:rPr lang="ru-RU" b="1" i="1" dirty="0"/>
              <a:t> не </a:t>
            </a:r>
            <a:r>
              <a:rPr lang="ru-RU" b="1" i="1" dirty="0" err="1"/>
              <a:t>варто</a:t>
            </a:r>
            <a:r>
              <a:rPr lang="ru-RU" b="1" i="1" dirty="0"/>
              <a:t> і </a:t>
            </a:r>
            <a:r>
              <a:rPr lang="ru-RU" b="1" i="1" dirty="0" err="1"/>
              <a:t>ви</a:t>
            </a:r>
            <a:r>
              <a:rPr lang="ru-RU" b="1" i="1" dirty="0"/>
              <a:t> не можете </a:t>
            </a:r>
            <a:r>
              <a:rPr lang="ru-RU" b="1" i="1" dirty="0" err="1"/>
              <a:t>працювати</a:t>
            </a:r>
            <a:r>
              <a:rPr lang="ru-RU" b="1" i="1" dirty="0"/>
              <a:t> на </a:t>
            </a:r>
            <a:r>
              <a:rPr lang="ru-RU" b="1" i="1" dirty="0" err="1"/>
              <a:t>всі</a:t>
            </a:r>
            <a:r>
              <a:rPr lang="ru-RU" b="1" i="1" dirty="0"/>
              <a:t> 100%, коли над вами </a:t>
            </a:r>
            <a:r>
              <a:rPr lang="ru-RU" b="1" i="1" dirty="0" err="1"/>
              <a:t>постійно</a:t>
            </a:r>
            <a:r>
              <a:rPr lang="ru-RU" b="1" i="1" dirty="0"/>
              <a:t> </a:t>
            </a:r>
            <a:r>
              <a:rPr lang="ru-RU" b="1" i="1" dirty="0" err="1"/>
              <a:t>знущаються</a:t>
            </a:r>
            <a:r>
              <a:rPr lang="ru-RU" b="1" i="1" dirty="0"/>
              <a:t> </a:t>
            </a:r>
            <a:r>
              <a:rPr lang="ru-RU" b="1" i="1" dirty="0" err="1"/>
              <a:t>чи</a:t>
            </a:r>
            <a:r>
              <a:rPr lang="ru-RU" b="1" i="1" dirty="0"/>
              <a:t> тиснуть. </a:t>
            </a:r>
            <a:r>
              <a:rPr lang="ru-RU" b="1" i="1" dirty="0" err="1"/>
              <a:t>Спробуйте</a:t>
            </a:r>
            <a:r>
              <a:rPr lang="ru-RU" b="1" i="1" dirty="0"/>
              <a:t> довести </a:t>
            </a:r>
            <a:r>
              <a:rPr lang="ru-RU" b="1" i="1" dirty="0" err="1"/>
              <a:t>керівництву</a:t>
            </a:r>
            <a:r>
              <a:rPr lang="ru-RU" b="1" i="1" dirty="0"/>
              <a:t>, </a:t>
            </a:r>
            <a:r>
              <a:rPr lang="ru-RU" b="1" i="1" dirty="0" err="1"/>
              <a:t>що</a:t>
            </a:r>
            <a:r>
              <a:rPr lang="ru-RU" b="1" i="1" dirty="0"/>
              <a:t> </a:t>
            </a:r>
            <a:r>
              <a:rPr lang="ru-RU" b="1" i="1" dirty="0" err="1"/>
              <a:t>ви</a:t>
            </a:r>
            <a:r>
              <a:rPr lang="ru-RU" b="1" i="1" dirty="0"/>
              <a:t> </a:t>
            </a:r>
            <a:r>
              <a:rPr lang="ru-RU" b="1" i="1" dirty="0" err="1"/>
              <a:t>важливий</a:t>
            </a:r>
            <a:r>
              <a:rPr lang="ru-RU" b="1" i="1" dirty="0"/>
              <a:t> кадр і </a:t>
            </a:r>
            <a:r>
              <a:rPr lang="ru-RU" b="1" i="1" dirty="0" err="1"/>
              <a:t>ваші</a:t>
            </a:r>
            <a:r>
              <a:rPr lang="ru-RU" b="1" i="1" dirty="0"/>
              <a:t> уроки </a:t>
            </a:r>
            <a:r>
              <a:rPr lang="ru-RU" b="1" i="1" dirty="0" err="1"/>
              <a:t>мають</a:t>
            </a:r>
            <a:r>
              <a:rPr lang="ru-RU" b="1" i="1" dirty="0"/>
              <a:t> </a:t>
            </a:r>
            <a:r>
              <a:rPr lang="ru-RU" b="1" i="1" dirty="0" err="1"/>
              <a:t>значення</a:t>
            </a:r>
            <a:r>
              <a:rPr lang="ru-RU" b="1" i="1" dirty="0"/>
              <a:t> для </a:t>
            </a:r>
            <a:r>
              <a:rPr lang="ru-RU" b="1" i="1" dirty="0" err="1"/>
              <a:t>дітей</a:t>
            </a:r>
            <a:r>
              <a:rPr lang="ru-RU" b="1" i="1" dirty="0"/>
              <a:t>. Будьте </a:t>
            </a:r>
            <a:r>
              <a:rPr lang="ru-RU" b="1" i="1" dirty="0" err="1"/>
              <a:t>спокійні</a:t>
            </a:r>
            <a:r>
              <a:rPr lang="ru-RU" b="1" i="1" dirty="0"/>
              <a:t>, </a:t>
            </a:r>
            <a:r>
              <a:rPr lang="ru-RU" b="1" i="1" dirty="0" err="1"/>
              <a:t>чесні</a:t>
            </a:r>
            <a:r>
              <a:rPr lang="ru-RU" b="1" i="1" dirty="0"/>
              <a:t> та </a:t>
            </a:r>
            <a:r>
              <a:rPr lang="ru-RU" b="1" i="1" dirty="0" err="1"/>
              <a:t>відверті</a:t>
            </a:r>
            <a:r>
              <a:rPr lang="ru-RU" b="1" i="1" dirty="0"/>
              <a:t> і не </a:t>
            </a:r>
            <a:r>
              <a:rPr lang="ru-RU" b="1" i="1" dirty="0" err="1"/>
              <a:t>забувайте</a:t>
            </a:r>
            <a:r>
              <a:rPr lang="ru-RU" b="1" i="1" dirty="0"/>
              <a:t> про </a:t>
            </a:r>
            <a:r>
              <a:rPr lang="ru-RU" b="1" i="1" dirty="0" err="1"/>
              <a:t>повагу</a:t>
            </a:r>
            <a:r>
              <a:rPr lang="ru-RU" b="1" i="1" dirty="0"/>
              <a:t> до </a:t>
            </a:r>
            <a:r>
              <a:rPr lang="ru-RU" b="1" i="1" dirty="0" err="1"/>
              <a:t>своїх</a:t>
            </a:r>
            <a:r>
              <a:rPr lang="ru-RU" b="1" i="1" dirty="0"/>
              <a:t> </a:t>
            </a:r>
            <a:r>
              <a:rPr lang="ru-RU" b="1" i="1" dirty="0" err="1"/>
              <a:t>колег</a:t>
            </a:r>
            <a:r>
              <a:rPr lang="ru-RU" b="1" i="1" dirty="0"/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ru-RU" sz="24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114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>
                <a:solidFill>
                  <a:schemeClr val="tx1"/>
                </a:solidFill>
              </a:rPr>
              <a:t>Що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заважає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колективу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прийняти</a:t>
            </a:r>
            <a:r>
              <a:rPr lang="ru-RU" b="1" dirty="0">
                <a:solidFill>
                  <a:schemeClr val="tx1"/>
                </a:solidFill>
              </a:rPr>
              <a:t> нового </a:t>
            </a:r>
            <a:r>
              <a:rPr lang="ru-RU" b="1" dirty="0" err="1">
                <a:solidFill>
                  <a:schemeClr val="tx1"/>
                </a:solidFill>
              </a:rPr>
              <a:t>вчителя</a:t>
            </a:r>
            <a:r>
              <a:rPr lang="ru-RU" b="1" dirty="0">
                <a:solidFill>
                  <a:schemeClr val="tx1"/>
                </a:solidFill>
              </a:rPr>
              <a:t/>
            </a:r>
            <a:br>
              <a:rPr lang="ru-RU" b="1" dirty="0">
                <a:solidFill>
                  <a:schemeClr val="tx1"/>
                </a:solidFill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Традиції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</a:rPr>
              <a:t>колективу</a:t>
            </a:r>
            <a:endParaRPr lang="ru-RU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000" b="1" dirty="0" err="1">
                <a:solidFill>
                  <a:schemeClr val="accent4">
                    <a:lumMod val="75000"/>
                  </a:schemeClr>
                </a:solidFill>
              </a:rPr>
              <a:t>Рішення</a:t>
            </a:r>
            <a:r>
              <a:rPr lang="ru-RU" sz="2000" b="1" dirty="0">
                <a:solidFill>
                  <a:schemeClr val="accent4">
                    <a:lumMod val="75000"/>
                  </a:schemeClr>
                </a:solidFill>
              </a:rPr>
              <a:t>:</a:t>
            </a:r>
            <a:r>
              <a:rPr lang="ru-RU" dirty="0"/>
              <a:t> </a:t>
            </a:r>
            <a:r>
              <a:rPr lang="ru-RU" b="1" i="1" dirty="0" err="1"/>
              <a:t>необхідно</a:t>
            </a:r>
            <a:r>
              <a:rPr lang="ru-RU" b="1" i="1" dirty="0"/>
              <a:t> </a:t>
            </a:r>
            <a:r>
              <a:rPr lang="ru-RU" b="1" i="1" dirty="0" err="1"/>
              <a:t>зачекати</a:t>
            </a:r>
            <a:r>
              <a:rPr lang="ru-RU" b="1" i="1" dirty="0"/>
              <a:t>. </a:t>
            </a:r>
            <a:r>
              <a:rPr lang="ru-RU" b="1" i="1" dirty="0" err="1"/>
              <a:t>Якщо</a:t>
            </a:r>
            <a:r>
              <a:rPr lang="ru-RU" b="1" i="1" dirty="0"/>
              <a:t> </a:t>
            </a:r>
            <a:r>
              <a:rPr lang="ru-RU" b="1" i="1" dirty="0" err="1"/>
              <a:t>це</a:t>
            </a:r>
            <a:r>
              <a:rPr lang="ru-RU" b="1" i="1" dirty="0"/>
              <a:t> </a:t>
            </a:r>
            <a:r>
              <a:rPr lang="ru-RU" b="1" i="1" dirty="0" err="1"/>
              <a:t>дійсно</a:t>
            </a:r>
            <a:r>
              <a:rPr lang="ru-RU" b="1" i="1" dirty="0"/>
              <a:t> </a:t>
            </a:r>
            <a:r>
              <a:rPr lang="ru-RU" b="1" i="1" dirty="0" err="1"/>
              <a:t>така</a:t>
            </a:r>
            <a:r>
              <a:rPr lang="ru-RU" b="1" i="1" dirty="0"/>
              <a:t> </a:t>
            </a:r>
            <a:r>
              <a:rPr lang="ru-RU" b="1" i="1" dirty="0" err="1"/>
              <a:t>традиція</a:t>
            </a:r>
            <a:r>
              <a:rPr lang="ru-RU" b="1" i="1" dirty="0"/>
              <a:t>, то </a:t>
            </a:r>
            <a:r>
              <a:rPr lang="ru-RU" b="1" i="1" dirty="0" err="1"/>
              <a:t>незабаром</a:t>
            </a:r>
            <a:r>
              <a:rPr lang="ru-RU" b="1" i="1" dirty="0"/>
              <a:t> </a:t>
            </a:r>
            <a:r>
              <a:rPr lang="ru-RU" b="1" i="1" dirty="0" err="1"/>
              <a:t>колектив</a:t>
            </a:r>
            <a:r>
              <a:rPr lang="ru-RU" b="1" i="1" dirty="0"/>
              <a:t> </a:t>
            </a:r>
            <a:r>
              <a:rPr lang="ru-RU" b="1" i="1" dirty="0" err="1"/>
              <a:t>прийме</a:t>
            </a:r>
            <a:r>
              <a:rPr lang="ru-RU" b="1" i="1" dirty="0"/>
              <a:t> вас у </a:t>
            </a:r>
            <a:r>
              <a:rPr lang="ru-RU" b="1" i="1" dirty="0" err="1"/>
              <a:t>свої</a:t>
            </a:r>
            <a:r>
              <a:rPr lang="ru-RU" b="1" i="1" dirty="0"/>
              <a:t> </a:t>
            </a:r>
            <a:r>
              <a:rPr lang="ru-RU" b="1" i="1" dirty="0" err="1"/>
              <a:t>лави</a:t>
            </a:r>
            <a:r>
              <a:rPr lang="ru-RU" b="1" i="1" dirty="0"/>
              <a:t>. </a:t>
            </a:r>
            <a:r>
              <a:rPr lang="ru-RU" b="1" i="1" dirty="0" err="1"/>
              <a:t>Якщо</a:t>
            </a:r>
            <a:r>
              <a:rPr lang="ru-RU" b="1" i="1" dirty="0"/>
              <a:t> ж </a:t>
            </a:r>
            <a:r>
              <a:rPr lang="ru-RU" b="1" i="1" dirty="0" err="1"/>
              <a:t>цей</a:t>
            </a:r>
            <a:r>
              <a:rPr lang="ru-RU" b="1" i="1" dirty="0"/>
              <a:t> </a:t>
            </a:r>
            <a:r>
              <a:rPr lang="ru-RU" b="1" i="1" dirty="0" err="1"/>
              <a:t>період</a:t>
            </a:r>
            <a:r>
              <a:rPr lang="ru-RU" b="1" i="1" dirty="0"/>
              <a:t> </a:t>
            </a:r>
            <a:r>
              <a:rPr lang="ru-RU" b="1" i="1" dirty="0" err="1"/>
              <a:t>відверто</a:t>
            </a:r>
            <a:r>
              <a:rPr lang="ru-RU" b="1" i="1" dirty="0"/>
              <a:t> </a:t>
            </a:r>
            <a:r>
              <a:rPr lang="ru-RU" b="1" i="1" dirty="0" err="1"/>
              <a:t>затягується</a:t>
            </a:r>
            <a:r>
              <a:rPr lang="ru-RU" b="1" i="1" dirty="0"/>
              <a:t>, </a:t>
            </a:r>
            <a:r>
              <a:rPr lang="ru-RU" b="1" i="1" dirty="0" err="1"/>
              <a:t>спробуйте</a:t>
            </a:r>
            <a:r>
              <a:rPr lang="ru-RU" b="1" i="1" dirty="0"/>
              <a:t> </a:t>
            </a:r>
            <a:r>
              <a:rPr lang="ru-RU" b="1" i="1" dirty="0" err="1"/>
              <a:t>поговорити</a:t>
            </a:r>
            <a:r>
              <a:rPr lang="ru-RU" b="1" i="1" dirty="0"/>
              <a:t> з </a:t>
            </a:r>
            <a:r>
              <a:rPr lang="ru-RU" b="1" i="1" dirty="0" err="1"/>
              <a:t>колегами</a:t>
            </a:r>
            <a:r>
              <a:rPr lang="ru-RU" b="1" i="1" dirty="0"/>
              <a:t> та </a:t>
            </a:r>
            <a:r>
              <a:rPr lang="ru-RU" b="1" i="1" dirty="0" err="1"/>
              <a:t>розпитати</a:t>
            </a:r>
            <a:r>
              <a:rPr lang="ru-RU" b="1" i="1" dirty="0"/>
              <a:t> </a:t>
            </a:r>
            <a:r>
              <a:rPr lang="ru-RU" b="1" i="1" dirty="0" err="1"/>
              <a:t>їх</a:t>
            </a:r>
            <a:r>
              <a:rPr lang="ru-RU" b="1" i="1" dirty="0"/>
              <a:t>, як проходило </a:t>
            </a:r>
            <a:r>
              <a:rPr lang="ru-RU" b="1" i="1" dirty="0" err="1"/>
              <a:t>їх</a:t>
            </a:r>
            <a:r>
              <a:rPr lang="ru-RU" b="1" i="1" dirty="0"/>
              <a:t> </a:t>
            </a:r>
            <a:r>
              <a:rPr lang="ru-RU" b="1" i="1" dirty="0" err="1"/>
              <a:t>влиття</a:t>
            </a:r>
            <a:r>
              <a:rPr lang="ru-RU" b="1" i="1" dirty="0"/>
              <a:t> в </a:t>
            </a:r>
            <a:r>
              <a:rPr lang="ru-RU" b="1" i="1" dirty="0" err="1"/>
              <a:t>педагогічний</a:t>
            </a:r>
            <a:r>
              <a:rPr lang="ru-RU" b="1" i="1" dirty="0"/>
              <a:t> </a:t>
            </a:r>
            <a:r>
              <a:rPr lang="ru-RU" b="1" i="1" dirty="0" err="1"/>
              <a:t>колектив</a:t>
            </a:r>
            <a:r>
              <a:rPr lang="ru-RU" b="1" i="1" dirty="0"/>
              <a:t>. Не </a:t>
            </a:r>
            <a:r>
              <a:rPr lang="ru-RU" b="1" i="1" dirty="0" err="1"/>
              <a:t>забувайте</a:t>
            </a:r>
            <a:r>
              <a:rPr lang="ru-RU" b="1" i="1" dirty="0"/>
              <a:t> про </a:t>
            </a:r>
            <a:r>
              <a:rPr lang="ru-RU" b="1" i="1" dirty="0" err="1"/>
              <a:t>своє</a:t>
            </a:r>
            <a:r>
              <a:rPr lang="ru-RU" b="1" i="1" dirty="0"/>
              <a:t> </a:t>
            </a:r>
            <a:r>
              <a:rPr lang="ru-RU" b="1" i="1" dirty="0" err="1"/>
              <a:t>позиціюування</a:t>
            </a:r>
            <a:r>
              <a:rPr lang="ru-RU" b="1" i="1" dirty="0"/>
              <a:t>, те, </a:t>
            </a:r>
            <a:r>
              <a:rPr lang="ru-RU" b="1" i="1" dirty="0" err="1"/>
              <a:t>що</a:t>
            </a:r>
            <a:r>
              <a:rPr lang="ru-RU" b="1" i="1" dirty="0"/>
              <a:t> </a:t>
            </a:r>
            <a:r>
              <a:rPr lang="ru-RU" b="1" i="1" dirty="0" err="1"/>
              <a:t>ви</a:t>
            </a:r>
            <a:r>
              <a:rPr lang="ru-RU" b="1" i="1" dirty="0"/>
              <a:t> – </a:t>
            </a:r>
            <a:r>
              <a:rPr lang="ru-RU" b="1" i="1" dirty="0" err="1"/>
              <a:t>молодий</a:t>
            </a:r>
            <a:r>
              <a:rPr lang="ru-RU" b="1" i="1" dirty="0"/>
              <a:t> </a:t>
            </a:r>
            <a:r>
              <a:rPr lang="ru-RU" b="1" i="1" dirty="0" err="1"/>
              <a:t>спеціаліст</a:t>
            </a:r>
            <a:r>
              <a:rPr lang="ru-RU" b="1" i="1" dirty="0"/>
              <a:t> – аж </a:t>
            </a:r>
            <a:r>
              <a:rPr lang="ru-RU" b="1" i="1" dirty="0" err="1"/>
              <a:t>ніяк</a:t>
            </a:r>
            <a:r>
              <a:rPr lang="ru-RU" b="1" i="1" dirty="0"/>
              <a:t> не </a:t>
            </a:r>
            <a:r>
              <a:rPr lang="ru-RU" b="1" i="1" dirty="0" err="1"/>
              <a:t>дозволяє</a:t>
            </a:r>
            <a:r>
              <a:rPr lang="ru-RU" b="1" i="1" dirty="0"/>
              <a:t> </a:t>
            </a:r>
            <a:r>
              <a:rPr lang="ru-RU" b="1" i="1" dirty="0" err="1"/>
              <a:t>іншим</a:t>
            </a:r>
            <a:r>
              <a:rPr lang="ru-RU" b="1" i="1" dirty="0"/>
              <a:t> вам </a:t>
            </a:r>
            <a:r>
              <a:rPr lang="ru-RU" b="1" i="1" dirty="0" err="1"/>
              <a:t>хамити</a:t>
            </a:r>
            <a:r>
              <a:rPr lang="ru-RU" b="1" i="1" dirty="0"/>
              <a:t>, </a:t>
            </a:r>
            <a:r>
              <a:rPr lang="ru-RU" b="1" i="1" dirty="0" err="1"/>
              <a:t>лаятися</a:t>
            </a:r>
            <a:r>
              <a:rPr lang="ru-RU" b="1" i="1" dirty="0"/>
              <a:t>, </a:t>
            </a:r>
            <a:r>
              <a:rPr lang="ru-RU" b="1" i="1" dirty="0" err="1"/>
              <a:t>відверто</a:t>
            </a:r>
            <a:r>
              <a:rPr lang="ru-RU" b="1" i="1" dirty="0"/>
              <a:t> </a:t>
            </a:r>
            <a:r>
              <a:rPr lang="ru-RU" b="1" i="1" dirty="0" err="1"/>
              <a:t>висміювати</a:t>
            </a:r>
            <a:r>
              <a:rPr lang="ru-RU" b="1" i="1" dirty="0"/>
              <a:t> </a:t>
            </a:r>
            <a:r>
              <a:rPr lang="ru-RU" b="1" i="1" dirty="0" err="1"/>
              <a:t>чи</a:t>
            </a:r>
            <a:r>
              <a:rPr lang="ru-RU" b="1" i="1" dirty="0"/>
              <a:t> </a:t>
            </a:r>
            <a:r>
              <a:rPr lang="ru-RU" b="1" i="1" dirty="0" err="1"/>
              <a:t>ігнорувати</a:t>
            </a:r>
            <a:r>
              <a:rPr lang="ru-RU" b="1" i="1" dirty="0"/>
              <a:t>.</a:t>
            </a:r>
          </a:p>
          <a:p>
            <a:pPr marL="0" indent="0" algn="ctr">
              <a:buNone/>
            </a:pP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9730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>
                <a:solidFill>
                  <a:schemeClr val="tx1"/>
                </a:solidFill>
              </a:rPr>
              <a:t>Що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заважає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колективу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прийняти</a:t>
            </a:r>
            <a:r>
              <a:rPr lang="ru-RU" b="1" dirty="0">
                <a:solidFill>
                  <a:schemeClr val="tx1"/>
                </a:solidFill>
              </a:rPr>
              <a:t> нового </a:t>
            </a:r>
            <a:r>
              <a:rPr lang="ru-RU" b="1" dirty="0" err="1">
                <a:solidFill>
                  <a:schemeClr val="tx1"/>
                </a:solidFill>
              </a:rPr>
              <a:t>вчителя</a:t>
            </a:r>
            <a:r>
              <a:rPr lang="ru-RU" b="1" dirty="0">
                <a:solidFill>
                  <a:schemeClr val="tx1"/>
                </a:solidFill>
              </a:rPr>
              <a:t/>
            </a:r>
            <a:br>
              <a:rPr lang="ru-RU" b="1" dirty="0">
                <a:solidFill>
                  <a:schemeClr val="tx1"/>
                </a:solidFill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</a:rPr>
              <a:t>Помилки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dirty="0" err="1">
                <a:solidFill>
                  <a:schemeClr val="accent2">
                    <a:lumMod val="75000"/>
                  </a:schemeClr>
                </a:solidFill>
              </a:rPr>
              <a:t>кадрової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dirty="0" err="1" smtClean="0">
                <a:solidFill>
                  <a:schemeClr val="accent2">
                    <a:lumMod val="75000"/>
                  </a:schemeClr>
                </a:solidFill>
              </a:rPr>
              <a:t>політики</a:t>
            </a:r>
            <a:endParaRPr lang="ru-RU" sz="20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000" b="1" dirty="0" err="1">
                <a:solidFill>
                  <a:schemeClr val="accent4">
                    <a:lumMod val="75000"/>
                  </a:schemeClr>
                </a:solidFill>
              </a:rPr>
              <a:t>Рішення</a:t>
            </a:r>
            <a:r>
              <a:rPr lang="ru-RU" sz="2000" b="1" dirty="0">
                <a:solidFill>
                  <a:schemeClr val="accent4">
                    <a:lumMod val="75000"/>
                  </a:schemeClr>
                </a:solidFill>
              </a:rPr>
              <a:t>:</a:t>
            </a:r>
            <a:r>
              <a:rPr lang="ru-RU" dirty="0"/>
              <a:t> </a:t>
            </a:r>
            <a:r>
              <a:rPr lang="ru-RU" b="1" i="1" dirty="0" err="1">
                <a:solidFill>
                  <a:schemeClr val="tx1"/>
                </a:solidFill>
              </a:rPr>
              <a:t>необхідно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чітко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прояснити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свої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обов’язки</a:t>
            </a:r>
            <a:r>
              <a:rPr lang="ru-RU" b="1" i="1" dirty="0">
                <a:solidFill>
                  <a:schemeClr val="tx1"/>
                </a:solidFill>
              </a:rPr>
              <a:t> та </a:t>
            </a:r>
            <a:r>
              <a:rPr lang="ru-RU" b="1" i="1" dirty="0" err="1">
                <a:solidFill>
                  <a:schemeClr val="tx1"/>
                </a:solidFill>
              </a:rPr>
              <a:t>робоче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навантаження</a:t>
            </a:r>
            <a:r>
              <a:rPr lang="ru-RU" b="1" i="1" dirty="0">
                <a:solidFill>
                  <a:schemeClr val="tx1"/>
                </a:solidFill>
              </a:rPr>
              <a:t>. </a:t>
            </a:r>
            <a:r>
              <a:rPr lang="ru-RU" b="1" i="1" dirty="0" err="1">
                <a:solidFill>
                  <a:schemeClr val="tx1"/>
                </a:solidFill>
              </a:rPr>
              <a:t>Обговорити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його</a:t>
            </a:r>
            <a:r>
              <a:rPr lang="ru-RU" b="1" i="1" dirty="0">
                <a:solidFill>
                  <a:schemeClr val="tx1"/>
                </a:solidFill>
              </a:rPr>
              <a:t> з </a:t>
            </a:r>
            <a:r>
              <a:rPr lang="ru-RU" b="1" i="1" dirty="0" err="1">
                <a:solidFill>
                  <a:schemeClr val="tx1"/>
                </a:solidFill>
              </a:rPr>
              <a:t>колегами</a:t>
            </a:r>
            <a:r>
              <a:rPr lang="ru-RU" b="1" i="1" dirty="0">
                <a:solidFill>
                  <a:schemeClr val="tx1"/>
                </a:solidFill>
              </a:rPr>
              <a:t> і </a:t>
            </a:r>
            <a:r>
              <a:rPr lang="ru-RU" b="1" i="1" dirty="0" err="1">
                <a:solidFill>
                  <a:schemeClr val="tx1"/>
                </a:solidFill>
              </a:rPr>
              <a:t>звісно</a:t>
            </a:r>
            <a:r>
              <a:rPr lang="ru-RU" b="1" i="1" dirty="0">
                <a:solidFill>
                  <a:schemeClr val="tx1"/>
                </a:solidFill>
              </a:rPr>
              <a:t>, у першу </a:t>
            </a:r>
            <a:r>
              <a:rPr lang="ru-RU" b="1" i="1" dirty="0" err="1">
                <a:solidFill>
                  <a:schemeClr val="tx1"/>
                </a:solidFill>
              </a:rPr>
              <a:t>чергу</a:t>
            </a:r>
            <a:r>
              <a:rPr lang="ru-RU" b="1" i="1" dirty="0">
                <a:solidFill>
                  <a:schemeClr val="tx1"/>
                </a:solidFill>
              </a:rPr>
              <a:t>, завести </a:t>
            </a:r>
            <a:r>
              <a:rPr lang="ru-RU" b="1" i="1" dirty="0" err="1">
                <a:solidFill>
                  <a:schemeClr val="tx1"/>
                </a:solidFill>
              </a:rPr>
              <a:t>собі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посадову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інструкцію</a:t>
            </a:r>
            <a:r>
              <a:rPr lang="ru-RU" b="1" i="1" dirty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ru-RU" sz="20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521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i="1" dirty="0" smtClean="0"/>
              <a:t> </a:t>
            </a:r>
            <a:r>
              <a:rPr lang="ru-RU" b="1" dirty="0">
                <a:solidFill>
                  <a:schemeClr val="tx1"/>
                </a:solidFill>
              </a:rPr>
              <a:t>Я</a:t>
            </a:r>
            <a:r>
              <a:rPr lang="ru-RU" b="1" dirty="0" smtClean="0">
                <a:solidFill>
                  <a:schemeClr val="tx1"/>
                </a:solidFill>
              </a:rPr>
              <a:t>к </a:t>
            </a:r>
            <a:r>
              <a:rPr lang="ru-RU" b="1" dirty="0" err="1">
                <a:solidFill>
                  <a:schemeClr val="tx1"/>
                </a:solidFill>
              </a:rPr>
              <a:t>протистояти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психологічному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тиску</a:t>
            </a:r>
            <a:r>
              <a:rPr lang="ru-RU" b="1" dirty="0">
                <a:solidFill>
                  <a:schemeClr val="tx1"/>
                </a:solidFill>
              </a:rPr>
              <a:t> старших </a:t>
            </a:r>
            <a:r>
              <a:rPr lang="ru-RU" b="1" dirty="0" err="1">
                <a:solidFill>
                  <a:schemeClr val="tx1"/>
                </a:solidFill>
              </a:rPr>
              <a:t>колег</a:t>
            </a:r>
            <a:r>
              <a:rPr lang="ru-RU" b="1" dirty="0">
                <a:solidFill>
                  <a:schemeClr val="tx1"/>
                </a:solidFill>
              </a:rPr>
              <a:t/>
            </a:r>
            <a:br>
              <a:rPr lang="ru-RU" b="1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err="1">
                <a:solidFill>
                  <a:schemeClr val="accent2">
                    <a:lumMod val="75000"/>
                  </a:schemeClr>
                </a:solidFill>
              </a:rPr>
              <a:t>Взаємна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i="1" dirty="0" err="1">
                <a:solidFill>
                  <a:schemeClr val="accent2">
                    <a:lumMod val="75000"/>
                  </a:schemeClr>
                </a:solidFill>
              </a:rPr>
              <a:t>повага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. </a:t>
            </a:r>
            <a:endParaRPr lang="ru-RU" b="1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b="1" i="1" dirty="0" err="1">
                <a:solidFill>
                  <a:schemeClr val="accent2">
                    <a:lumMod val="75000"/>
                  </a:schemeClr>
                </a:solidFill>
              </a:rPr>
              <a:t>Зупиняйте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i="1" dirty="0" err="1">
                <a:solidFill>
                  <a:schemeClr val="accent2">
                    <a:lumMod val="75000"/>
                  </a:schemeClr>
                </a:solidFill>
              </a:rPr>
              <a:t>агресію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 у </a:t>
            </a:r>
            <a:r>
              <a:rPr lang="ru-RU" b="1" i="1" dirty="0" err="1">
                <a:solidFill>
                  <a:schemeClr val="accent2">
                    <a:lumMod val="75000"/>
                  </a:schemeClr>
                </a:solidFill>
              </a:rPr>
              <a:t>свій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i="1" dirty="0" err="1">
                <a:solidFill>
                  <a:schemeClr val="accent2">
                    <a:lumMod val="75000"/>
                  </a:schemeClr>
                </a:solidFill>
              </a:rPr>
              <a:t>бік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r>
              <a:rPr lang="ru-RU" b="1" i="1" dirty="0" err="1">
                <a:solidFill>
                  <a:schemeClr val="accent2">
                    <a:lumMod val="75000"/>
                  </a:schemeClr>
                </a:solidFill>
              </a:rPr>
              <a:t>Спробуйте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 «</a:t>
            </a:r>
            <a:r>
              <a:rPr lang="ru-RU" b="1" i="1" dirty="0" err="1">
                <a:solidFill>
                  <a:schemeClr val="accent2">
                    <a:lumMod val="75000"/>
                  </a:schemeClr>
                </a:solidFill>
              </a:rPr>
              <a:t>зовнішню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75000"/>
                  </a:schemeClr>
                </a:solidFill>
              </a:rPr>
              <a:t>згоду</a:t>
            </a:r>
            <a:endParaRPr lang="ru-RU" b="1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Питайте в </a:t>
            </a:r>
            <a:r>
              <a:rPr lang="ru-RU" b="1" i="1" dirty="0" err="1">
                <a:solidFill>
                  <a:schemeClr val="accent2">
                    <a:lumMod val="75000"/>
                  </a:schemeClr>
                </a:solidFill>
              </a:rPr>
              <a:t>колег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75000"/>
                  </a:schemeClr>
                </a:solidFill>
              </a:rPr>
              <a:t>поради</a:t>
            </a:r>
            <a:endParaRPr lang="ru-RU" b="1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b="1" i="1" dirty="0" err="1">
                <a:solidFill>
                  <a:schemeClr val="accent2">
                    <a:lumMod val="75000"/>
                  </a:schemeClr>
                </a:solidFill>
              </a:rPr>
              <a:t>Пам’ятайте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b="1" i="1" dirty="0" err="1">
                <a:solidFill>
                  <a:schemeClr val="accent2">
                    <a:lumMod val="75000"/>
                  </a:schemeClr>
                </a:solidFill>
              </a:rPr>
              <a:t>заради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i="1" dirty="0" err="1">
                <a:solidFill>
                  <a:schemeClr val="accent2">
                    <a:lumMod val="75000"/>
                  </a:schemeClr>
                </a:solidFill>
              </a:rPr>
              <a:t>чого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i="1" dirty="0" err="1">
                <a:solidFill>
                  <a:schemeClr val="accent2">
                    <a:lumMod val="75000"/>
                  </a:schemeClr>
                </a:solidFill>
              </a:rPr>
              <a:t>ви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тут</a:t>
            </a:r>
          </a:p>
          <a:p>
            <a:r>
              <a:rPr lang="ru-RU" b="1" i="1" dirty="0" err="1">
                <a:solidFill>
                  <a:schemeClr val="accent2">
                    <a:lumMod val="75000"/>
                  </a:schemeClr>
                </a:solidFill>
              </a:rPr>
              <a:t>Відверта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75000"/>
                  </a:schemeClr>
                </a:solidFill>
              </a:rPr>
              <a:t>розмова</a:t>
            </a:r>
            <a:endParaRPr lang="ru-RU" b="1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b="1" i="1" dirty="0" err="1">
                <a:solidFill>
                  <a:schemeClr val="accent2">
                    <a:lumMod val="75000"/>
                  </a:schemeClr>
                </a:solidFill>
              </a:rPr>
              <a:t>Зверніться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 до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психолога</a:t>
            </a:r>
          </a:p>
          <a:p>
            <a:r>
              <a:rPr lang="ru-RU" b="1" i="1" dirty="0" err="1">
                <a:solidFill>
                  <a:schemeClr val="accent2">
                    <a:lumMod val="75000"/>
                  </a:schemeClr>
                </a:solidFill>
              </a:rPr>
              <a:t>Повідомте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i="1" dirty="0" err="1">
                <a:solidFill>
                  <a:schemeClr val="accent2">
                    <a:lumMod val="75000"/>
                  </a:schemeClr>
                </a:solidFill>
              </a:rPr>
              <a:t>адміністрацію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 про </a:t>
            </a:r>
            <a:r>
              <a:rPr lang="ru-RU" b="1" i="1" dirty="0" err="1">
                <a:solidFill>
                  <a:schemeClr val="accent2">
                    <a:lumMod val="75000"/>
                  </a:schemeClr>
                </a:solidFill>
              </a:rPr>
              <a:t>порушення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 ваших прав</a:t>
            </a:r>
            <a:r>
              <a:rPr lang="ru-RU" b="1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39916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Найголовніші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риси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вчителя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</a:rPr>
              <a:t>любов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</a:rPr>
              <a:t> до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</a:rPr>
              <a:t>дітей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endParaRPr lang="ru-RU" sz="2000" b="1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</a:rPr>
              <a:t>здатність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</a:rPr>
              <a:t>відійти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i="1" dirty="0" err="1" smtClean="0">
                <a:solidFill>
                  <a:schemeClr val="accent2">
                    <a:lumMod val="75000"/>
                  </a:schemeClr>
                </a:solidFill>
              </a:rPr>
              <a:t>від</a:t>
            </a:r>
            <a:endParaRPr lang="ru-RU" sz="2000" b="1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  <a:t>     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</a:rPr>
              <a:t>авторитарного формату </a:t>
            </a:r>
            <a:endParaRPr lang="ru-RU" sz="2000" b="1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sz="2000" b="1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</a:rPr>
              <a:t>бути на </a:t>
            </a:r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</a:rPr>
              <a:t>рівні</a:t>
            </a:r>
            <a:r>
              <a:rPr lang="ru-RU" sz="2000" b="1" i="1" dirty="0">
                <a:solidFill>
                  <a:schemeClr val="accent2">
                    <a:lumMod val="75000"/>
                  </a:schemeClr>
                </a:solidFill>
              </a:rPr>
              <a:t> з </a:t>
            </a:r>
            <a:r>
              <a:rPr lang="ru-RU" sz="2000" b="1" i="1" dirty="0" err="1">
                <a:solidFill>
                  <a:schemeClr val="accent2">
                    <a:lumMod val="75000"/>
                  </a:schemeClr>
                </a:solidFill>
              </a:rPr>
              <a:t>дітьми</a:t>
            </a:r>
            <a:endParaRPr lang="ru-RU" sz="20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2050" name="Picture 2" descr="Малюнки до презентацій - Сайт вчителя української мови та літера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8066" y="2160589"/>
            <a:ext cx="4206240" cy="3401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541537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478</TotalTime>
  <Words>212</Words>
  <Application>Microsoft Office PowerPoint</Application>
  <PresentationFormat>Широкоэкранный</PresentationFormat>
  <Paragraphs>71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Times New Roman</vt:lpstr>
      <vt:lpstr>Trebuchet MS</vt:lpstr>
      <vt:lpstr>Wingdings 3</vt:lpstr>
      <vt:lpstr>Аспект</vt:lpstr>
      <vt:lpstr>Як молодому вчителю адаптуватися у школі  </vt:lpstr>
      <vt:lpstr>                                 Робота з молодими вчителями </vt:lpstr>
      <vt:lpstr>Презентация PowerPoint</vt:lpstr>
      <vt:lpstr>Що заважає колективу прийняти нового вчителя </vt:lpstr>
      <vt:lpstr>Що заважає колективу прийняти нового вчителя </vt:lpstr>
      <vt:lpstr>Що заважає колективу прийняти нового вчителя </vt:lpstr>
      <vt:lpstr>Що заважає колективу прийняти нового вчителя </vt:lpstr>
      <vt:lpstr> Як протистояти психологічному тиску старших колег </vt:lpstr>
      <vt:lpstr>Найголовніші риси  вчителя</vt:lpstr>
      <vt:lpstr>Місія сучасного вчителя  </vt:lpstr>
      <vt:lpstr>Завдання вчителя </vt:lpstr>
      <vt:lpstr>А.С.Макаренко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Як молодому вчителю вижити в школі</dc:title>
  <dc:creator>Stanislavovna</dc:creator>
  <cp:lastModifiedBy>Stanislavovna</cp:lastModifiedBy>
  <cp:revision>32</cp:revision>
  <dcterms:created xsi:type="dcterms:W3CDTF">2020-11-24T12:38:25Z</dcterms:created>
  <dcterms:modified xsi:type="dcterms:W3CDTF">2021-01-12T13:21:41Z</dcterms:modified>
</cp:coreProperties>
</file>