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1" r:id="rId3"/>
    <p:sldId id="352" r:id="rId4"/>
    <p:sldId id="389" r:id="rId5"/>
    <p:sldId id="277" r:id="rId6"/>
    <p:sldId id="269" r:id="rId7"/>
    <p:sldId id="390" r:id="rId8"/>
    <p:sldId id="354" r:id="rId9"/>
    <p:sldId id="393" r:id="rId10"/>
    <p:sldId id="394" r:id="rId11"/>
    <p:sldId id="395" r:id="rId12"/>
    <p:sldId id="355" r:id="rId13"/>
    <p:sldId id="396" r:id="rId14"/>
    <p:sldId id="397" r:id="rId15"/>
    <p:sldId id="398" r:id="rId16"/>
    <p:sldId id="399" r:id="rId17"/>
    <p:sldId id="400" r:id="rId18"/>
    <p:sldId id="402" r:id="rId19"/>
    <p:sldId id="403" r:id="rId20"/>
    <p:sldId id="404" r:id="rId21"/>
    <p:sldId id="405" r:id="rId22"/>
    <p:sldId id="406" r:id="rId23"/>
    <p:sldId id="407" r:id="rId24"/>
    <p:sldId id="409" r:id="rId25"/>
  </p:sldIdLst>
  <p:sldSz cx="9144000" cy="6858000" type="screen4x3"/>
  <p:notesSz cx="6788150" cy="992346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6600"/>
    <a:srgbClr val="008000"/>
    <a:srgbClr val="0000FF"/>
    <a:srgbClr val="FF9966"/>
    <a:srgbClr val="00CC00"/>
    <a:srgbClr val="0099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2E8CC3B-3602-467B-9DD1-2819922F1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19762B-7802-45AF-8E16-DED23D5AE8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FA13F2-4167-4B30-A056-F29FD0D0B13D}" type="datetimeFigureOut">
              <a:rPr lang="ru-RU"/>
              <a:pPr>
                <a:defRPr/>
              </a:pPr>
              <a:t>09.02.2021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4998732-FD1C-4041-8CDA-1D66E7EF4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1E3C5DE-4BB2-46BE-BD3D-E9A6EFE36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C0704-C579-4712-A8C4-8AEF78652E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EDA338-3EA6-47CA-BC37-8BA0D198C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0DA6F3-D632-4D7E-8D85-FCE8FF0E32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66;p13:notes">
            <a:extLst>
              <a:ext uri="{FF2B5EF4-FFF2-40B4-BE49-F238E27FC236}">
                <a16:creationId xmlns:a16="http://schemas.microsoft.com/office/drawing/2014/main" id="{9258666F-6101-4514-86FD-73BCCF7438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Google Shape;267;p13:notes">
            <a:extLst>
              <a:ext uri="{FF2B5EF4-FFF2-40B4-BE49-F238E27FC236}">
                <a16:creationId xmlns:a16="http://schemas.microsoft.com/office/drawing/2014/main" id="{0425736A-22C6-4D14-B477-ABDCB39E5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5363" y="3257550"/>
            <a:ext cx="795655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75" tIns="42075" rIns="84175" bIns="420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14340" name="Google Shape;268;p13:notes">
            <a:extLst>
              <a:ext uri="{FF2B5EF4-FFF2-40B4-BE49-F238E27FC236}">
                <a16:creationId xmlns:a16="http://schemas.microsoft.com/office/drawing/2014/main" id="{1F044335-87C0-46C7-9859-64CC8804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6513513"/>
            <a:ext cx="430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75" tIns="42075" rIns="84175" bIns="4207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fld id="{E505A64D-65FC-45B8-8F70-131965719D42}" type="slidenum"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ts val="1400"/>
                <a:buFont typeface="Arial" panose="020B0604020202020204" pitchFamily="34" charset="0"/>
                <a:buNone/>
              </a:pPr>
              <a:t>9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266;p13:notes">
            <a:extLst>
              <a:ext uri="{FF2B5EF4-FFF2-40B4-BE49-F238E27FC236}">
                <a16:creationId xmlns:a16="http://schemas.microsoft.com/office/drawing/2014/main" id="{E91DB376-FBFA-40F6-8583-2CAF9DD418A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Google Shape;267;p13:notes">
            <a:extLst>
              <a:ext uri="{FF2B5EF4-FFF2-40B4-BE49-F238E27FC236}">
                <a16:creationId xmlns:a16="http://schemas.microsoft.com/office/drawing/2014/main" id="{69103FFF-D763-4661-9F13-EC333E13A2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5363" y="3257550"/>
            <a:ext cx="795655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75" tIns="42075" rIns="84175" bIns="420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16388" name="Google Shape;268;p13:notes">
            <a:extLst>
              <a:ext uri="{FF2B5EF4-FFF2-40B4-BE49-F238E27FC236}">
                <a16:creationId xmlns:a16="http://schemas.microsoft.com/office/drawing/2014/main" id="{AD90E8B9-7AFE-4962-BB7C-E70B4E55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6513513"/>
            <a:ext cx="430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75" tIns="42075" rIns="84175" bIns="4207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fld id="{8D955475-03AA-4BFD-8D4D-A922413F4AF1}" type="slidenum"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ts val="1400"/>
                <a:buFont typeface="Arial" panose="020B0604020202020204" pitchFamily="34" charset="0"/>
                <a:buNone/>
              </a:pPr>
              <a:t>10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266;p13:notes">
            <a:extLst>
              <a:ext uri="{FF2B5EF4-FFF2-40B4-BE49-F238E27FC236}">
                <a16:creationId xmlns:a16="http://schemas.microsoft.com/office/drawing/2014/main" id="{882CC926-447D-4DB3-AA9D-8D7F74C4042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Google Shape;267;p13:notes">
            <a:extLst>
              <a:ext uri="{FF2B5EF4-FFF2-40B4-BE49-F238E27FC236}">
                <a16:creationId xmlns:a16="http://schemas.microsoft.com/office/drawing/2014/main" id="{B2E03885-47CD-40B0-BAE8-798D3FCD3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5363" y="3257550"/>
            <a:ext cx="795655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75" tIns="42075" rIns="84175" bIns="420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18436" name="Google Shape;268;p13:notes">
            <a:extLst>
              <a:ext uri="{FF2B5EF4-FFF2-40B4-BE49-F238E27FC236}">
                <a16:creationId xmlns:a16="http://schemas.microsoft.com/office/drawing/2014/main" id="{7C618483-66C1-45C7-9B24-D0B034BD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6513513"/>
            <a:ext cx="430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75" tIns="42075" rIns="84175" bIns="4207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fld id="{482BE9C5-52AF-4975-9DD3-D458EFF9CA34}" type="slidenum"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ts val="1400"/>
                <a:buFont typeface="Arial" panose="020B0604020202020204" pitchFamily="34" charset="0"/>
                <a:buNone/>
              </a:pPr>
              <a:t>11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66;p13:notes">
            <a:extLst>
              <a:ext uri="{FF2B5EF4-FFF2-40B4-BE49-F238E27FC236}">
                <a16:creationId xmlns:a16="http://schemas.microsoft.com/office/drawing/2014/main" id="{26805C91-9903-4DF9-BAF0-894047B6536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Google Shape;267;p13:notes">
            <a:extLst>
              <a:ext uri="{FF2B5EF4-FFF2-40B4-BE49-F238E27FC236}">
                <a16:creationId xmlns:a16="http://schemas.microsoft.com/office/drawing/2014/main" id="{28F047D6-8039-4659-BC14-A2FC8E9C51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5363" y="3257550"/>
            <a:ext cx="795655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75" tIns="42075" rIns="84175" bIns="420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28676" name="Google Shape;268;p13:notes">
            <a:extLst>
              <a:ext uri="{FF2B5EF4-FFF2-40B4-BE49-F238E27FC236}">
                <a16:creationId xmlns:a16="http://schemas.microsoft.com/office/drawing/2014/main" id="{E6656D8E-1FC5-4D87-89F9-4C60789B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6513513"/>
            <a:ext cx="430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75" tIns="42075" rIns="84175" bIns="4207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fld id="{8FE5382B-A104-44FC-8DC8-71F49D426589}" type="slidenum"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ts val="1400"/>
                <a:buFont typeface="Arial" panose="020B0604020202020204" pitchFamily="34" charset="0"/>
                <a:buNone/>
              </a:pPr>
              <a:t>20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266;p13:notes">
            <a:extLst>
              <a:ext uri="{FF2B5EF4-FFF2-40B4-BE49-F238E27FC236}">
                <a16:creationId xmlns:a16="http://schemas.microsoft.com/office/drawing/2014/main" id="{4FDF19BE-0BDD-4802-89AE-30DACC1DCD7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Google Shape;267;p13:notes">
            <a:extLst>
              <a:ext uri="{FF2B5EF4-FFF2-40B4-BE49-F238E27FC236}">
                <a16:creationId xmlns:a16="http://schemas.microsoft.com/office/drawing/2014/main" id="{20F728F7-2B27-4173-95C1-6E5DA6221D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95363" y="3257550"/>
            <a:ext cx="795655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175" tIns="42075" rIns="84175" bIns="4207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ru-RU" altLang="ru-RU"/>
          </a:p>
        </p:txBody>
      </p:sp>
      <p:sp>
        <p:nvSpPr>
          <p:cNvPr id="30724" name="Google Shape;268;p13:notes">
            <a:extLst>
              <a:ext uri="{FF2B5EF4-FFF2-40B4-BE49-F238E27FC236}">
                <a16:creationId xmlns:a16="http://schemas.microsoft.com/office/drawing/2014/main" id="{6183D4C8-25FF-48DA-8386-EBAC0DF2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6513513"/>
            <a:ext cx="43084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75" tIns="42075" rIns="84175" bIns="42075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fld id="{31A1963E-168C-4D87-91B8-A827AA6082CA}" type="slidenum"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pPr algn="r">
                <a:buClr>
                  <a:srgbClr val="000000"/>
                </a:buClr>
                <a:buSzPts val="1400"/>
                <a:buFont typeface="Arial" panose="020B0604020202020204" pitchFamily="34" charset="0"/>
                <a:buNone/>
              </a:pPr>
              <a:t>21</a:t>
            </a:fld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88">
            <a:extLst>
              <a:ext uri="{FF2B5EF4-FFF2-40B4-BE49-F238E27FC236}">
                <a16:creationId xmlns:a16="http://schemas.microsoft.com/office/drawing/2014/main" id="{18FDF19B-CAF5-470E-8584-B373CC9B2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5" name="Shape 189">
            <a:extLst>
              <a:ext uri="{FF2B5EF4-FFF2-40B4-BE49-F238E27FC236}">
                <a16:creationId xmlns:a16="http://schemas.microsoft.com/office/drawing/2014/main" id="{607B150E-8805-462F-A3E8-F0B59FF852B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652C4B-3406-482D-9675-BF8263FC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1E25-A640-4705-8726-6E13584FC4C4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5C2F1E-2A70-4BD4-AE6D-9F72D382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64703B-F0AE-4AF9-9C5F-737CB5E4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657C7-A1C6-4630-8648-55369BEC676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066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667502A-481F-4460-9DFF-F881FC39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B79F-F29D-45BD-BC12-B8D5C894A702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626F07-189A-467C-A5EA-C7CC50F9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DBF42C-C531-4B2E-9348-5DC09614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1177-E0D2-43ED-AE87-9E8964A40560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407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C45F97-E074-4C7E-B609-6D9D72AA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8854-8B0B-45BA-94FC-DE266891D269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983BFA-0FBD-4A0A-8E69-675AC905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E316CE-C5DE-45AE-A390-B5A76C63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F296-AF71-4851-A9CF-616F1B30AB2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2850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1054764" y="262218"/>
            <a:ext cx="7034366" cy="1223304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79;p12">
            <a:extLst>
              <a:ext uri="{FF2B5EF4-FFF2-40B4-BE49-F238E27FC236}">
                <a16:creationId xmlns:a16="http://schemas.microsoft.com/office/drawing/2014/main" id="{B5395125-926D-483C-ADB9-875E6132B4A6}"/>
              </a:ext>
            </a:extLst>
          </p:cNvPr>
          <p:cNvSpPr txBox="1">
            <a:spLocks noGrp="1"/>
          </p:cNvSpPr>
          <p:nvPr>
            <p:ph type="ftr" idx="10"/>
          </p:nvPr>
        </p:nvSpPr>
        <p:spPr>
          <a:xfrm>
            <a:off x="3108325" y="6378575"/>
            <a:ext cx="2927350" cy="342900"/>
          </a:xfr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80;p12">
            <a:extLst>
              <a:ext uri="{FF2B5EF4-FFF2-40B4-BE49-F238E27FC236}">
                <a16:creationId xmlns:a16="http://schemas.microsoft.com/office/drawing/2014/main" id="{8F3D7409-6AB6-4F26-8024-885A0B810B5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xfrm>
            <a:off x="457200" y="6378575"/>
            <a:ext cx="2103438" cy="342900"/>
          </a:xfrm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81;p12">
            <a:extLst>
              <a:ext uri="{FF2B5EF4-FFF2-40B4-BE49-F238E27FC236}">
                <a16:creationId xmlns:a16="http://schemas.microsoft.com/office/drawing/2014/main" id="{FC45DAF1-442D-4989-9D2A-C0AB232E60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83363" y="6378575"/>
            <a:ext cx="2103437" cy="249238"/>
          </a:xfrm>
        </p:spPr>
        <p:txBody>
          <a:bodyPr lIns="0" tIns="0" rIns="0" bIns="0" anchor="t">
            <a:noAutofit/>
          </a:bodyPr>
          <a:lstStyle>
            <a:lvl1pPr>
              <a:buClr>
                <a:srgbClr val="888888"/>
              </a:buClr>
              <a:buSzPts val="1800"/>
              <a:buFont typeface="Calibri" panose="020F0502020204030204" pitchFamily="34" charset="0"/>
              <a:buNone/>
              <a:defRPr sz="1500">
                <a:solidFill>
                  <a:srgbClr val="888888"/>
                </a:solidFill>
                <a:sym typeface="Calibri" panose="020F0502020204030204" pitchFamily="34" charset="0"/>
              </a:defRPr>
            </a:lvl1pPr>
          </a:lstStyle>
          <a:p>
            <a:fld id="{35B549C7-C1AE-49EF-B2B0-CC381A160A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565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C2B049-E30B-4068-B7C7-5C16852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21BB-FEE5-45F8-A8E0-7BEDFCEF2EEE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FE9362-C6D3-4CB5-B7BF-81EBBE3D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E0D001-0442-48E0-8D59-92857B67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A3E26-6089-4FD7-932E-1F6A319BB7D0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1043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106354-5568-473F-BFD2-DD3F2B91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DFA73-0386-4D4A-86E3-54FD896F8F43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7616E3-2E8D-4B52-8699-5E5EB17F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BFA8B6-AAB7-4DB5-9536-9A6983AC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C2F90-3B1E-458E-A1DC-63080A931259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937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AA8D47EA-1786-4CCC-8B97-B04B37F6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1B57-A0C8-4C34-9713-3A9D62068C33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318CB373-186E-4E2A-8A72-3FAF78C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CA8019D1-E51A-453B-BA84-C99269F8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AC61-C5B6-4B2F-B024-AC7DCA4FAC16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235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F3976832-212C-41E3-A3A6-2526B4C1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3D31-C5DD-47AA-A5F8-EAC5FBE88C39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F4FA9707-20B4-4F31-AD3A-28FEC0DC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9A65950F-7862-4B82-82BE-A9400F7C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4959-909A-4B34-9EC1-33DB659D219E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315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CDE46744-3E20-4347-9461-1545D781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8E13-0A42-40EC-9013-4EE21CD90474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05DD3F50-0695-4FC6-B8F8-A77E755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87D398BF-C8ED-40F2-86EC-099A6632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CCC0-890C-4416-A2F0-17DC6C6BBA08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4466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CE7C1FDF-B214-4725-81D0-FC616394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F71E-E185-4846-AA72-1D26A5D481AA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9E08383A-FCFB-4A22-BDA4-4CF7597D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5C67D680-233C-4139-93B0-0CDDEFDA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D2E6F-127D-4F77-9167-3FEEABA85770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1409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F52B77B1-F7EF-4050-A87D-39536A35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A4CF-6455-4C5E-B623-ED1144EC99A4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4C5F0C74-D395-4CC8-9A27-5BF42FBA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14FCD214-705F-4669-9DE8-3CE0093E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D07F-3B92-498D-BD00-EFA43864FAC4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14580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DAA05A18-31F6-4E6A-82BB-303E257D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B3B33-EADB-4123-9CD6-19784766041E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E458C516-90A5-499E-9D82-086B8902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F78C9B6B-E5AE-478C-AFAD-6EBA05AD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9EE6-668D-4CE8-A146-E610666AB80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3873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id="{69358F87-3031-4498-A3E0-E22DFE5455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id="{86A2B554-077A-4E1B-A14E-E312E339B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П'ятий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0CEC95-9C16-4DE7-9D5F-928E92E60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37F066-58C5-4B86-82C2-AB6E26C1E10D}" type="datetimeFigureOut">
              <a:rPr lang="uk-UA" altLang="uk-UA"/>
              <a:pPr>
                <a:defRPr/>
              </a:pPr>
              <a:t>09.02.2021</a:t>
            </a:fld>
            <a:endParaRPr lang="uk-UA" alt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7DD93-CB71-41BF-86AE-39EA859F7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081163-7580-492D-B978-7EAC83F4A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20BCDBD-DFE4-417E-BD6C-8E72CC31ECA4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ippo.org.ua/upload/iblock/1ef/metodychni-rekomendatsiyi-2020_2021-n.r.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BB25E218-8DE6-4C2C-A1E2-BABA4B87E008}"/>
              </a:ext>
            </a:extLst>
          </p:cNvPr>
          <p:cNvSpPr txBox="1">
            <a:spLocks/>
          </p:cNvSpPr>
          <p:nvPr/>
        </p:nvSpPr>
        <p:spPr bwMode="auto">
          <a:xfrm>
            <a:off x="1908175" y="0"/>
            <a:ext cx="7235825" cy="5492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uk-UA" altLang="uk-UA" sz="4400"/>
          </a:p>
        </p:txBody>
      </p:sp>
      <p:sp>
        <p:nvSpPr>
          <p:cNvPr id="5123" name="Подзаголовок 3">
            <a:extLst>
              <a:ext uri="{FF2B5EF4-FFF2-40B4-BE49-F238E27FC236}">
                <a16:creationId xmlns:a16="http://schemas.microsoft.com/office/drawing/2014/main" id="{6BEC4E79-9D38-4218-B71A-A9A8DCFAB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7650" y="5229225"/>
            <a:ext cx="3816350" cy="1033463"/>
          </a:xfrm>
        </p:spPr>
        <p:txBody>
          <a:bodyPr/>
          <a:lstStyle/>
          <a:p>
            <a:pPr algn="l"/>
            <a:r>
              <a:rPr lang="ru-RU" altLang="ru-RU" sz="1400" b="1" i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Бабич Людмила Володимирівна, </a:t>
            </a:r>
            <a:endParaRPr lang="ru-RU" altLang="ru-RU" sz="160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algn="l"/>
            <a:r>
              <a:rPr lang="uk-UA" altLang="ru-RU" sz="1400" b="1" i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директор комунальної установи</a:t>
            </a:r>
          </a:p>
          <a:p>
            <a:pPr algn="l"/>
            <a:r>
              <a:rPr lang="uk-UA" altLang="ru-RU" sz="1400" b="1" i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«Зарічненський центр професійного</a:t>
            </a:r>
          </a:p>
          <a:p>
            <a:pPr algn="l"/>
            <a:r>
              <a:rPr lang="uk-UA" altLang="ru-RU" sz="1400" b="1" i="1">
                <a:solidFill>
                  <a:schemeClr val="tx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розвитку педагогічних працівників»</a:t>
            </a:r>
            <a:endParaRPr lang="ru-RU" altLang="ru-RU" sz="1400" b="1" i="1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7BC8E9D9-B11D-4E00-AFA9-0692C56661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916113"/>
            <a:ext cx="9144000" cy="2159000"/>
          </a:xfrm>
        </p:spPr>
        <p:txBody>
          <a:bodyPr/>
          <a:lstStyle/>
          <a:p>
            <a:r>
              <a:rPr lang="uk-UA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ОСОБЛИВОСТІ СУЧАСНОГО УРОКУ</a:t>
            </a:r>
            <a:br>
              <a:rPr lang="uk-UA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uk-UA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ЯК ОСНОВНОЇ ФОРМИ ОРГАНІЗАЦІЇ</a:t>
            </a:r>
            <a:br>
              <a:rPr lang="uk-UA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uk-UA" alt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КОМПЕТЕНТНІСНОГО НАВЧАННЯ</a:t>
            </a:r>
            <a:endParaRPr lang="ru-RU" altLang="ru-RU" sz="2800" b="1" i="1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125" name="Заголовок 1">
            <a:extLst>
              <a:ext uri="{FF2B5EF4-FFF2-40B4-BE49-F238E27FC236}">
                <a16:creationId xmlns:a16="http://schemas.microsoft.com/office/drawing/2014/main" id="{38F41F6B-E23B-46DC-A57F-55F581296FD6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9144000" cy="5619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400" b="1">
                <a:latin typeface="Arial" panose="020B0604020202020204" pitchFamily="34" charset="0"/>
              </a:rPr>
              <a:t>ОНЛАЙН-ФОРУМ МОЛОДИХ ПЕДАГОГІВ</a:t>
            </a:r>
          </a:p>
        </p:txBody>
      </p:sp>
      <p:sp>
        <p:nvSpPr>
          <p:cNvPr id="5126" name="Заголовок 1">
            <a:extLst>
              <a:ext uri="{FF2B5EF4-FFF2-40B4-BE49-F238E27FC236}">
                <a16:creationId xmlns:a16="http://schemas.microsoft.com/office/drawing/2014/main" id="{1D4A9E70-4A40-403C-852B-FD880B03D455}"/>
              </a:ext>
            </a:extLst>
          </p:cNvPr>
          <p:cNvSpPr txBox="1">
            <a:spLocks/>
          </p:cNvSpPr>
          <p:nvPr/>
        </p:nvSpPr>
        <p:spPr bwMode="auto">
          <a:xfrm>
            <a:off x="0" y="6448425"/>
            <a:ext cx="9150350" cy="4095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1400" b="1">
                <a:latin typeface="Arial" panose="020B0604020202020204" pitchFamily="34" charset="0"/>
              </a:rPr>
              <a:t>ЗАРІЧНЕ, 12 – 13 СІЧНЯ 2021 РОКУ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>
            <a:extLst>
              <a:ext uri="{FF2B5EF4-FFF2-40B4-BE49-F238E27FC236}">
                <a16:creationId xmlns:a16="http://schemas.microsoft.com/office/drawing/2014/main" id="{25620A0C-5275-4111-B775-1254E84006F5}"/>
              </a:ext>
            </a:extLst>
          </p:cNvPr>
          <p:cNvSpPr txBox="1">
            <a:spLocks/>
          </p:cNvSpPr>
          <p:nvPr/>
        </p:nvSpPr>
        <p:spPr bwMode="auto">
          <a:xfrm>
            <a:off x="636588" y="2730500"/>
            <a:ext cx="4238625" cy="660400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55"/>
              </a:spcBef>
              <a:defRPr/>
            </a:pPr>
            <a:r>
              <a:rPr lang="uk-UA" sz="2052" dirty="0">
                <a:solidFill>
                  <a:srgbClr val="002060"/>
                </a:solidFill>
                <a:latin typeface="Calibri" pitchFamily="34" charset="0"/>
              </a:rPr>
              <a:t>Наявність теми уроків, дати їх проведення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E9B58E-34F5-4B1A-AFFD-7DA2E858BCCD}"/>
              </a:ext>
            </a:extLst>
          </p:cNvPr>
          <p:cNvSpPr/>
          <p:nvPr/>
        </p:nvSpPr>
        <p:spPr>
          <a:xfrm>
            <a:off x="644525" y="5626100"/>
            <a:ext cx="4243388" cy="769938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Укладається на семестр або на рік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2C8E5372-3BDA-4401-A644-424E576AE851}"/>
              </a:ext>
            </a:extLst>
          </p:cNvPr>
          <p:cNvSpPr txBox="1">
            <a:spLocks/>
          </p:cNvSpPr>
          <p:nvPr/>
        </p:nvSpPr>
        <p:spPr bwMode="auto">
          <a:xfrm>
            <a:off x="644525" y="3549650"/>
            <a:ext cx="4217988" cy="1039813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uk-UA" sz="2052" dirty="0">
                <a:solidFill>
                  <a:srgbClr val="002060"/>
                </a:solidFill>
                <a:latin typeface="Calibri" pitchFamily="34" charset="0"/>
              </a:rPr>
              <a:t>Опис наскрізних змістових ліній, визначення ключових </a:t>
            </a:r>
            <a:r>
              <a:rPr lang="uk-UA" sz="2052" dirty="0" err="1">
                <a:solidFill>
                  <a:srgbClr val="002060"/>
                </a:solidFill>
                <a:latin typeface="Calibri" pitchFamily="34" charset="0"/>
              </a:rPr>
              <a:t>компетентностей</a:t>
            </a:r>
            <a:endParaRPr lang="uk-UA" sz="2052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BD74434-7D5B-4E87-9E5C-C6252A4E1FEB}"/>
              </a:ext>
            </a:extLst>
          </p:cNvPr>
          <p:cNvSpPr/>
          <p:nvPr/>
        </p:nvSpPr>
        <p:spPr>
          <a:xfrm>
            <a:off x="5000625" y="2613025"/>
            <a:ext cx="3943350" cy="2620963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ru-RU" sz="2052" noProof="1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Погоджується і затверд. на засіданні методоб'єднання та заступником директора з навчальної роботи// </a:t>
            </a:r>
            <a:r>
              <a:rPr lang="ru-RU" sz="2052" i="1" noProof="1">
                <a:solidFill>
                  <a:srgbClr val="002060"/>
                </a:solidFill>
              </a:rPr>
              <a:t>коригувальне навчання – внесення змін (метод. рекоменд.)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AA739D5B-CEE8-48EB-9E1B-4C077D74D0B0}"/>
              </a:ext>
            </a:extLst>
          </p:cNvPr>
          <p:cNvSpPr txBox="1">
            <a:spLocks/>
          </p:cNvSpPr>
          <p:nvPr/>
        </p:nvSpPr>
        <p:spPr bwMode="auto">
          <a:xfrm>
            <a:off x="652463" y="4749800"/>
            <a:ext cx="4217987" cy="661988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55"/>
              </a:spcBef>
              <a:defRPr/>
            </a:pPr>
            <a:r>
              <a:rPr lang="ru-RU" sz="2052" noProof="1">
                <a:solidFill>
                  <a:srgbClr val="002060"/>
                </a:solidFill>
                <a:latin typeface="Calibri" pitchFamily="34" charset="0"/>
              </a:rPr>
              <a:t>Домашні завдання, очікувані результати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AF95857-B2B1-40DF-A045-AA9D199B912F}"/>
              </a:ext>
            </a:extLst>
          </p:cNvPr>
          <p:cNvSpPr/>
          <p:nvPr/>
        </p:nvSpPr>
        <p:spPr>
          <a:xfrm>
            <a:off x="5026025" y="5326063"/>
            <a:ext cx="3917950" cy="1333500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У закладі освіти видається наказ «Про підготовку календарно-тематичних планів»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8CC930A-7957-4F10-944D-1B6D72932539}"/>
              </a:ext>
            </a:extLst>
          </p:cNvPr>
          <p:cNvSpPr/>
          <p:nvPr/>
        </p:nvSpPr>
        <p:spPr>
          <a:xfrm>
            <a:off x="1225550" y="1423988"/>
            <a:ext cx="7289800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52" b="1" noProof="1">
                <a:solidFill>
                  <a:srgbClr val="002060"/>
                </a:solidFill>
              </a:rPr>
              <a:t>КАЛЕНДАРНО-ТЕМАТИЧНИЙ  ПЛАН</a:t>
            </a:r>
          </a:p>
          <a:p>
            <a:pPr algn="ctr" eaLnBrk="1" hangingPunct="1">
              <a:defRPr/>
            </a:pPr>
            <a:r>
              <a:rPr lang="ru-RU" sz="2052" b="1" noProof="1">
                <a:solidFill>
                  <a:srgbClr val="002060"/>
                </a:solidFill>
              </a:rPr>
              <a:t>(«Абетка для директора», 2020) </a:t>
            </a:r>
          </a:p>
        </p:txBody>
      </p:sp>
      <p:pic>
        <p:nvPicPr>
          <p:cNvPr id="15369" name="Picture 3">
            <a:extLst>
              <a:ext uri="{FF2B5EF4-FFF2-40B4-BE49-F238E27FC236}">
                <a16:creationId xmlns:a16="http://schemas.microsoft.com/office/drawing/2014/main" id="{5E5B1C69-7223-43A1-9A82-F0CB4B31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17638"/>
            <a:ext cx="941388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Заголовок 1">
            <a:extLst>
              <a:ext uri="{FF2B5EF4-FFF2-40B4-BE49-F238E27FC236}">
                <a16:creationId xmlns:a16="http://schemas.microsoft.com/office/drawing/2014/main" id="{F51DE78A-79EB-4025-BC8C-9ADC1B303B7E}"/>
              </a:ext>
            </a:extLst>
          </p:cNvPr>
          <p:cNvSpPr txBox="1">
            <a:spLocks/>
          </p:cNvSpPr>
          <p:nvPr/>
        </p:nvSpPr>
        <p:spPr bwMode="auto">
          <a:xfrm>
            <a:off x="0" y="-36513"/>
            <a:ext cx="9144000" cy="7064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ОСВІТНІЙ ПРОЦЕС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60B227E1-6473-470F-82A5-61EA96387BA8}"/>
              </a:ext>
            </a:extLst>
          </p:cNvPr>
          <p:cNvSpPr txBox="1">
            <a:spLocks/>
          </p:cNvSpPr>
          <p:nvPr/>
        </p:nvSpPr>
        <p:spPr bwMode="auto">
          <a:xfrm>
            <a:off x="911225" y="2165350"/>
            <a:ext cx="3686175" cy="2366963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55"/>
              </a:spcBef>
              <a:defRPr/>
            </a:pPr>
            <a:r>
              <a:rPr lang="uk-UA" sz="2052" dirty="0">
                <a:solidFill>
                  <a:srgbClr val="002060"/>
                </a:solidFill>
                <a:latin typeface="Calibri" pitchFamily="34" charset="0"/>
              </a:rPr>
              <a:t>Матеріали до навчальних занять (плани-конспекти, розробки навчальних занять, додаткові матеріали для проведення уроків, тестові перевірочні контрольні роботи, практичні та </a:t>
            </a:r>
            <a:r>
              <a:rPr lang="uk-UA" sz="2052" dirty="0" err="1">
                <a:solidFill>
                  <a:srgbClr val="002060"/>
                </a:solidFill>
                <a:latin typeface="Calibri" pitchFamily="34" charset="0"/>
              </a:rPr>
              <a:t>проєктні</a:t>
            </a:r>
            <a:r>
              <a:rPr lang="uk-UA" sz="2052" dirty="0">
                <a:solidFill>
                  <a:srgbClr val="002060"/>
                </a:solidFill>
                <a:latin typeface="Calibri" pitchFamily="34" charset="0"/>
              </a:rPr>
              <a:t> завдання для учнів тощо)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189222-FAED-4A7C-A9F2-24995955FC16}"/>
              </a:ext>
            </a:extLst>
          </p:cNvPr>
          <p:cNvSpPr/>
          <p:nvPr/>
        </p:nvSpPr>
        <p:spPr>
          <a:xfrm>
            <a:off x="4779963" y="4870450"/>
            <a:ext cx="3476625" cy="1611313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Розроблення системи оцінювання під час виконання обов’язкових видів роботи та різних форм (на окремих уроках)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3274C44-9B71-4180-B888-BF3E5AF103C8}"/>
              </a:ext>
            </a:extLst>
          </p:cNvPr>
          <p:cNvSpPr txBox="1">
            <a:spLocks/>
          </p:cNvSpPr>
          <p:nvPr/>
        </p:nvSpPr>
        <p:spPr bwMode="auto">
          <a:xfrm>
            <a:off x="901700" y="4618038"/>
            <a:ext cx="3721100" cy="1039812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uk-UA" sz="2052" dirty="0">
                <a:solidFill>
                  <a:srgbClr val="002060"/>
                </a:solidFill>
                <a:latin typeface="Calibri" pitchFamily="34" charset="0"/>
              </a:rPr>
              <a:t>Електронні освітні ресурси для дистанційного навчання, сторінка в </a:t>
            </a:r>
            <a:r>
              <a:rPr lang="uk-UA" sz="2052" dirty="0" err="1">
                <a:solidFill>
                  <a:srgbClr val="002060"/>
                </a:solidFill>
                <a:latin typeface="Calibri" pitchFamily="34" charset="0"/>
              </a:rPr>
              <a:t>соцмережах</a:t>
            </a:r>
            <a:endParaRPr lang="uk-UA" sz="2052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20D77C-21FF-4FA6-8FF5-664EE5091745}"/>
              </a:ext>
            </a:extLst>
          </p:cNvPr>
          <p:cNvSpPr/>
          <p:nvPr/>
        </p:nvSpPr>
        <p:spPr>
          <a:xfrm>
            <a:off x="4772025" y="2165350"/>
            <a:ext cx="3475038" cy="1633538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Оприлюднені публікації (на сайті ЗО, освітніх сайтах, фахових виданнях, матеріалах конференцій тощо)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A0F832F-7679-430A-9D7B-061BA518CA12}"/>
              </a:ext>
            </a:extLst>
          </p:cNvPr>
          <p:cNvSpPr txBox="1">
            <a:spLocks/>
          </p:cNvSpPr>
          <p:nvPr/>
        </p:nvSpPr>
        <p:spPr bwMode="auto">
          <a:xfrm>
            <a:off x="911225" y="5757863"/>
            <a:ext cx="3717925" cy="660400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855"/>
              </a:spcBef>
              <a:defRPr/>
            </a:pPr>
            <a:r>
              <a:rPr lang="ru-RU" sz="2052" noProof="1">
                <a:solidFill>
                  <a:srgbClr val="002060"/>
                </a:solidFill>
                <a:latin typeface="Calibri" pitchFamily="34" charset="0"/>
              </a:rPr>
              <a:t>Наявність диференційованих завдань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7004506-F196-43D6-A089-2BEE2BC4C9C9}"/>
              </a:ext>
            </a:extLst>
          </p:cNvPr>
          <p:cNvSpPr/>
          <p:nvPr/>
        </p:nvSpPr>
        <p:spPr>
          <a:xfrm>
            <a:off x="4759325" y="3878263"/>
            <a:ext cx="3487738" cy="917575"/>
          </a:xfrm>
          <a:prstGeom prst="rect">
            <a:avLst/>
          </a:prstGeom>
          <a:solidFill>
            <a:srgbClr val="D0CAC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052" noProof="1">
                <a:solidFill>
                  <a:srgbClr val="002060"/>
                </a:solidFill>
              </a:rPr>
              <a:t>Методичні розробки, тематичні позаурочні заходи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7E2EFF-62D0-4A17-8F02-A075187572A4}"/>
              </a:ext>
            </a:extLst>
          </p:cNvPr>
          <p:cNvSpPr/>
          <p:nvPr/>
        </p:nvSpPr>
        <p:spPr>
          <a:xfrm>
            <a:off x="917575" y="1373188"/>
            <a:ext cx="7288213" cy="6921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52" b="1" noProof="1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sz="2052" b="1" noProof="1">
                <a:solidFill>
                  <a:srgbClr val="002060"/>
                </a:solidFill>
              </a:rPr>
              <a:t>ВИДИ  ОСВІТНІХ  РЕСУРСІВ, СТВОРЕНИХ УЧИТЕЛЕМ</a:t>
            </a:r>
          </a:p>
          <a:p>
            <a:pPr algn="ctr" eaLnBrk="1" hangingPunct="1">
              <a:defRPr/>
            </a:pPr>
            <a:r>
              <a:rPr lang="ru-RU" sz="2052" b="1" noProof="1">
                <a:solidFill>
                  <a:srgbClr val="002060"/>
                </a:solidFill>
              </a:rPr>
              <a:t>(«Абетка для директора», 2020) </a:t>
            </a:r>
          </a:p>
          <a:p>
            <a:pPr algn="ctr" eaLnBrk="1" hangingPunct="1">
              <a:defRPr/>
            </a:pPr>
            <a:r>
              <a:rPr lang="ru-RU" sz="2052" b="1" noProof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7" name="Заголовок 1">
            <a:extLst>
              <a:ext uri="{FF2B5EF4-FFF2-40B4-BE49-F238E27FC236}">
                <a16:creationId xmlns:a16="http://schemas.microsoft.com/office/drawing/2014/main" id="{A8669BB5-61DC-4ED5-A1D9-99D9DDD20242}"/>
              </a:ext>
            </a:extLst>
          </p:cNvPr>
          <p:cNvSpPr txBox="1">
            <a:spLocks/>
          </p:cNvSpPr>
          <p:nvPr/>
        </p:nvSpPr>
        <p:spPr bwMode="auto">
          <a:xfrm>
            <a:off x="0" y="-36513"/>
            <a:ext cx="9144000" cy="7064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ОСВІТНІЙ ПРОЦЕС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Ð ÐµÐ·ÑÐ»ÑÑÐ°Ñ Ð¿Ð¾ÑÑÐºÑ Ð·Ð¾Ð±ÑÐ°Ð¶ÐµÐ½Ñ Ð·Ð° Ð·Ð°Ð¿Ð¸ÑÐ¾Ð¼ &quot;ÑÐ½Ð½Ð¾Ð²Ð°ÑÑÑ Ð² Ð¾ÑÐ²ÑÑÑ&quot;">
            <a:extLst>
              <a:ext uri="{FF2B5EF4-FFF2-40B4-BE49-F238E27FC236}">
                <a16:creationId xmlns:a16="http://schemas.microsoft.com/office/drawing/2014/main" id="{D969FAE1-1FB7-4396-9494-F25E8EC6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/>
          <a:stretch>
            <a:fillRect/>
          </a:stretch>
        </p:blipFill>
        <p:spPr bwMode="auto">
          <a:xfrm>
            <a:off x="0" y="0"/>
            <a:ext cx="921861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AD4828-5164-478F-A915-D9AB0ECE32A9}"/>
              </a:ext>
            </a:extLst>
          </p:cNvPr>
          <p:cNvSpPr txBox="1"/>
          <p:nvPr/>
        </p:nvSpPr>
        <p:spPr>
          <a:xfrm>
            <a:off x="1124922" y="5013176"/>
            <a:ext cx="7416823" cy="11318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2813">
              <a:lnSpc>
                <a:spcPct val="150000"/>
              </a:lnSpc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СУЧАСНИЙ УРОК  </a:t>
            </a:r>
          </a:p>
          <a:p>
            <a:pPr algn="ctr" defTabSz="912813">
              <a:lnSpc>
                <a:spcPct val="150000"/>
              </a:lnSpc>
              <a:defRPr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У  КОНТЕКСТІ  НОВОЇ  УКРАЇНСЬКОЇ  ШКОЛИ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73D99C-561D-4B64-9AB7-E78B7B1B73A5}"/>
              </a:ext>
            </a:extLst>
          </p:cNvPr>
          <p:cNvSpPr/>
          <p:nvPr/>
        </p:nvSpPr>
        <p:spPr>
          <a:xfrm>
            <a:off x="7596188" y="0"/>
            <a:ext cx="1404937" cy="47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CC08FF-50D8-4C26-87A0-D582951B2E8D}"/>
              </a:ext>
            </a:extLst>
          </p:cNvPr>
          <p:cNvSpPr/>
          <p:nvPr/>
        </p:nvSpPr>
        <p:spPr>
          <a:xfrm>
            <a:off x="490538" y="477838"/>
            <a:ext cx="1633537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Сучасні та традиційні</a:t>
            </a:r>
          </a:p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типи уроків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2BCB81-265C-49CC-B4B7-D6DBD37E0F4F}"/>
              </a:ext>
            </a:extLst>
          </p:cNvPr>
          <p:cNvSpPr/>
          <p:nvPr/>
        </p:nvSpPr>
        <p:spPr>
          <a:xfrm>
            <a:off x="139700" y="1773238"/>
            <a:ext cx="1514475" cy="598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Форми уроків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C8006E-B975-47E6-822F-8BD0E9725644}"/>
              </a:ext>
            </a:extLst>
          </p:cNvPr>
          <p:cNvSpPr/>
          <p:nvPr/>
        </p:nvSpPr>
        <p:spPr>
          <a:xfrm>
            <a:off x="219075" y="3455988"/>
            <a:ext cx="187325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Структура уроків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50B8C4-AC55-4F92-BB7D-0C990502628B}"/>
              </a:ext>
            </a:extLst>
          </p:cNvPr>
          <p:cNvSpPr/>
          <p:nvPr/>
        </p:nvSpPr>
        <p:spPr>
          <a:xfrm>
            <a:off x="7092950" y="477838"/>
            <a:ext cx="205105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Ключові та предметні </a:t>
            </a:r>
          </a:p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компетентності,вміння.</a:t>
            </a:r>
          </a:p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Оцінювання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0F982E-7BD9-45D3-9D17-B35B197666E5}"/>
              </a:ext>
            </a:extLst>
          </p:cNvPr>
          <p:cNvSpPr/>
          <p:nvPr/>
        </p:nvSpPr>
        <p:spPr>
          <a:xfrm>
            <a:off x="7553325" y="2128838"/>
            <a:ext cx="15906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Підходи до навчання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E67E73-BD6B-4D8A-9D23-C04F3D6590FB}"/>
              </a:ext>
            </a:extLst>
          </p:cNvPr>
          <p:cNvSpPr/>
          <p:nvPr/>
        </p:nvSpPr>
        <p:spPr>
          <a:xfrm>
            <a:off x="7334250" y="3243263"/>
            <a:ext cx="16668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uk-UA" altLang="ru-RU" sz="2000" b="1">
                <a:solidFill>
                  <a:srgbClr val="002060"/>
                </a:solidFill>
              </a:rPr>
              <a:t>Змістові лінії</a:t>
            </a:r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B9FD51AE-19BA-463F-A177-B54D37434727}"/>
              </a:ext>
            </a:extLst>
          </p:cNvPr>
          <p:cNvSpPr/>
          <p:nvPr/>
        </p:nvSpPr>
        <p:spPr>
          <a:xfrm rot="5400000">
            <a:off x="141288" y="4587875"/>
            <a:ext cx="2128837" cy="241141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780CD8F-E454-499B-8EB8-518D9130FD67}"/>
              </a:ext>
            </a:extLst>
          </p:cNvPr>
          <p:cNvSpPr/>
          <p:nvPr/>
        </p:nvSpPr>
        <p:spPr>
          <a:xfrm>
            <a:off x="2051050" y="1341438"/>
            <a:ext cx="6235700" cy="555625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Засвоєння нових знань                    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5101641-AF41-4E0E-A921-8BA9DD76BF4E}"/>
              </a:ext>
            </a:extLst>
          </p:cNvPr>
          <p:cNvSpPr/>
          <p:nvPr/>
        </p:nvSpPr>
        <p:spPr>
          <a:xfrm>
            <a:off x="2090738" y="2114550"/>
            <a:ext cx="6196012" cy="53975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Формування вмінь і навичок          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11CBF7D-ED53-4BF3-A608-55D7EEFD8070}"/>
              </a:ext>
            </a:extLst>
          </p:cNvPr>
          <p:cNvSpPr/>
          <p:nvPr/>
        </p:nvSpPr>
        <p:spPr>
          <a:xfrm>
            <a:off x="2090738" y="4418013"/>
            <a:ext cx="6196012" cy="504825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Перевірка знань, умінь і навичок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3359778-E0FA-48F7-8333-143E294E5466}"/>
              </a:ext>
            </a:extLst>
          </p:cNvPr>
          <p:cNvSpPr/>
          <p:nvPr/>
        </p:nvSpPr>
        <p:spPr>
          <a:xfrm>
            <a:off x="2051050" y="2870200"/>
            <a:ext cx="6235700" cy="56991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Застосування знань, умінь і навичок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9CB8825-D9D0-4BC5-A487-0BE7C2053B8D}"/>
              </a:ext>
            </a:extLst>
          </p:cNvPr>
          <p:cNvSpPr/>
          <p:nvPr/>
        </p:nvSpPr>
        <p:spPr>
          <a:xfrm>
            <a:off x="2082800" y="3625850"/>
            <a:ext cx="6211888" cy="53181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Узагальнення і систематизації знань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92A09A-B3BD-44A7-A126-B1522646CDF5}"/>
              </a:ext>
            </a:extLst>
          </p:cNvPr>
          <p:cNvCxnSpPr/>
          <p:nvPr/>
        </p:nvCxnSpPr>
        <p:spPr>
          <a:xfrm>
            <a:off x="1158875" y="1681163"/>
            <a:ext cx="0" cy="3744912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BD1A4AF-2781-4FFE-B1F9-46174966910E}"/>
              </a:ext>
            </a:extLst>
          </p:cNvPr>
          <p:cNvCxnSpPr/>
          <p:nvPr/>
        </p:nvCxnSpPr>
        <p:spPr>
          <a:xfrm>
            <a:off x="1179513" y="2384425"/>
            <a:ext cx="892175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D976A48-24D5-480F-A3F3-4BAE5D2CD720}"/>
              </a:ext>
            </a:extLst>
          </p:cNvPr>
          <p:cNvCxnSpPr/>
          <p:nvPr/>
        </p:nvCxnSpPr>
        <p:spPr>
          <a:xfrm>
            <a:off x="1168400" y="3197225"/>
            <a:ext cx="893763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1138E95-0582-4E69-BDB2-036DAA5381C5}"/>
              </a:ext>
            </a:extLst>
          </p:cNvPr>
          <p:cNvCxnSpPr/>
          <p:nvPr/>
        </p:nvCxnSpPr>
        <p:spPr>
          <a:xfrm>
            <a:off x="1196975" y="3937000"/>
            <a:ext cx="893763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D57DF46-6E0C-486B-B565-EE67B6BDA000}"/>
              </a:ext>
            </a:extLst>
          </p:cNvPr>
          <p:cNvCxnSpPr/>
          <p:nvPr/>
        </p:nvCxnSpPr>
        <p:spPr>
          <a:xfrm>
            <a:off x="1179513" y="4670425"/>
            <a:ext cx="892175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EB86ED6-A560-4FC1-B3F2-7624F7C5A6DE}"/>
              </a:ext>
            </a:extLst>
          </p:cNvPr>
          <p:cNvSpPr/>
          <p:nvPr/>
        </p:nvSpPr>
        <p:spPr>
          <a:xfrm>
            <a:off x="2090738" y="5203825"/>
            <a:ext cx="6196012" cy="511175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Перевірка знань, умінь і навичок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AB3E7E8-EAB7-46FC-88BB-B3C07A60EA66}"/>
              </a:ext>
            </a:extLst>
          </p:cNvPr>
          <p:cNvCxnSpPr/>
          <p:nvPr/>
        </p:nvCxnSpPr>
        <p:spPr>
          <a:xfrm>
            <a:off x="1158875" y="1681163"/>
            <a:ext cx="892175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D112F02-DD79-421C-A79C-0BD7E07C12E0}"/>
              </a:ext>
            </a:extLst>
          </p:cNvPr>
          <p:cNvCxnSpPr/>
          <p:nvPr/>
        </p:nvCxnSpPr>
        <p:spPr>
          <a:xfrm>
            <a:off x="1158875" y="5426075"/>
            <a:ext cx="892175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Заголовок 1">
            <a:extLst>
              <a:ext uri="{FF2B5EF4-FFF2-40B4-BE49-F238E27FC236}">
                <a16:creationId xmlns:a16="http://schemas.microsoft.com/office/drawing/2014/main" id="{945F0E56-D1E0-4A48-8664-CB7FC747FA67}"/>
              </a:ext>
            </a:extLst>
          </p:cNvPr>
          <p:cNvSpPr txBox="1">
            <a:spLocks/>
          </p:cNvSpPr>
          <p:nvPr/>
        </p:nvSpPr>
        <p:spPr bwMode="auto">
          <a:xfrm>
            <a:off x="0" y="-36513"/>
            <a:ext cx="9144000" cy="87312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ТРАДИЦІЙНІ ТИПИ УРОКІВ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400" b="1" i="1">
                <a:solidFill>
                  <a:schemeClr val="bg1"/>
                </a:solidFill>
                <a:latin typeface="Arial" panose="020B0604020202020204" pitchFamily="34" charset="0"/>
              </a:rPr>
              <a:t>(За В. Онищуком)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7CF7062-D0B2-4731-9534-AB2427A42E33}"/>
              </a:ext>
            </a:extLst>
          </p:cNvPr>
          <p:cNvSpPr/>
          <p:nvPr/>
        </p:nvSpPr>
        <p:spPr>
          <a:xfrm>
            <a:off x="2124075" y="1412875"/>
            <a:ext cx="5424488" cy="6619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Урок формування </a:t>
            </a:r>
            <a:r>
              <a:rPr lang="uk-UA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компетентностей</a:t>
            </a:r>
            <a:endParaRPr lang="uk-UA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4786266-4866-4A32-9239-132BEC858B32}"/>
              </a:ext>
            </a:extLst>
          </p:cNvPr>
          <p:cNvSpPr/>
          <p:nvPr/>
        </p:nvSpPr>
        <p:spPr>
          <a:xfrm>
            <a:off x="2124075" y="2420938"/>
            <a:ext cx="5424488" cy="6477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Урок розвитку </a:t>
            </a:r>
            <a:r>
              <a:rPr lang="uk-UA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компетентностей</a:t>
            </a:r>
            <a:endParaRPr lang="uk-UA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A71699F-53B1-4737-8DD1-A66EABDAE4B0}"/>
              </a:ext>
            </a:extLst>
          </p:cNvPr>
          <p:cNvSpPr/>
          <p:nvPr/>
        </p:nvSpPr>
        <p:spPr>
          <a:xfrm>
            <a:off x="2143125" y="5470525"/>
            <a:ext cx="5405438" cy="6365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Комбінований урок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84A63CA-8DD8-4B9A-8040-5BC31CB8F232}"/>
              </a:ext>
            </a:extLst>
          </p:cNvPr>
          <p:cNvSpPr/>
          <p:nvPr/>
        </p:nvSpPr>
        <p:spPr>
          <a:xfrm>
            <a:off x="2117725" y="3429000"/>
            <a:ext cx="5413375" cy="70961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Урок перевірки та/або оцінювання досягнення </a:t>
            </a:r>
            <a:r>
              <a:rPr lang="uk-UA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компетентностей</a:t>
            </a:r>
            <a:endParaRPr lang="uk-UA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D740B6F-0D48-48CB-90BB-9C5FEC6F49A1}"/>
              </a:ext>
            </a:extLst>
          </p:cNvPr>
          <p:cNvSpPr/>
          <p:nvPr/>
        </p:nvSpPr>
        <p:spPr>
          <a:xfrm>
            <a:off x="2139950" y="4508500"/>
            <a:ext cx="5408613" cy="62706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Урок корекції основних </a:t>
            </a:r>
            <a:r>
              <a:rPr lang="uk-UA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компетентностей</a:t>
            </a:r>
            <a:endParaRPr lang="uk-UA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002004F-6D75-46E7-BC8F-3E48112A8D2B}"/>
              </a:ext>
            </a:extLst>
          </p:cNvPr>
          <p:cNvCxnSpPr/>
          <p:nvPr/>
        </p:nvCxnSpPr>
        <p:spPr>
          <a:xfrm flipH="1">
            <a:off x="1230313" y="1700213"/>
            <a:ext cx="28575" cy="41767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414EFE5-C308-4141-9C99-FBE555F20E33}"/>
              </a:ext>
            </a:extLst>
          </p:cNvPr>
          <p:cNvCxnSpPr/>
          <p:nvPr/>
        </p:nvCxnSpPr>
        <p:spPr>
          <a:xfrm flipV="1">
            <a:off x="1258888" y="1700213"/>
            <a:ext cx="873125" cy="31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CC00A98-3345-4811-BF50-E2783EEB8CA8}"/>
              </a:ext>
            </a:extLst>
          </p:cNvPr>
          <p:cNvCxnSpPr/>
          <p:nvPr/>
        </p:nvCxnSpPr>
        <p:spPr>
          <a:xfrm>
            <a:off x="1247775" y="2781300"/>
            <a:ext cx="89376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EF07F33-B50B-4EF0-BAA7-A2E8C16C621F}"/>
              </a:ext>
            </a:extLst>
          </p:cNvPr>
          <p:cNvCxnSpPr>
            <a:endCxn id="6" idx="1"/>
          </p:cNvCxnSpPr>
          <p:nvPr/>
        </p:nvCxnSpPr>
        <p:spPr>
          <a:xfrm flipV="1">
            <a:off x="1260475" y="3783013"/>
            <a:ext cx="857250" cy="63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C0BB06B-FF7B-4F90-BDC1-67A7049614C6}"/>
              </a:ext>
            </a:extLst>
          </p:cNvPr>
          <p:cNvCxnSpPr/>
          <p:nvPr/>
        </p:nvCxnSpPr>
        <p:spPr>
          <a:xfrm>
            <a:off x="1247775" y="4797425"/>
            <a:ext cx="89376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FA38C0A-B4E3-42E3-B1EF-7765007442BC}"/>
              </a:ext>
            </a:extLst>
          </p:cNvPr>
          <p:cNvCxnSpPr/>
          <p:nvPr/>
        </p:nvCxnSpPr>
        <p:spPr>
          <a:xfrm>
            <a:off x="1230313" y="5876925"/>
            <a:ext cx="89376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Заголовок 1">
            <a:extLst>
              <a:ext uri="{FF2B5EF4-FFF2-40B4-BE49-F238E27FC236}">
                <a16:creationId xmlns:a16="http://schemas.microsoft.com/office/drawing/2014/main" id="{B31A141D-E169-4451-86EB-7BEE8B270812}"/>
              </a:ext>
            </a:extLst>
          </p:cNvPr>
          <p:cNvSpPr txBox="1">
            <a:spLocks/>
          </p:cNvSpPr>
          <p:nvPr/>
        </p:nvSpPr>
        <p:spPr bwMode="auto">
          <a:xfrm>
            <a:off x="0" y="-36513"/>
            <a:ext cx="9144000" cy="87312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ТИПИ УРОКІВ НУШ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400" b="1" i="1">
                <a:solidFill>
                  <a:schemeClr val="bg1"/>
                </a:solidFill>
                <a:latin typeface="Arial" panose="020B0604020202020204" pitchFamily="34" charset="0"/>
              </a:rPr>
              <a:t>(наказ МОН України № 408 від 20.04.2018)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D1B87B69-9934-4957-8110-1AB61E1BED75}"/>
              </a:ext>
            </a:extLst>
          </p:cNvPr>
          <p:cNvSpPr/>
          <p:nvPr/>
        </p:nvSpPr>
        <p:spPr>
          <a:xfrm>
            <a:off x="250825" y="1517650"/>
            <a:ext cx="2160588" cy="19446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ФОРМУВАННЯ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08D5EC0-D027-4E6E-A276-4ED45C79F4A5}"/>
              </a:ext>
            </a:extLst>
          </p:cNvPr>
          <p:cNvSpPr/>
          <p:nvPr/>
        </p:nvSpPr>
        <p:spPr>
          <a:xfrm>
            <a:off x="3251200" y="831850"/>
            <a:ext cx="5492750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КЛЮЧОВИХ І ПРЕДМЕТНИХ КОМПЕТЕНТНОСТЕЙ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C8AF4B28-83B5-4A57-BB8F-4B0A30BC2311}"/>
              </a:ext>
            </a:extLst>
          </p:cNvPr>
          <p:cNvSpPr/>
          <p:nvPr/>
        </p:nvSpPr>
        <p:spPr>
          <a:xfrm>
            <a:off x="3348038" y="4216400"/>
            <a:ext cx="5462587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ЗМІСТОВИХ ЛІНІЙ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1278F91D-B087-42C7-9C0C-C0B5E2F47AF5}"/>
              </a:ext>
            </a:extLst>
          </p:cNvPr>
          <p:cNvSpPr/>
          <p:nvPr/>
        </p:nvSpPr>
        <p:spPr>
          <a:xfrm>
            <a:off x="3284538" y="2924175"/>
            <a:ext cx="547211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ЦІННОСТЕЙ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5F0DF5E-152A-40CC-A273-5D0D06E448C2}"/>
              </a:ext>
            </a:extLst>
          </p:cNvPr>
          <p:cNvSpPr/>
          <p:nvPr/>
        </p:nvSpPr>
        <p:spPr>
          <a:xfrm>
            <a:off x="219075" y="4124325"/>
            <a:ext cx="2192338" cy="115093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РЕАЛІЗАЦІЯ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8870884-EC61-4E29-9972-672FD276D058}"/>
              </a:ext>
            </a:extLst>
          </p:cNvPr>
          <p:cNvSpPr/>
          <p:nvPr/>
        </p:nvSpPr>
        <p:spPr>
          <a:xfrm>
            <a:off x="3251200" y="1873250"/>
            <a:ext cx="547211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НАСКРІЗНИХ УМІНЬ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0C9CC4B6-30F1-4B8B-99A9-1B5F5BCB020C}"/>
              </a:ext>
            </a:extLst>
          </p:cNvPr>
          <p:cNvSpPr/>
          <p:nvPr/>
        </p:nvSpPr>
        <p:spPr>
          <a:xfrm>
            <a:off x="219075" y="5487988"/>
            <a:ext cx="2232025" cy="115093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ЗАСТОСУВАННЯ 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BB81AFB-2B6A-4F6C-872B-E1CE24ED01BE}"/>
              </a:ext>
            </a:extLst>
          </p:cNvPr>
          <p:cNvSpPr/>
          <p:nvPr/>
        </p:nvSpPr>
        <p:spPr>
          <a:xfrm>
            <a:off x="3335338" y="5635625"/>
            <a:ext cx="5462587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СУЧАСНИХ ТЕХНОЛОГІЙ, МЕТОДИК, ФОРМ РОБОТИ</a:t>
            </a:r>
            <a:endParaRPr lang="ru-RU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95BC1F9-6448-42DD-95FF-279B2E76A9A4}"/>
              </a:ext>
            </a:extLst>
          </p:cNvPr>
          <p:cNvCxnSpPr>
            <a:stCxn id="3" idx="3"/>
            <a:endCxn id="15" idx="1"/>
          </p:cNvCxnSpPr>
          <p:nvPr/>
        </p:nvCxnSpPr>
        <p:spPr>
          <a:xfrm>
            <a:off x="2411413" y="2489200"/>
            <a:ext cx="873125" cy="89217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CE1F359-EE1D-4DC9-AC11-7A96A833E009}"/>
              </a:ext>
            </a:extLst>
          </p:cNvPr>
          <p:cNvCxnSpPr>
            <a:stCxn id="3" idx="3"/>
          </p:cNvCxnSpPr>
          <p:nvPr/>
        </p:nvCxnSpPr>
        <p:spPr>
          <a:xfrm flipV="1">
            <a:off x="2411413" y="2433638"/>
            <a:ext cx="839787" cy="5556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85832E9-DB0D-4A90-8DE6-CCAD8D8937AA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411413" y="1289050"/>
            <a:ext cx="839787" cy="120015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3DA2181-5BEB-4DEA-BA6D-651C4CBFC7E6}"/>
              </a:ext>
            </a:extLst>
          </p:cNvPr>
          <p:cNvCxnSpPr/>
          <p:nvPr/>
        </p:nvCxnSpPr>
        <p:spPr>
          <a:xfrm>
            <a:off x="2478088" y="4746625"/>
            <a:ext cx="869950" cy="11113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7EADA7A-2B0B-4F8F-9250-142938C5F8FC}"/>
              </a:ext>
            </a:extLst>
          </p:cNvPr>
          <p:cNvCxnSpPr/>
          <p:nvPr/>
        </p:nvCxnSpPr>
        <p:spPr>
          <a:xfrm>
            <a:off x="2444750" y="6092825"/>
            <a:ext cx="869950" cy="952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BDD0A21-BD8F-4027-B788-F19B1BEDCD2F}"/>
              </a:ext>
            </a:extLst>
          </p:cNvPr>
          <p:cNvSpPr/>
          <p:nvPr/>
        </p:nvSpPr>
        <p:spPr>
          <a:xfrm>
            <a:off x="3251200" y="836613"/>
            <a:ext cx="5492750" cy="925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КЛЮЧОВИХ І ПРЕДМЕТНИХ КОМПЕТЕНТНОСТЕЙ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3733E4E-C77C-4890-ADD3-47D79443551A}"/>
              </a:ext>
            </a:extLst>
          </p:cNvPr>
          <p:cNvSpPr/>
          <p:nvPr/>
        </p:nvSpPr>
        <p:spPr>
          <a:xfrm>
            <a:off x="3251200" y="1889125"/>
            <a:ext cx="5472113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2060"/>
                </a:solidFill>
                <a:cs typeface="Arial" pitchFamily="34" charset="0"/>
              </a:rPr>
              <a:t>НАСКРІЗНИХ УМІНЬ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33CBC338-A293-4F8A-8934-51C3C3C58AE8}"/>
              </a:ext>
            </a:extLst>
          </p:cNvPr>
          <p:cNvSpPr/>
          <p:nvPr/>
        </p:nvSpPr>
        <p:spPr>
          <a:xfrm>
            <a:off x="3348038" y="4187825"/>
            <a:ext cx="5462587" cy="9144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ЗМІСТОВИХ ЛІНІЙ</a:t>
            </a:r>
            <a:endParaRPr 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29B8274E-EF6A-4AE8-B269-9180E7776CDA}"/>
              </a:ext>
            </a:extLst>
          </p:cNvPr>
          <p:cNvSpPr/>
          <p:nvPr/>
        </p:nvSpPr>
        <p:spPr>
          <a:xfrm>
            <a:off x="3284538" y="2895600"/>
            <a:ext cx="5472112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ЦІННОСТЕЙ</a:t>
            </a:r>
            <a:endParaRPr 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217242E-C107-48DC-8E25-23151729E0D0}"/>
              </a:ext>
            </a:extLst>
          </p:cNvPr>
          <p:cNvSpPr/>
          <p:nvPr/>
        </p:nvSpPr>
        <p:spPr>
          <a:xfrm>
            <a:off x="3335338" y="5607050"/>
            <a:ext cx="5462587" cy="914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СУЧАСНИХ ТЕХНОЛОГІЙ, МЕТОДИК, ФОРМ РОБОТИ</a:t>
            </a:r>
            <a:endParaRPr 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7096AC9-755C-4110-8EAF-47C99C16FE14}"/>
              </a:ext>
            </a:extLst>
          </p:cNvPr>
          <p:cNvSpPr/>
          <p:nvPr/>
        </p:nvSpPr>
        <p:spPr>
          <a:xfrm>
            <a:off x="3251200" y="836613"/>
            <a:ext cx="5492750" cy="8969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КЛЮЧОВИХ І ПРЕДМЕТНИХ КОМПЕТЕНТНОСТЕЙ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2159A03-3C0E-4AD4-B280-5043603CCB26}"/>
              </a:ext>
            </a:extLst>
          </p:cNvPr>
          <p:cNvSpPr/>
          <p:nvPr/>
        </p:nvSpPr>
        <p:spPr>
          <a:xfrm>
            <a:off x="3251200" y="1860550"/>
            <a:ext cx="5472113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cs typeface="Arial" pitchFamily="34" charset="0"/>
              </a:rPr>
              <a:t>НАСКРІЗНИХ УМІНЬ</a:t>
            </a:r>
          </a:p>
        </p:txBody>
      </p:sp>
      <p:sp>
        <p:nvSpPr>
          <p:cNvPr id="22550" name="Заголовок 1">
            <a:extLst>
              <a:ext uri="{FF2B5EF4-FFF2-40B4-BE49-F238E27FC236}">
                <a16:creationId xmlns:a16="http://schemas.microsoft.com/office/drawing/2014/main" id="{C29B1B68-6008-44BE-83DC-B0C73FE45BF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КОМПЕТЕНТНІСНА ОСВІТА</a:t>
            </a:r>
            <a:endParaRPr kumimoji="0" lang="uk-UA" altLang="uk-UA" sz="24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E0221048-4E54-4C97-ADF3-5FD942CBA94D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9144000" cy="863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КОНСПЕКТ УРОКУ</a:t>
            </a:r>
          </a:p>
        </p:txBody>
      </p:sp>
      <p:sp>
        <p:nvSpPr>
          <p:cNvPr id="23555" name="Подзаголовок 3">
            <a:extLst>
              <a:ext uri="{FF2B5EF4-FFF2-40B4-BE49-F238E27FC236}">
                <a16:creationId xmlns:a16="http://schemas.microsoft.com/office/drawing/2014/main" id="{51E5605E-FB2E-4B8D-8354-899057BAC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13" y="908050"/>
            <a:ext cx="8821737" cy="52578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Тема уроку</a:t>
            </a:r>
            <a:r>
              <a:rPr lang="uk-UA" altLang="ru-RU" sz="2400">
                <a:solidFill>
                  <a:schemeClr val="tx1"/>
                </a:solidFill>
                <a:cs typeface="Arial" panose="020B0604020202020204" pitchFamily="34" charset="0"/>
              </a:rPr>
              <a:t>. А…</a:t>
            </a:r>
          </a:p>
          <a:p>
            <a:pPr algn="l"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Мета:</a:t>
            </a:r>
            <a:r>
              <a:rPr lang="uk-UA" altLang="ru-RU" sz="2400">
                <a:solidFill>
                  <a:schemeClr val="tx1"/>
                </a:solidFill>
                <a:cs typeface="Arial" panose="020B0604020202020204" pitchFamily="34" charset="0"/>
              </a:rPr>
              <a:t> навчальна; розвивальна; виховна.</a:t>
            </a:r>
          </a:p>
          <a:p>
            <a:pPr algn="l"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Тип уроку. </a:t>
            </a:r>
            <a:r>
              <a:rPr lang="uk-UA" altLang="ru-RU" sz="2400">
                <a:solidFill>
                  <a:schemeClr val="tx1"/>
                </a:solidFill>
                <a:cs typeface="Arial" panose="020B0604020202020204" pitchFamily="34" charset="0"/>
              </a:rPr>
              <a:t>А…</a:t>
            </a:r>
          </a:p>
          <a:p>
            <a:pPr algn="l"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Обладнання:</a:t>
            </a:r>
            <a:r>
              <a:rPr lang="uk-UA" altLang="ru-RU" sz="2400">
                <a:solidFill>
                  <a:schemeClr val="tx1"/>
                </a:solidFill>
                <a:cs typeface="Arial" panose="020B0604020202020204" pitchFamily="34" charset="0"/>
              </a:rPr>
              <a:t> а, а, а.</a:t>
            </a:r>
          </a:p>
          <a:p>
            <a:pPr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Хід уроку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  1. Мотиваційний етап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ru-RU" sz="2000" b="1">
                <a:solidFill>
                  <a:schemeClr val="tx1"/>
                </a:solidFill>
              </a:rPr>
              <a:t> Забезпечення емоційної готовності до уроку.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ru-RU" sz="2000" b="1">
                <a:solidFill>
                  <a:schemeClr val="tx1"/>
                </a:solidFill>
              </a:rPr>
              <a:t>Актуалізація суб'єктного досвіду.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ru-RU" sz="2000" b="1">
                <a:solidFill>
                  <a:schemeClr val="tx1"/>
                </a:solidFill>
              </a:rPr>
              <a:t>Актуалізація знань.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  2. Етап цілевизначення і планування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chemeClr val="tx1"/>
                </a:solidFill>
              </a:rPr>
              <a:t>Повідомлення теми.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chemeClr val="tx1"/>
                </a:solidFill>
              </a:rPr>
              <a:t>Визначення очікуваних результатів.</a:t>
            </a:r>
          </a:p>
          <a:p>
            <a:pPr lvl="1" algn="just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chemeClr val="tx1"/>
                </a:solidFill>
              </a:rPr>
              <a:t>Формулювання цілей.</a:t>
            </a:r>
            <a:endParaRPr lang="uk-UA" altLang="ru-RU" b="1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  3. Етап опрацювання навчального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       матеріалу  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uk-UA" altLang="ru-RU" sz="2400" b="1">
                <a:solidFill>
                  <a:schemeClr val="tx1"/>
                </a:solidFill>
                <a:cs typeface="Arial" panose="020B0604020202020204" pitchFamily="34" charset="0"/>
              </a:rPr>
              <a:t>4. Рефлексивно-оцінювальний етап</a:t>
            </a:r>
          </a:p>
        </p:txBody>
      </p:sp>
      <p:pic>
        <p:nvPicPr>
          <p:cNvPr id="23556" name="Рисунок 2">
            <a:extLst>
              <a:ext uri="{FF2B5EF4-FFF2-40B4-BE49-F238E27FC236}">
                <a16:creationId xmlns:a16="http://schemas.microsoft.com/office/drawing/2014/main" id="{9AA0C76F-B823-4D0E-969A-D4721D6D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4221163"/>
            <a:ext cx="10604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id="{8A2CB4B2-D3FC-4A7F-9123-061293855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5589588"/>
            <a:ext cx="17446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>
            <a:extLst>
              <a:ext uri="{FF2B5EF4-FFF2-40B4-BE49-F238E27FC236}">
                <a16:creationId xmlns:a16="http://schemas.microsoft.com/office/drawing/2014/main" id="{B28985B8-1475-4608-8B5F-97587A2B3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060575"/>
            <a:ext cx="11509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2D257177-7C08-4405-ADB3-A0AA23D8C46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СУЧАСНИЙ УРОК</a:t>
            </a:r>
          </a:p>
        </p:txBody>
      </p:sp>
      <p:sp>
        <p:nvSpPr>
          <p:cNvPr id="24579" name="TextBox 10">
            <a:extLst>
              <a:ext uri="{FF2B5EF4-FFF2-40B4-BE49-F238E27FC236}">
                <a16:creationId xmlns:a16="http://schemas.microsoft.com/office/drawing/2014/main" id="{92F93D1A-32A8-4D17-8722-0AC27CC5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864235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95313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95313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95313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95313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595313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defTabSz="595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defTabSz="595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defTabSz="595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defTabSz="5953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4" algn="just">
              <a:spcBef>
                <a:spcPts val="600"/>
              </a:spcBef>
              <a:buFontTx/>
              <a:buNone/>
            </a:pPr>
            <a:r>
              <a:rPr kumimoji="0" lang="uk-UA" altLang="ru-RU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kumimoji="0" lang="uk-UA" altLang="ru-RU" sz="2400" b="1">
                <a:solidFill>
                  <a:srgbClr val="669900"/>
                </a:solidFill>
                <a:latin typeface="Arial" panose="020B0604020202020204" pitchFamily="34" charset="0"/>
              </a:rPr>
              <a:t>Сучасний урок має бути синкретичним</a:t>
            </a:r>
            <a:r>
              <a:rPr kumimoji="0" lang="uk-UA" altLang="ru-RU" sz="2400">
                <a:solidFill>
                  <a:srgbClr val="669900"/>
                </a:solidFill>
                <a:latin typeface="Arial" panose="020B0604020202020204" pitchFamily="34" charset="0"/>
              </a:rPr>
              <a:t>: </a:t>
            </a:r>
          </a:p>
          <a:p>
            <a:pPr marL="0" lvl="4" algn="just">
              <a:spcBef>
                <a:spcPts val="600"/>
              </a:spcBef>
              <a:buFontTx/>
              <a:buNone/>
            </a:pPr>
            <a:r>
              <a:rPr kumimoji="0" lang="uk-UA" altLang="ru-RU" sz="2400">
                <a:latin typeface="Arial" panose="020B0604020202020204" pitchFamily="34" charset="0"/>
              </a:rPr>
              <a:t>по-перше,</a:t>
            </a:r>
            <a:r>
              <a:rPr kumimoji="0" lang="uk-UA" altLang="ru-RU" sz="2400" b="1">
                <a:solidFill>
                  <a:srgbClr val="669900"/>
                </a:solidFill>
                <a:latin typeface="Arial" panose="020B0604020202020204" pitchFamily="34" charset="0"/>
              </a:rPr>
              <a:t> компетентнісно зорієнтованим </a:t>
            </a:r>
            <a:r>
              <a:rPr kumimoji="0" lang="uk-UA" altLang="ru-RU" sz="2400">
                <a:latin typeface="Arial" panose="020B0604020202020204" pitchFamily="34" charset="0"/>
              </a:rPr>
              <a:t>на формування ключових і предметних компетентностей,</a:t>
            </a:r>
          </a:p>
          <a:p>
            <a:pPr marL="0" lvl="4" algn="just">
              <a:spcBef>
                <a:spcPts val="600"/>
              </a:spcBef>
              <a:buFontTx/>
              <a:buNone/>
            </a:pPr>
            <a:r>
              <a:rPr kumimoji="0" lang="uk-UA" altLang="ru-RU" sz="2400">
                <a:latin typeface="Arial" panose="020B0604020202020204" pitchFamily="34" charset="0"/>
              </a:rPr>
              <a:t> по-друге, </a:t>
            </a:r>
            <a:r>
              <a:rPr kumimoji="0" lang="uk-UA" altLang="ru-RU" sz="2400" b="1">
                <a:solidFill>
                  <a:srgbClr val="669900"/>
                </a:solidFill>
                <a:latin typeface="Arial" panose="020B0604020202020204" pitchFamily="34" charset="0"/>
              </a:rPr>
              <a:t>інноваційним</a:t>
            </a:r>
            <a:r>
              <a:rPr kumimoji="0" lang="uk-UA" altLang="ru-RU" sz="2400">
                <a:solidFill>
                  <a:srgbClr val="669900"/>
                </a:solidFill>
                <a:latin typeface="Arial" panose="020B0604020202020204" pitchFamily="34" charset="0"/>
              </a:rPr>
              <a:t> </a:t>
            </a:r>
            <a:r>
              <a:rPr kumimoji="0" lang="uk-UA" altLang="ru-RU" sz="2400">
                <a:latin typeface="Arial" panose="020B0604020202020204" pitchFamily="34" charset="0"/>
              </a:rPr>
              <a:t>із огляду на використання технічних засобів і цифрових технологій,</a:t>
            </a:r>
          </a:p>
          <a:p>
            <a:pPr marL="0" lvl="4" algn="just">
              <a:spcBef>
                <a:spcPts val="600"/>
              </a:spcBef>
              <a:buFontTx/>
              <a:buNone/>
            </a:pPr>
            <a:r>
              <a:rPr kumimoji="0" lang="uk-UA" altLang="ru-RU" sz="2400">
                <a:latin typeface="Arial" panose="020B0604020202020204" pitchFamily="34" charset="0"/>
              </a:rPr>
              <a:t> по-третє, </a:t>
            </a:r>
            <a:r>
              <a:rPr kumimoji="0" lang="uk-UA" altLang="ru-RU" sz="2400" b="1">
                <a:solidFill>
                  <a:srgbClr val="669900"/>
                </a:solidFill>
                <a:latin typeface="Arial" panose="020B0604020202020204" pitchFamily="34" charset="0"/>
              </a:rPr>
              <a:t>спрямованим на формування цінностей </a:t>
            </a:r>
            <a:r>
              <a:rPr kumimoji="0" lang="uk-UA" altLang="ru-RU" sz="2400">
                <a:solidFill>
                  <a:srgbClr val="669900"/>
                </a:solidFill>
                <a:latin typeface="Arial" panose="020B0604020202020204" pitchFamily="34" charset="0"/>
              </a:rPr>
              <a:t>– </a:t>
            </a:r>
            <a:r>
              <a:rPr kumimoji="0" lang="uk-UA" altLang="ru-RU" sz="2400">
                <a:latin typeface="Arial" panose="020B0604020202020204" pitchFamily="34" charset="0"/>
              </a:rPr>
              <a:t>свободи, демократії та права. </a:t>
            </a:r>
          </a:p>
          <a:p>
            <a:pPr marL="0" lvl="4" algn="just">
              <a:spcBef>
                <a:spcPts val="600"/>
              </a:spcBef>
              <a:buFontTx/>
              <a:buNone/>
            </a:pPr>
            <a:r>
              <a:rPr kumimoji="0" lang="uk-UA" altLang="ru-RU" sz="2400">
                <a:latin typeface="Arial" panose="020B0604020202020204" pitchFamily="34" charset="0"/>
              </a:rPr>
              <a:t>	Усі три умови підпорядковані загальній концепції – </a:t>
            </a:r>
            <a:r>
              <a:rPr kumimoji="0" lang="uk-UA" altLang="ru-RU" sz="2400" b="1">
                <a:solidFill>
                  <a:srgbClr val="669900"/>
                </a:solidFill>
                <a:latin typeface="Arial" panose="020B0604020202020204" pitchFamily="34" charset="0"/>
              </a:rPr>
              <a:t>дитиноцентризму,</a:t>
            </a:r>
            <a:r>
              <a:rPr kumimoji="0" lang="uk-UA" altLang="ru-RU" sz="2400">
                <a:solidFill>
                  <a:srgbClr val="669900"/>
                </a:solidFill>
                <a:latin typeface="Arial" panose="020B0604020202020204" pitchFamily="34" charset="0"/>
              </a:rPr>
              <a:t> </a:t>
            </a:r>
            <a:r>
              <a:rPr kumimoji="0" lang="uk-UA" altLang="ru-RU" sz="2400">
                <a:latin typeface="Arial" panose="020B0604020202020204" pitchFamily="34" charset="0"/>
              </a:rPr>
              <a:t>коли епіцентром уроку є сама дитина. Дотримання цих трьох умов є запорукою ефективного уроку та формування патріотів України, майбутніх відповідальних громадян Європи і світу.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C8830682-CF33-43B1-84D3-AB292237CA1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СКЛАДОВІ УРОКУ-ДОСЛІДЖЕННЯ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3D05104-B2F2-4C66-99BD-37B5A54EB61F}"/>
              </a:ext>
            </a:extLst>
          </p:cNvPr>
          <p:cNvSpPr/>
          <p:nvPr/>
        </p:nvSpPr>
        <p:spPr>
          <a:xfrm>
            <a:off x="1403350" y="1125538"/>
            <a:ext cx="2232025" cy="127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0DAAC66-C3F1-41A4-9E9E-54B1D333F5EE}"/>
              </a:ext>
            </a:extLst>
          </p:cNvPr>
          <p:cNvSpPr/>
          <p:nvPr/>
        </p:nvSpPr>
        <p:spPr>
          <a:xfrm>
            <a:off x="4067175" y="1196975"/>
            <a:ext cx="4248150" cy="1008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визначення та формулювання проблем у процесі аналізу тексту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741B9AC7-7857-4D67-B1B0-595F11733128}"/>
              </a:ext>
            </a:extLst>
          </p:cNvPr>
          <p:cNvSpPr/>
          <p:nvPr/>
        </p:nvSpPr>
        <p:spPr>
          <a:xfrm>
            <a:off x="1403350" y="2492375"/>
            <a:ext cx="2160588" cy="127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ГІПОТЕЗИ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C2B151D-CB87-4EE6-A406-249BABD46A37}"/>
              </a:ext>
            </a:extLst>
          </p:cNvPr>
          <p:cNvSpPr/>
          <p:nvPr/>
        </p:nvSpPr>
        <p:spPr>
          <a:xfrm>
            <a:off x="1414463" y="3825875"/>
            <a:ext cx="1717675" cy="127000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АРГУМЕНТИ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FD1A362-FA74-4EDD-92B4-757151F2C367}"/>
              </a:ext>
            </a:extLst>
          </p:cNvPr>
          <p:cNvSpPr/>
          <p:nvPr/>
        </p:nvSpPr>
        <p:spPr>
          <a:xfrm>
            <a:off x="4067175" y="5373688"/>
            <a:ext cx="4249738" cy="1008062"/>
          </a:xfrm>
          <a:prstGeom prst="roundRect">
            <a:avLst/>
          </a:prstGeom>
          <a:solidFill>
            <a:srgbClr val="CCCCFF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застосування на практиці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D568FBC-7124-4E01-B983-C7DB9DB56CDD}"/>
              </a:ext>
            </a:extLst>
          </p:cNvPr>
          <p:cNvSpPr/>
          <p:nvPr/>
        </p:nvSpPr>
        <p:spPr>
          <a:xfrm>
            <a:off x="4105275" y="3954463"/>
            <a:ext cx="4232275" cy="1008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підтвердження гіпотез прикладами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315C2AA-8C75-4A2E-B4D8-8BE7FA310FA8}"/>
              </a:ext>
            </a:extLst>
          </p:cNvPr>
          <p:cNvSpPr/>
          <p:nvPr/>
        </p:nvSpPr>
        <p:spPr>
          <a:xfrm>
            <a:off x="4097338" y="2587625"/>
            <a:ext cx="4232275" cy="10080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озвучення гіпотез, відкидання хибних думок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F8742AC-2DFB-45FC-8FE4-C62E98E286AA}"/>
              </a:ext>
            </a:extLst>
          </p:cNvPr>
          <p:cNvSpPr/>
          <p:nvPr/>
        </p:nvSpPr>
        <p:spPr>
          <a:xfrm>
            <a:off x="1403350" y="3860800"/>
            <a:ext cx="2160588" cy="127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АРГУМЕНТИ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1" name="Рисунок 1">
            <a:extLst>
              <a:ext uri="{FF2B5EF4-FFF2-40B4-BE49-F238E27FC236}">
                <a16:creationId xmlns:a16="http://schemas.microsoft.com/office/drawing/2014/main" id="{E67737C1-618C-4D78-8A9F-09E68D68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9225"/>
            <a:ext cx="22129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49FCFB49-2537-4347-A02B-95533DFC3F7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uk-UA" sz="2800" b="1">
                <a:latin typeface="Arial" panose="020B0604020202020204" pitchFamily="34" charset="0"/>
              </a:rPr>
              <a:t>STEM-</a:t>
            </a:r>
            <a:r>
              <a:rPr kumimoji="0" lang="uk-UA" altLang="uk-UA" sz="2800" b="1">
                <a:latin typeface="Arial" panose="020B0604020202020204" pitchFamily="34" charset="0"/>
              </a:rPr>
              <a:t>НАВЧАННЯ: ОСОБЛИВОСТІ УРОКУ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19D43F7-CA15-4C2E-A121-D267683D9DCB}"/>
              </a:ext>
            </a:extLst>
          </p:cNvPr>
          <p:cNvSpPr/>
          <p:nvPr/>
        </p:nvSpPr>
        <p:spPr>
          <a:xfrm>
            <a:off x="1187624" y="980728"/>
            <a:ext cx="6840760" cy="792088"/>
          </a:xfrm>
          <a:prstGeom prst="roundRect">
            <a:avLst/>
          </a:prstGeom>
          <a:solidFill>
            <a:srgbClr val="0033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ПРЕЗЕНТАЦІЙНІ» УРОКИ, СПРЯМОВАНІ НА ПОШУК РІШЕНЬ ІЗ РІЗНИХ ГАЛУЗЕЙ ЗНАНЬ</a:t>
            </a:r>
            <a:endParaRPr lang="uk-U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139CE494-8EC9-47AB-BCF5-84656CB1B607}"/>
              </a:ext>
            </a:extLst>
          </p:cNvPr>
          <p:cNvSpPr/>
          <p:nvPr/>
        </p:nvSpPr>
        <p:spPr>
          <a:xfrm>
            <a:off x="971550" y="1919288"/>
            <a:ext cx="7164388" cy="646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правильних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відповідей</a:t>
            </a: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A7641E2-A55C-4438-B135-729E16C6F12C}"/>
              </a:ext>
            </a:extLst>
          </p:cNvPr>
          <p:cNvSpPr/>
          <p:nvPr/>
        </p:nvSpPr>
        <p:spPr>
          <a:xfrm>
            <a:off x="971550" y="2692400"/>
            <a:ext cx="7164388" cy="5397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обговорення глобальних питань економіки, екології, історії, медицини, інженерії, управління …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2083AA3-AE7F-43C5-9D7C-6DCF97A018D2}"/>
              </a:ext>
            </a:extLst>
          </p:cNvPr>
          <p:cNvSpPr/>
          <p:nvPr/>
        </p:nvSpPr>
        <p:spPr>
          <a:xfrm>
            <a:off x="971550" y="5086350"/>
            <a:ext cx="7135813" cy="633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екскурсії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квести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конкурси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фестивалі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хакатони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практикуми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561FCEC-4A27-4549-A178-B17052C82CDD}"/>
              </a:ext>
            </a:extLst>
          </p:cNvPr>
          <p:cNvSpPr/>
          <p:nvPr/>
        </p:nvSpPr>
        <p:spPr>
          <a:xfrm>
            <a:off x="971550" y="3357563"/>
            <a:ext cx="7164388" cy="863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endParaRPr lang="uk-U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проведення дослідів, конструювання,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STEM-</a:t>
            </a:r>
            <a:r>
              <a:rPr lang="uk-U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проектів, використання якісних освітніх інтернет-ресурсів</a:t>
            </a:r>
          </a:p>
          <a:p>
            <a:pPr algn="just">
              <a:defRPr/>
            </a:pP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980EBDB2-FCEB-4D7C-B715-DAE57B64EA88}"/>
              </a:ext>
            </a:extLst>
          </p:cNvPr>
          <p:cNvSpPr/>
          <p:nvPr/>
        </p:nvSpPr>
        <p:spPr>
          <a:xfrm>
            <a:off x="971550" y="4365625"/>
            <a:ext cx="7164388" cy="576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робота в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команді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вміння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домовлятися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шукати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спільні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співпрацювати</a:t>
            </a: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5E8FC4AC-F797-4BB3-BEEF-867A60B65F30}"/>
              </a:ext>
            </a:extLst>
          </p:cNvPr>
          <p:cNvSpPr/>
          <p:nvPr/>
        </p:nvSpPr>
        <p:spPr>
          <a:xfrm>
            <a:off x="971550" y="5878513"/>
            <a:ext cx="7164388" cy="603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інтегрованих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змодельованих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життєвих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ситуацій</a:t>
            </a: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Прямоугольник 30">
            <a:extLst>
              <a:ext uri="{FF2B5EF4-FFF2-40B4-BE49-F238E27FC236}">
                <a16:creationId xmlns:a16="http://schemas.microsoft.com/office/drawing/2014/main" id="{961A826C-69D7-4F90-8A92-3A4299B3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6416675"/>
            <a:ext cx="464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ru-RU" sz="1800" b="1"/>
              <a:t>http://stemua.science</a:t>
            </a:r>
            <a:endParaRPr kumimoji="0" lang="en-US" altLang="ru-RU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BD81A8A-63C9-48D9-872D-2102BD90A5E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КЛЮЧОВІ НОВАЦІЇ В ОСВІТІ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83864FFE-8C8B-4E26-9DD9-25018866A6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06575" y="1624013"/>
            <a:ext cx="6653213" cy="1144587"/>
          </a:xfrm>
          <a:prstGeom prst="roundRect">
            <a:avLst>
              <a:gd name="adj" fmla="val 11921"/>
            </a:avLst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88285AE6-9AF5-4432-88A2-654B673A04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7838" y="3836988"/>
            <a:ext cx="6705600" cy="1019175"/>
          </a:xfrm>
          <a:prstGeom prst="roundRect">
            <a:avLst>
              <a:gd name="adj" fmla="val 11921"/>
            </a:avLst>
          </a:prstGeom>
          <a:solidFill>
            <a:srgbClr val="00B050"/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ru-RU" altLang="ru-RU" sz="1800"/>
          </a:p>
        </p:txBody>
      </p:sp>
      <p:sp>
        <p:nvSpPr>
          <p:cNvPr id="24" name="AutoShape 5">
            <a:extLst>
              <a:ext uri="{FF2B5EF4-FFF2-40B4-BE49-F238E27FC236}">
                <a16:creationId xmlns:a16="http://schemas.microsoft.com/office/drawing/2014/main" id="{8449D759-1901-4A25-840F-0A5C86E778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16113" y="5494338"/>
            <a:ext cx="6653212" cy="1031875"/>
          </a:xfrm>
          <a:prstGeom prst="roundRect">
            <a:avLst>
              <a:gd name="adj" fmla="val 11921"/>
            </a:avLst>
          </a:prstGeom>
          <a:solidFill>
            <a:schemeClr val="accent5">
              <a:lumMod val="75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AutoShape 6">
            <a:extLst>
              <a:ext uri="{FF2B5EF4-FFF2-40B4-BE49-F238E27FC236}">
                <a16:creationId xmlns:a16="http://schemas.microsoft.com/office/drawing/2014/main" id="{1A47077F-F1F3-40EF-8DBF-909972ABF185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847850" y="305911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AutoShape 8">
            <a:extLst>
              <a:ext uri="{FF2B5EF4-FFF2-40B4-BE49-F238E27FC236}">
                <a16:creationId xmlns:a16="http://schemas.microsoft.com/office/drawing/2014/main" id="{02D5BF3C-2BB4-47EB-8466-C63E6F336409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2079625" y="4783138"/>
            <a:ext cx="6475413" cy="665162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152" name="Picture 9" descr="Picture4">
            <a:extLst>
              <a:ext uri="{FF2B5EF4-FFF2-40B4-BE49-F238E27FC236}">
                <a16:creationId xmlns:a16="http://schemas.microsoft.com/office/drawing/2014/main" id="{C4023EE4-5752-436F-9EEF-DF965CE5E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2288" y="1658938"/>
            <a:ext cx="674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Picture4">
            <a:extLst>
              <a:ext uri="{FF2B5EF4-FFF2-40B4-BE49-F238E27FC236}">
                <a16:creationId xmlns:a16="http://schemas.microsoft.com/office/drawing/2014/main" id="{D19B7DB6-F139-4348-AE8F-66345518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95463" y="3890963"/>
            <a:ext cx="6619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Picture4">
            <a:extLst>
              <a:ext uri="{FF2B5EF4-FFF2-40B4-BE49-F238E27FC236}">
                <a16:creationId xmlns:a16="http://schemas.microsoft.com/office/drawing/2014/main" id="{89751EAA-066D-4A86-9AFD-B100EF9A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09763" y="5491163"/>
            <a:ext cx="6746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AutoShape 12">
            <a:extLst>
              <a:ext uri="{FF2B5EF4-FFF2-40B4-BE49-F238E27FC236}">
                <a16:creationId xmlns:a16="http://schemas.microsoft.com/office/drawing/2014/main" id="{479F3525-9083-4606-B9A9-338A9EDA12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35200" y="1209675"/>
            <a:ext cx="5791200" cy="77152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ru-RU" altLang="ru-RU" sz="1800"/>
          </a:p>
        </p:txBody>
      </p:sp>
      <p:sp>
        <p:nvSpPr>
          <p:cNvPr id="6156" name="AutoShape 13">
            <a:extLst>
              <a:ext uri="{FF2B5EF4-FFF2-40B4-BE49-F238E27FC236}">
                <a16:creationId xmlns:a16="http://schemas.microsoft.com/office/drawing/2014/main" id="{55ECB190-CC2C-47B4-AE9F-EED5A1CB5B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32013" y="3211513"/>
            <a:ext cx="5824537" cy="1096962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ru-RU" altLang="ru-RU" sz="1800"/>
          </a:p>
        </p:txBody>
      </p:sp>
      <p:sp>
        <p:nvSpPr>
          <p:cNvPr id="32" name="AutoShape 14">
            <a:extLst>
              <a:ext uri="{FF2B5EF4-FFF2-40B4-BE49-F238E27FC236}">
                <a16:creationId xmlns:a16="http://schemas.microsoft.com/office/drawing/2014/main" id="{E356BDF0-34FE-4B0E-BCE6-5A948CFE460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79663" y="531495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500" b="1" dirty="0">
                <a:latin typeface="+mj-lt"/>
              </a:rPr>
              <a:t>ЗАКОН УКРАЇНИ «ПРО ОСВІТУ»</a:t>
            </a:r>
            <a:endParaRPr lang="ru-RU" sz="1500" b="1" dirty="0">
              <a:latin typeface="+mj-lt"/>
            </a:endParaRP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6769A6D2-95AF-49D2-9640-C545A263FF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1963" y="2146300"/>
            <a:ext cx="6696075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  <a:latin typeface="+mj-lt"/>
              </a:rPr>
              <a:t>УКАЗ ПРЕЗИДЕНТА УКРАЇНИ № 344/2013 ВІД 25 ЧЕРВНЯ 2013 РОКУ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C4C51717-D708-4438-9B46-418E4646F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89100" y="4306888"/>
            <a:ext cx="6684963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  <a:latin typeface="+mj-lt"/>
              </a:rPr>
              <a:t>РОЗПОРЯДЖЕННЯ КАБІНЕТУ МІНІСТРІВ УКРАЇНИ </a:t>
            </a:r>
          </a:p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  <a:latin typeface="+mj-lt"/>
              </a:rPr>
              <a:t>ВІД 14 ГРУДНЯ 2016 РОКУ № 288-Р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95461B67-402A-404F-A148-40FA33AAF2A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3400" y="5989638"/>
            <a:ext cx="6756400" cy="32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  <a:latin typeface="+mj-lt"/>
              </a:rPr>
              <a:t>ПРИЙНЯТИЙ ВЕРХОВНОЮ РАДОЮ УКРАЇНИ 5 ВЕРЕСНЯ 2017 РОКУ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901EBCF9-F965-489C-A380-6046884694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03400" y="1273175"/>
            <a:ext cx="626586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600" b="1" dirty="0">
                <a:solidFill>
                  <a:schemeClr val="bg2"/>
                </a:solidFill>
                <a:latin typeface="+mj-lt"/>
              </a:rPr>
              <a:t>      </a:t>
            </a:r>
            <a:r>
              <a:rPr lang="ru-RU" sz="1500" b="1" dirty="0">
                <a:latin typeface="+mj-lt"/>
              </a:rPr>
              <a:t>НАЦІОНАЛЬНА СТРАТЕГІЯ РОЗВИТКУ ОСВІТИ В УКРАЇНІ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500" b="1" dirty="0">
                <a:latin typeface="+mj-lt"/>
              </a:rPr>
              <a:t>НА ПЕРІОД ДО 2021 РОКУ</a:t>
            </a:r>
            <a:endParaRPr lang="en-US" sz="1500" b="1" dirty="0">
              <a:latin typeface="+mj-lt"/>
            </a:endParaRPr>
          </a:p>
        </p:txBody>
      </p:sp>
      <p:sp>
        <p:nvSpPr>
          <p:cNvPr id="37" name="Rectangle 19">
            <a:extLst>
              <a:ext uri="{FF2B5EF4-FFF2-40B4-BE49-F238E27FC236}">
                <a16:creationId xmlns:a16="http://schemas.microsoft.com/office/drawing/2014/main" id="{9A2458DF-18D5-4241-A5AF-00D7E7D9CB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92325" y="3298825"/>
            <a:ext cx="60102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500" b="1" dirty="0">
                <a:latin typeface="+mj-lt"/>
              </a:rPr>
              <a:t>КОНЦЕПЦІЯ РЕАЛІЗАЦІЇ ДЕРЖАВНОЇ ПОЛІТИКИ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500" b="1" dirty="0">
                <a:latin typeface="+mj-lt"/>
              </a:rPr>
              <a:t>У СФЕРІ РЕФОРМУВАННЯ ЗАГАЛЬНОЇ СЕРЕДНЬОЇ ОСВІТИ                «НОВА УКРАЇНСЬКА ШК</a:t>
            </a:r>
            <a:r>
              <a:rPr lang="ru-RU" sz="1600" b="1" dirty="0">
                <a:latin typeface="+mj-lt"/>
              </a:rPr>
              <a:t>ОЛА» НА ПЕРІОД ДО 2029 РОКУ</a:t>
            </a:r>
            <a:endParaRPr lang="en-US" sz="1600" b="1" dirty="0">
              <a:latin typeface="+mj-lt"/>
            </a:endParaRPr>
          </a:p>
        </p:txBody>
      </p:sp>
      <p:pic>
        <p:nvPicPr>
          <p:cNvPr id="6163" name="Рисунок 37">
            <a:extLst>
              <a:ext uri="{FF2B5EF4-FFF2-40B4-BE49-F238E27FC236}">
                <a16:creationId xmlns:a16="http://schemas.microsoft.com/office/drawing/2014/main" id="{947F8930-CF96-48A8-BA10-A11044482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032125"/>
            <a:ext cx="12700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Рисунок 38">
            <a:extLst>
              <a:ext uri="{FF2B5EF4-FFF2-40B4-BE49-F238E27FC236}">
                <a16:creationId xmlns:a16="http://schemas.microsoft.com/office/drawing/2014/main" id="{46BEF5B4-D970-4619-80E2-2C34E87E6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126038"/>
            <a:ext cx="12620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Рисунок 39">
            <a:extLst>
              <a:ext uri="{FF2B5EF4-FFF2-40B4-BE49-F238E27FC236}">
                <a16:creationId xmlns:a16="http://schemas.microsoft.com/office/drawing/2014/main" id="{FC3787C0-6B0D-4FD1-8E38-38B4EF31C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57288"/>
            <a:ext cx="1287462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07D9E922-475C-4A53-9C97-72DBB4FA0491}"/>
              </a:ext>
            </a:extLst>
          </p:cNvPr>
          <p:cNvSpPr txBox="1">
            <a:spLocks/>
          </p:cNvSpPr>
          <p:nvPr/>
        </p:nvSpPr>
        <p:spPr bwMode="auto">
          <a:xfrm>
            <a:off x="2003425" y="1698625"/>
            <a:ext cx="6270625" cy="4133850"/>
          </a:xfrm>
          <a:prstGeom prst="rect">
            <a:avLst/>
          </a:prstGeom>
          <a:solidFill>
            <a:srgbClr val="D0CAC6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93214" indent="-293214" algn="just">
              <a:lnSpc>
                <a:spcPct val="90000"/>
              </a:lnSpc>
              <a:spcBef>
                <a:spcPts val="855"/>
              </a:spcBef>
              <a:buFont typeface="Wingdings" panose="05000000000000000000" pitchFamily="2" charset="2"/>
              <a:buChar char="q"/>
              <a:defRPr/>
            </a:pP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встановити партнерство з роботодавцями                     і науковими установами </a:t>
            </a:r>
          </a:p>
          <a:p>
            <a:pPr marL="293214" indent="-293214" algn="just">
              <a:lnSpc>
                <a:spcPct val="90000"/>
              </a:lnSpc>
              <a:spcBef>
                <a:spcPts val="855"/>
              </a:spcBef>
              <a:buFont typeface="Wingdings" panose="05000000000000000000" pitchFamily="2" charset="2"/>
              <a:buChar char="q"/>
              <a:defRPr/>
            </a:pP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скоригувати учителям природничих дисциплін свої навчальні плани із змістом Концепції</a:t>
            </a:r>
          </a:p>
          <a:p>
            <a:pPr marL="293214" indent="-293214" algn="just">
              <a:lnSpc>
                <a:spcPct val="90000"/>
              </a:lnSpc>
              <a:spcBef>
                <a:spcPts val="855"/>
              </a:spcBef>
              <a:buFont typeface="Wingdings" panose="05000000000000000000" pitchFamily="2" charset="2"/>
              <a:buChar char="q"/>
              <a:defRPr/>
            </a:pP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реалізувати </a:t>
            </a:r>
            <a:r>
              <a:rPr lang="en-US" sz="2052" dirty="0">
                <a:solidFill>
                  <a:srgbClr val="002060"/>
                </a:solidFill>
                <a:latin typeface="Calibri" panose="020F0502020204030204" pitchFamily="34" charset="0"/>
              </a:rPr>
              <a:t>STEM-</a:t>
            </a: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освіту на онлайн-платформах,        у </a:t>
            </a:r>
            <a:r>
              <a:rPr lang="en-US" sz="2052" dirty="0">
                <a:solidFill>
                  <a:srgbClr val="002060"/>
                </a:solidFill>
                <a:latin typeface="Calibri" panose="020F0502020204030204" pitchFamily="34" charset="0"/>
              </a:rPr>
              <a:t>STEM-</a:t>
            </a: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центрах/лабораторіях, за допомогою екскурсій, турнірів, конкурсів, фестивалів, практикумів тощо</a:t>
            </a:r>
          </a:p>
          <a:p>
            <a:pPr marL="293214" indent="-293214" algn="just">
              <a:lnSpc>
                <a:spcPct val="90000"/>
              </a:lnSpc>
              <a:spcBef>
                <a:spcPts val="855"/>
              </a:spcBef>
              <a:buFont typeface="Wingdings" panose="05000000000000000000" pitchFamily="2" charset="2"/>
              <a:buChar char="q"/>
              <a:defRPr/>
            </a:pP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формувати  компетентності, актуальні на ринку праці: критичне, інженерне і алгоритмічне мислення, навички оброблення інформації й аналізу даних, цифрова грамотність, креативні якості та </a:t>
            </a:r>
            <a:r>
              <a:rPr lang="uk-UA" sz="2052" dirty="0" err="1">
                <a:solidFill>
                  <a:srgbClr val="002060"/>
                </a:solidFill>
                <a:latin typeface="Calibri" panose="020F0502020204030204" pitchFamily="34" charset="0"/>
              </a:rPr>
              <a:t>інноваційність</a:t>
            </a:r>
            <a:r>
              <a:rPr lang="uk-UA" sz="2052" dirty="0">
                <a:solidFill>
                  <a:srgbClr val="002060"/>
                </a:solidFill>
                <a:latin typeface="Calibri" panose="020F0502020204030204" pitchFamily="34" charset="0"/>
              </a:rPr>
              <a:t>, навички комунікації</a:t>
            </a: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F72AC63E-739B-42D4-8584-729B158D0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00150"/>
            <a:ext cx="17097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E2B6DC8-8244-4B89-AF16-663D0EFE153B}"/>
              </a:ext>
            </a:extLst>
          </p:cNvPr>
          <p:cNvSpPr txBox="1">
            <a:spLocks/>
          </p:cNvSpPr>
          <p:nvPr/>
        </p:nvSpPr>
        <p:spPr bwMode="auto">
          <a:xfrm>
            <a:off x="2281238" y="1181100"/>
            <a:ext cx="5621337" cy="423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855"/>
              </a:spcBef>
              <a:defRPr/>
            </a:pPr>
            <a:r>
              <a:rPr lang="uk-UA" sz="2394" b="1" dirty="0">
                <a:solidFill>
                  <a:srgbClr val="002060"/>
                </a:solidFill>
                <a:latin typeface="Calibri" pitchFamily="34" charset="0"/>
              </a:rPr>
              <a:t>ЗАВДАННЯ ЗАКЛАДАМ </a:t>
            </a:r>
            <a:r>
              <a:rPr lang="uk-UA" sz="2394" b="1" noProof="1">
                <a:solidFill>
                  <a:srgbClr val="002060"/>
                </a:solidFill>
                <a:latin typeface="Calibri" pitchFamily="34" charset="0"/>
              </a:rPr>
              <a:t>ОСВІТИ</a:t>
            </a: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1F8DAE0-7D94-42B2-BC9A-DAC0449B7F91}"/>
              </a:ext>
            </a:extLst>
          </p:cNvPr>
          <p:cNvSpPr txBox="1"/>
          <p:nvPr/>
        </p:nvSpPr>
        <p:spPr>
          <a:xfrm>
            <a:off x="0" y="6054725"/>
            <a:ext cx="9144000" cy="803275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РОЗПОРЯДЖЕННЯ КМУ УКРАЇНИ ВІД 05.08.2020 № 960-Р</a:t>
            </a:r>
          </a:p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«ПРО СХВАЛЕННЯ КОНЦЕПЦІЇ РОЗВИТКУ ПРИРОДНИЧО-МАТЕМАТИЧНОЇ ОСВІТИ</a:t>
            </a:r>
          </a:p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 (</a:t>
            </a:r>
            <a:r>
              <a:rPr lang="en-US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STEAM</a:t>
            </a: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-ОСВІТИ)»</a:t>
            </a:r>
          </a:p>
        </p:txBody>
      </p:sp>
      <p:sp>
        <p:nvSpPr>
          <p:cNvPr id="27654" name="Заголовок 1">
            <a:extLst>
              <a:ext uri="{FF2B5EF4-FFF2-40B4-BE49-F238E27FC236}">
                <a16:creationId xmlns:a16="http://schemas.microsoft.com/office/drawing/2014/main" id="{A627D913-70A9-48E3-AF98-D8FF3F13A00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uk-UA" sz="2800" b="1">
                <a:latin typeface="Arial" panose="020B0604020202020204" pitchFamily="34" charset="0"/>
              </a:rPr>
              <a:t>STEM-</a:t>
            </a:r>
            <a:r>
              <a:rPr kumimoji="0" lang="uk-UA" altLang="uk-UA" sz="2800" b="1">
                <a:latin typeface="Arial" panose="020B0604020202020204" pitchFamily="34" charset="0"/>
              </a:rPr>
              <a:t>ОСВІТА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3055C83-2078-4D6F-AAEA-E5D40B5DF6FC}"/>
              </a:ext>
            </a:extLst>
          </p:cNvPr>
          <p:cNvSpPr/>
          <p:nvPr/>
        </p:nvSpPr>
        <p:spPr>
          <a:xfrm>
            <a:off x="1042988" y="1196975"/>
            <a:ext cx="1949450" cy="1590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223"/>
              </a:lnSpc>
              <a:defRPr/>
            </a:pPr>
            <a:r>
              <a:rPr lang="uk-UA" altLang="en-US" sz="1539" b="1" dirty="0">
                <a:cs typeface="Arial" panose="020B0604020202020204" pitchFamily="34" charset="0"/>
              </a:rPr>
              <a:t>ФОРМУВАЛЬНЕ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D08ED6A-FD71-4AD2-B3E3-CEECB90A5741}"/>
              </a:ext>
            </a:extLst>
          </p:cNvPr>
          <p:cNvSpPr/>
          <p:nvPr/>
        </p:nvSpPr>
        <p:spPr>
          <a:xfrm>
            <a:off x="943943" y="3390259"/>
            <a:ext cx="1924910" cy="2833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uk-UA" altLang="en-US" sz="1539" b="1" dirty="0">
                <a:cs typeface="Arial" panose="020B0604020202020204" pitchFamily="34" charset="0"/>
              </a:rPr>
              <a:t>ПІДСУМКОВЕ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8B896D2-CC50-4E05-A0E1-C243A680E1A8}"/>
              </a:ext>
            </a:extLst>
          </p:cNvPr>
          <p:cNvSpPr/>
          <p:nvPr/>
        </p:nvSpPr>
        <p:spPr>
          <a:xfrm>
            <a:off x="3224213" y="981075"/>
            <a:ext cx="5308600" cy="2063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uk-UA" altLang="en-US" sz="1600" b="1" dirty="0">
                <a:cs typeface="Arial" panose="020B0604020202020204" pitchFamily="34" charset="0"/>
              </a:rPr>
              <a:t>передбачає надання учням підтримки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uk-UA" altLang="en-US" sz="1600" b="1" dirty="0">
                <a:cs typeface="Arial" panose="020B0604020202020204" pitchFamily="34" charset="0"/>
              </a:rPr>
              <a:t>відстеження особистісного розвитку учнів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uk-UA" altLang="en-US" sz="1600" b="1" dirty="0">
                <a:cs typeface="Arial" panose="020B0604020202020204" pitchFamily="34" charset="0"/>
              </a:rPr>
              <a:t>виявляє сфери, де необхідне покращення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uk-UA" altLang="en-US" sz="1600" b="1" dirty="0">
                <a:cs typeface="Arial" panose="020B0604020202020204" pitchFamily="34" charset="0"/>
              </a:rPr>
              <a:t>ідентифікує недоліки й усуває їх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uk-UA" altLang="en-US" sz="1600" b="1" dirty="0">
                <a:cs typeface="Arial" panose="020B0604020202020204" pitchFamily="34" charset="0"/>
              </a:rPr>
              <a:t>забезпечення індивідуальної траєкторії розвитку особистості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5B1F696-3988-42CE-9445-6804D7C8B249}"/>
              </a:ext>
            </a:extLst>
          </p:cNvPr>
          <p:cNvSpPr/>
          <p:nvPr/>
        </p:nvSpPr>
        <p:spPr>
          <a:xfrm>
            <a:off x="3268663" y="3141663"/>
            <a:ext cx="5264150" cy="11509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uk-UA" altLang="en-US" sz="162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uk-UA" altLang="en-US" sz="1600" b="1" dirty="0">
                <a:solidFill>
                  <a:srgbClr val="C55A11"/>
                </a:solidFill>
                <a:cs typeface="Arial" panose="020B0604020202020204" pitchFamily="34" charset="0"/>
              </a:rPr>
              <a:t>тематичне: </a:t>
            </a:r>
            <a:r>
              <a:rPr lang="ru-RU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uk-UA" altLang="en-US" sz="1600" b="1" dirty="0">
                <a:cs typeface="Arial" panose="020B0604020202020204" pitchFamily="34" charset="0"/>
              </a:rPr>
              <a:t>враховуються всі види навчальної </a:t>
            </a:r>
            <a:r>
              <a:rPr lang="ru-RU" altLang="en-US" sz="1600" b="1" dirty="0" err="1">
                <a:cs typeface="Arial" panose="020B0604020202020204" pitchFamily="34" charset="0"/>
              </a:rPr>
              <a:t>діяльності</a:t>
            </a:r>
            <a:r>
              <a:rPr lang="ru-RU" altLang="en-US" sz="1600" b="1" dirty="0">
                <a:cs typeface="Arial" panose="020B0604020202020204" pitchFamily="34" charset="0"/>
              </a:rPr>
              <a:t>; </a:t>
            </a:r>
            <a:r>
              <a:rPr lang="ru-RU" altLang="en-US" sz="1600" b="1" u="sng" dirty="0">
                <a:cs typeface="Arial" panose="020B0604020202020204" pitchFamily="34" charset="0"/>
              </a:rPr>
              <a:t>п</a:t>
            </a:r>
            <a:r>
              <a:rPr lang="uk-UA" altLang="en-US" sz="1600" b="1" u="sng" dirty="0" err="1">
                <a:cs typeface="Arial" panose="020B0604020202020204" pitchFamily="34" charset="0"/>
              </a:rPr>
              <a:t>роведення</a:t>
            </a:r>
            <a:r>
              <a:rPr lang="uk-UA" altLang="en-US" sz="1600" b="1" u="sng" dirty="0">
                <a:cs typeface="Arial" panose="020B0604020202020204" pitchFamily="34" charset="0"/>
              </a:rPr>
              <a:t> окремої тематичної атестації при здійсненні відповідного оцінювання не передбачається</a:t>
            </a:r>
          </a:p>
          <a:p>
            <a:pPr>
              <a:defRPr/>
            </a:pPr>
            <a:endParaRPr lang="uk-UA" altLang="en-US" sz="162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37B9C34C-3B95-4E0C-BD29-E1A6CF835043}"/>
              </a:ext>
            </a:extLst>
          </p:cNvPr>
          <p:cNvSpPr/>
          <p:nvPr/>
        </p:nvSpPr>
        <p:spPr>
          <a:xfrm>
            <a:off x="3276600" y="4365625"/>
            <a:ext cx="5256213" cy="1266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семестрове: </a:t>
            </a:r>
            <a:r>
              <a:rPr lang="uk-UA" altLang="en-US" sz="1600" b="1" dirty="0">
                <a:cs typeface="Arial" panose="020B0604020202020204" pitchFamily="34" charset="0"/>
              </a:rPr>
              <a:t>здійснюється</a:t>
            </a:r>
            <a:r>
              <a:rPr lang="ru-RU" altLang="en-US" sz="1600" b="1" dirty="0">
                <a:cs typeface="Arial" panose="020B0604020202020204" pitchFamily="34" charset="0"/>
              </a:rPr>
              <a:t> на </a:t>
            </a:r>
            <a:r>
              <a:rPr lang="uk-UA" altLang="en-US" sz="1600" b="1" dirty="0">
                <a:cs typeface="Arial" panose="020B0604020202020204" pitchFamily="34" charset="0"/>
              </a:rPr>
              <a:t>підставі тематичних оцінок,  враховується динаміка особистих навчальних досягнень учня</a:t>
            </a:r>
            <a:r>
              <a:rPr lang="uk-UA" altLang="en-US" sz="1600" b="1" u="sng" dirty="0">
                <a:cs typeface="Arial" panose="020B0604020202020204" pitchFamily="34" charset="0"/>
              </a:rPr>
              <a:t>, підлягає </a:t>
            </a:r>
            <a:r>
              <a:rPr lang="uk-UA" altLang="en-US" sz="1600" b="1" u="sng" dirty="0" err="1">
                <a:cs typeface="Arial" panose="020B0604020202020204" pitchFamily="34" charset="0"/>
              </a:rPr>
              <a:t>коригув</a:t>
            </a:r>
            <a:r>
              <a:rPr lang="uk-UA" altLang="en-US" sz="16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7FABF17-16F1-4114-A40C-F304DB765D26}"/>
              </a:ext>
            </a:extLst>
          </p:cNvPr>
          <p:cNvSpPr/>
          <p:nvPr/>
        </p:nvSpPr>
        <p:spPr>
          <a:xfrm>
            <a:off x="3276600" y="5732463"/>
            <a:ext cx="5256213" cy="11255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alt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річне: </a:t>
            </a:r>
            <a:r>
              <a:rPr lang="uk-UA" altLang="en-US" sz="1600" b="1" dirty="0">
                <a:solidFill>
                  <a:srgbClr val="002060"/>
                </a:solidFill>
                <a:cs typeface="Arial" panose="020B0604020202020204" pitchFamily="34" charset="0"/>
              </a:rPr>
              <a:t>здійснюється на підставі семестрових або скоригованих семестрових оцінок; не обов’язково є середнім арифметичним від оцінок за І та ІІ семестри, </a:t>
            </a:r>
            <a:r>
              <a:rPr lang="uk-UA" altLang="en-US" sz="1600" b="1" u="sng" dirty="0">
                <a:solidFill>
                  <a:srgbClr val="002060"/>
                </a:solidFill>
                <a:cs typeface="Arial" panose="020B0604020202020204" pitchFamily="34" charset="0"/>
              </a:rPr>
              <a:t>підлягає коригуванню</a:t>
            </a:r>
          </a:p>
        </p:txBody>
      </p:sp>
      <p:sp>
        <p:nvSpPr>
          <p:cNvPr id="29706" name="Заголовок 1">
            <a:extLst>
              <a:ext uri="{FF2B5EF4-FFF2-40B4-BE49-F238E27FC236}">
                <a16:creationId xmlns:a16="http://schemas.microsoft.com/office/drawing/2014/main" id="{25441605-B736-4134-AE87-2AE4C51D618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ВИДИ ОЦІНЮВАННЯ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CFAB2CF9-DF16-491E-86A4-1B1091D92BCD}"/>
              </a:ext>
            </a:extLst>
          </p:cNvPr>
          <p:cNvSpPr txBox="1">
            <a:spLocks/>
          </p:cNvSpPr>
          <p:nvPr/>
        </p:nvSpPr>
        <p:spPr bwMode="auto">
          <a:xfrm>
            <a:off x="179388" y="979488"/>
            <a:ext cx="8886825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ОСОБЛИВОСТІ РЕАЛІЗАЦІЇ ДЕРЖАВНОГО СТАНДАРТУ …   ОСВІТИ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КОНЦЕПТУАЛЬНІ ЗАСАДИ КОМПЕТЕНТНІСНОЇ ОСВІТИ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ОСОБЛИВОСТІ </a:t>
            </a:r>
            <a:r>
              <a:rPr kumimoji="0" lang="ru-RU" altLang="ru-RU" sz="2100" b="1"/>
              <a:t>ІНТЕГРОВАНОГО НАВЧАННЯ</a:t>
            </a:r>
            <a:r>
              <a:rPr kumimoji="0" lang="uk-UA" altLang="ru-RU" sz="2100" b="1"/>
              <a:t>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ОСОБЛИВОСТІ ОЦІНЮВАННЯ. ФОРМУВАЛЬНЕ ОЦІНЮВАННЯ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ІНТЕРАКТИВНІ ФОРМИ НАВЧАННЯ </a:t>
            </a:r>
          </a:p>
          <a:p>
            <a:pPr lvl="2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ru-RU" altLang="ru-RU" sz="2100" b="1"/>
              <a:t>МЕТОДИКИ ІНКЛЮЗИВНОГО НАВЧАННЯ</a:t>
            </a:r>
            <a:endParaRPr kumimoji="0" lang="uk-UA" altLang="ru-RU" sz="2100" b="1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ОСОБЛИВОСТІ </a:t>
            </a:r>
            <a:r>
              <a:rPr kumimoji="0" lang="ru-RU" altLang="ru-RU" sz="2100" b="1"/>
              <a:t>РЕАЛІЗАЦІЇ ПРИНЦИПІВ ПЕДАГОГІКИ ПАРТНЕРСТВА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 ЗАСТОСУВАННЯ НОВИХ ОСВІТНІХ ТЕХНОЛОГІЙ ТА МЕТОДИК (ТЕСТОВІ ТЕХНОЛОГІЇ, </a:t>
            </a:r>
            <a:r>
              <a:rPr kumimoji="0" lang="ru-RU" altLang="ru-RU" sz="2100" b="1"/>
              <a:t>ПРОБЛЕМНЕ НАВЧАННЯ, </a:t>
            </a:r>
            <a:r>
              <a:rPr kumimoji="0" lang="uk-UA" altLang="ru-RU" sz="2100" b="1"/>
              <a:t>ТЕХНОЛОГІЯ РОЗВИТКУ КРИТИЧНОГО МИСЛЕННЯ, ПРОЄКТНІ ТЕХНОЛОГІЇ, </a:t>
            </a:r>
            <a:r>
              <a:rPr kumimoji="0" lang="ru-RU" altLang="ru-RU" sz="2100" b="1"/>
              <a:t>ДИФЕРЕНЦІЙОВАНЕ НАВЧАННЯ, </a:t>
            </a:r>
            <a:r>
              <a:rPr kumimoji="0" lang="uk-UA" altLang="ru-RU" sz="2100" b="1"/>
              <a:t>ІНФОРМАЦІЙНО-КОМУНІКАЦІЙНІ ТЕХНОЛОГІЇ, </a:t>
            </a:r>
            <a:r>
              <a:rPr kumimoji="0" lang="uk-UA" altLang="en-US" sz="2100" b="1"/>
              <a:t>ТЕХНОЛОГІЯ «ПЕРЕВЕРНУТИЙ КЛАС»  ТОЩО)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ru-RU" altLang="ru-RU" sz="2100" b="1"/>
              <a:t>МЕДІАОСВІТА ТА МЕДІАГРАМОТНІСТЬ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ru-RU" altLang="ru-RU" sz="2100" b="1"/>
              <a:t>ІННОВАЦІЙНІ </a:t>
            </a:r>
            <a:r>
              <a:rPr kumimoji="0" lang="uk-UA" altLang="ru-RU" sz="2100" b="1"/>
              <a:t>ОСВІТНІ </a:t>
            </a:r>
            <a:r>
              <a:rPr kumimoji="0" lang="ru-RU" altLang="ru-RU" sz="2100" b="1"/>
              <a:t>ПЛАТФОРМИ 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0" lang="uk-UA" altLang="ru-RU" sz="2100" b="1"/>
              <a:t>НАСКРІЗНИЙ ПРОЦЕС ВИХОВАННЯ. ФОРМУВАННЯ ЦІННОСТЕЙ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kumimoji="0" lang="ru-RU" altLang="en-US" sz="2100" b="1"/>
              <a:t>УРОКИ ПОЗА МЕЖАМИ КЛАСНОЇ КІМНАТИ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kumimoji="0" lang="uk-UA" altLang="en-US" sz="2100" b="1"/>
              <a:t>ВИКОРИСТАННЯ КОМПЕТЕНТНІСНИХ ЗАВДАНЬ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kumimoji="0" lang="uk-UA" altLang="ru-RU" sz="2100" b="1">
              <a:solidFill>
                <a:srgbClr val="17375E"/>
              </a:solidFill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endParaRPr kumimoji="0" lang="ru-RU" altLang="ru-RU" sz="2000" b="1">
              <a:solidFill>
                <a:srgbClr val="17375E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kumimoji="0" lang="ru-RU" altLang="ru-RU" sz="2000" b="1">
              <a:solidFill>
                <a:srgbClr val="17375E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Заголовок 1">
            <a:extLst>
              <a:ext uri="{FF2B5EF4-FFF2-40B4-BE49-F238E27FC236}">
                <a16:creationId xmlns:a16="http://schemas.microsoft.com/office/drawing/2014/main" id="{B4D47DC7-826E-4AAB-A401-6100D149EAC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СУЧАСНИЙ УРОК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46737F-F3B4-4C91-8D5C-115A7EDDA61C}"/>
              </a:ext>
            </a:extLst>
          </p:cNvPr>
          <p:cNvSpPr txBox="1"/>
          <p:nvPr/>
        </p:nvSpPr>
        <p:spPr>
          <a:xfrm>
            <a:off x="468313" y="1268413"/>
            <a:ext cx="8207375" cy="455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>
                <a:latin typeface="Arial" pitchFamily="34" charset="0"/>
              </a:rPr>
              <a:t>Які ключові та предметні компетентності, вміння формував учитель під час заняття?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 err="1">
                <a:latin typeface="Arial" pitchFamily="34" charset="0"/>
              </a:rPr>
              <a:t>Наскрізність</a:t>
            </a:r>
            <a:r>
              <a:rPr lang="uk-UA" sz="2400" b="1" dirty="0">
                <a:latin typeface="Arial" pitchFamily="34" charset="0"/>
              </a:rPr>
              <a:t> виховної складової навчального заняття (ЗЛ).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>
                <a:latin typeface="Arial" pitchFamily="34" charset="0"/>
              </a:rPr>
              <a:t>Використання ІКТ, обладнання, засобів навчання.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>
                <a:latin typeface="Arial" pitchFamily="34" charset="0"/>
              </a:rPr>
              <a:t>Застосування нових </a:t>
            </a:r>
            <a:r>
              <a:rPr lang="uk-UA" sz="2400" b="1" dirty="0" err="1">
                <a:latin typeface="Arial" pitchFamily="34" charset="0"/>
              </a:rPr>
              <a:t>методик</a:t>
            </a:r>
            <a:r>
              <a:rPr lang="uk-UA" sz="2400" b="1" dirty="0">
                <a:latin typeface="Arial" pitchFamily="34" charset="0"/>
              </a:rPr>
              <a:t>, технологій, інтерактивних форм навчання.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>
                <a:latin typeface="Arial" pitchFamily="34" charset="0"/>
              </a:rPr>
              <a:t>Реалізація мети, завдань та досягнення очікуваних результатів, мотивація до навчання.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uk-UA" sz="2400" b="1" dirty="0">
                <a:latin typeface="Arial" pitchFamily="34" charset="0"/>
              </a:rPr>
              <a:t>Організація роботи з учнями з ООП.</a:t>
            </a:r>
          </a:p>
          <a:p>
            <a:pPr marL="457200" indent="-457200" algn="just">
              <a:spcBef>
                <a:spcPts val="600"/>
              </a:spcBef>
              <a:buClr>
                <a:schemeClr val="tx2">
                  <a:lumMod val="50000"/>
                </a:schemeClr>
              </a:buClr>
              <a:buFont typeface="+mj-lt"/>
              <a:buAutoNum type="arabicPeriod"/>
              <a:defRPr/>
            </a:pPr>
            <a:endParaRPr lang="ru-RU" sz="2000" dirty="0">
              <a:latin typeface="Arial" pitchFamily="34" charset="0"/>
            </a:endParaRPr>
          </a:p>
        </p:txBody>
      </p:sp>
      <p:sp>
        <p:nvSpPr>
          <p:cNvPr id="32771" name="Заголовок 1">
            <a:extLst>
              <a:ext uri="{FF2B5EF4-FFF2-40B4-BE49-F238E27FC236}">
                <a16:creationId xmlns:a16="http://schemas.microsoft.com/office/drawing/2014/main" id="{641FC310-6014-43A3-972A-33479B23EC9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САМОАНАЛІЗ НАВЧАЛЬНОГО ЗАНЯТТЯ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>
            <a:extLst>
              <a:ext uri="{FF2B5EF4-FFF2-40B4-BE49-F238E27FC236}">
                <a16:creationId xmlns:a16="http://schemas.microsoft.com/office/drawing/2014/main" id="{8BE7AE2F-D7FB-423F-B67F-60D3D113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549275"/>
            <a:ext cx="8027987" cy="480695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  <a:cs typeface="Arial" panose="020B0604020202020204" pitchFamily="34" charset="0"/>
              </a:rPr>
              <a:t>Молоді колеги!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ru-RU" sz="2700" b="1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  <a:cs typeface="Arial" panose="020B0604020202020204" pitchFamily="34" charset="0"/>
              </a:rPr>
              <a:t>Щасливої  вам  вчительської  долі.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  <a:cs typeface="Arial" panose="020B0604020202020204" pitchFamily="34" charset="0"/>
              </a:rPr>
              <a:t>Нехай   проростуть   посіяні  вами  зерна любові  в  дитячих  серцях  і  дадуть  надійні сходи </a:t>
            </a:r>
          </a:p>
          <a:p>
            <a:pPr marL="1187450" lvl="4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</a:rPr>
              <a:t>знань,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  <a:cs typeface="Arial" panose="020B0604020202020204" pitchFamily="34" charset="0"/>
              </a:rPr>
              <a:t>мудрості </a:t>
            </a:r>
          </a:p>
          <a:p>
            <a:pPr marL="0" indent="0" algn="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ru-RU" sz="3600" b="1">
                <a:latin typeface="Monotype Corsiva" panose="03010101010201010101" pitchFamily="66" charset="0"/>
                <a:cs typeface="Arial" panose="020B0604020202020204" pitchFamily="34" charset="0"/>
              </a:rPr>
              <a:t>й        доброти! </a:t>
            </a:r>
          </a:p>
          <a:p>
            <a:pPr marL="0" indent="0">
              <a:lnSpc>
                <a:spcPct val="80000"/>
              </a:lnSpc>
            </a:pPr>
            <a:endParaRPr lang="uk-UA" altLang="ru-RU" sz="2000">
              <a:solidFill>
                <a:srgbClr val="77933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A6766CE7-694C-4C5E-8872-F8A4A952472D}"/>
              </a:ext>
            </a:extLst>
          </p:cNvPr>
          <p:cNvSpPr txBox="1">
            <a:spLocks/>
          </p:cNvSpPr>
          <p:nvPr/>
        </p:nvSpPr>
        <p:spPr bwMode="auto">
          <a:xfrm>
            <a:off x="0" y="36513"/>
            <a:ext cx="9144000" cy="65563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kumimoji="0" lang="uk-UA" altLang="uk-UA" sz="2800" b="1" dirty="0">
                <a:latin typeface="Arial" panose="020B0604020202020204" pitchFamily="34" charset="0"/>
              </a:rPr>
              <a:t>КЛЮЧОВІ НОВАЦІЇ В ОСВІ</a:t>
            </a:r>
            <a:r>
              <a:rPr kumimoji="0" lang="uk-UA" alt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ТІ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E735A9D-DC8A-45D3-B7F7-CAE990118B88}"/>
              </a:ext>
            </a:extLst>
          </p:cNvPr>
          <p:cNvSpPr/>
          <p:nvPr/>
        </p:nvSpPr>
        <p:spPr>
          <a:xfrm>
            <a:off x="1619250" y="1052513"/>
            <a:ext cx="7085013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ДЕРЖАВНИЙ СТАНДАРТ ПОЧАТКОВОЇ ОСВІТИ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(постанова КМ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21.02.2018 року № 87)</a:t>
            </a:r>
          </a:p>
          <a:p>
            <a:pPr algn="ctr">
              <a:defRPr/>
            </a:pP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E60DD6A-CAFE-431D-8C94-1588DF1CC693}"/>
              </a:ext>
            </a:extLst>
          </p:cNvPr>
          <p:cNvSpPr/>
          <p:nvPr/>
        </p:nvSpPr>
        <p:spPr>
          <a:xfrm>
            <a:off x="1619250" y="2185988"/>
            <a:ext cx="7085013" cy="1008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ІНСТРУКЦІЯ  З ДІЛОВОДСТВА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У ЗАКЛАДАХ ЗАГАЛЬНОЇ СЕРЕДНЬОЇ ОСВІТИ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(наказ МОН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України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25.06.2018 року № 676)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0009912-AFC0-434D-B288-F7D47A4E131B}"/>
              </a:ext>
            </a:extLst>
          </p:cNvPr>
          <p:cNvSpPr/>
          <p:nvPr/>
        </p:nvSpPr>
        <p:spPr>
          <a:xfrm>
            <a:off x="1628775" y="3379788"/>
            <a:ext cx="7083425" cy="9366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КОНЦЕПЦІЯ РОЗВИТКУ ПЕДАГОГІЧНОЇ ОСВІТИ</a:t>
            </a:r>
            <a:b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(наказ МОН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України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16.07.2018 року № 776)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DB4F78A-3263-45C1-8299-06FE1920B5A5}"/>
              </a:ext>
            </a:extLst>
          </p:cNvPr>
          <p:cNvSpPr/>
          <p:nvPr/>
        </p:nvSpPr>
        <p:spPr>
          <a:xfrm>
            <a:off x="1619250" y="4516438"/>
            <a:ext cx="7085013" cy="10683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ПРОФЕСІЙНИЙ СТАНДАРТ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ВЧИТЕЛЯ ПОЧАТКОВИХ КЛАСІВ ЗЗСО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(наказ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Мінсоцполітики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10.08.2018 року № 1143)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2237D9E-4690-4CF3-9D53-24AB97E226A0}"/>
              </a:ext>
            </a:extLst>
          </p:cNvPr>
          <p:cNvSpPr/>
          <p:nvPr/>
        </p:nvSpPr>
        <p:spPr>
          <a:xfrm>
            <a:off x="1611313" y="5784850"/>
            <a:ext cx="7083425" cy="966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ПОЛОЖЕННЯ ПРО СЕРТИФІКАЦІЮ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ПЕДАГОГІЧНИХ ПРАЦІВНИКІВ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(постанова КМ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України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r>
              <a:rPr lang="ru-RU" sz="2000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27.12.2018 року № 1190)</a:t>
            </a:r>
          </a:p>
        </p:txBody>
      </p:sp>
      <p:pic>
        <p:nvPicPr>
          <p:cNvPr id="7176" name="Рисунок 12">
            <a:extLst>
              <a:ext uri="{FF2B5EF4-FFF2-40B4-BE49-F238E27FC236}">
                <a16:creationId xmlns:a16="http://schemas.microsoft.com/office/drawing/2014/main" id="{390ECD76-C0F1-40E3-90A3-6C1B14E70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132013"/>
            <a:ext cx="10715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" descr="Ð ÐµÐ·ÑÐ»ÑÑÐ°Ñ Ð¿Ð¾ÑÑÐºÑ Ð·Ð¾Ð±ÑÐ°Ð¶ÐµÐ½Ñ Ð·Ð° Ð·Ð°Ð¿Ð¸ÑÐ¾Ð¼ &quot;ÑÑÐ¸ÑÐµÐ»Ñ ÑÑÑÑÐ¾Ñ&quot;">
            <a:extLst>
              <a:ext uri="{FF2B5EF4-FFF2-40B4-BE49-F238E27FC236}">
                <a16:creationId xmlns:a16="http://schemas.microsoft.com/office/drawing/2014/main" id="{5EA87AEF-89CC-46BE-BB7D-5DA5F3CD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396" r="4726" b="31552"/>
          <a:stretch>
            <a:fillRect/>
          </a:stretch>
        </p:blipFill>
        <p:spPr bwMode="auto">
          <a:xfrm>
            <a:off x="254000" y="5781675"/>
            <a:ext cx="1044575" cy="101123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8">
            <a:extLst>
              <a:ext uri="{FF2B5EF4-FFF2-40B4-BE49-F238E27FC236}">
                <a16:creationId xmlns:a16="http://schemas.microsoft.com/office/drawing/2014/main" id="{65FC3855-015F-460E-B65B-B0F841BC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441700"/>
            <a:ext cx="1000125" cy="1116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4" descr="Ð ÐµÐ·ÑÐ»ÑÑÐ°Ñ Ð¿Ð¾ÑÑÐºÑ Ð·Ð¾Ð±ÑÐ°Ð¶ÐµÐ½Ñ Ð·Ð° Ð·Ð°Ð¿Ð¸ÑÐ¾Ð¼ &quot;ÑÑÐµÐ½Ñ&quot;">
            <a:extLst>
              <a:ext uri="{FF2B5EF4-FFF2-40B4-BE49-F238E27FC236}">
                <a16:creationId xmlns:a16="http://schemas.microsoft.com/office/drawing/2014/main" id="{15C316B2-1ABE-4924-9950-2FEF427B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876300"/>
            <a:ext cx="11477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>
            <a:extLst>
              <a:ext uri="{FF2B5EF4-FFF2-40B4-BE49-F238E27FC236}">
                <a16:creationId xmlns:a16="http://schemas.microsoft.com/office/drawing/2014/main" id="{A5F709F9-9051-49CA-BE65-3D630C8A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610100"/>
            <a:ext cx="121285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E0E4FD60-F831-41F2-AAEA-515BBA8F6047}"/>
              </a:ext>
            </a:extLst>
          </p:cNvPr>
          <p:cNvSpPr txBox="1">
            <a:spLocks/>
          </p:cNvSpPr>
          <p:nvPr/>
        </p:nvSpPr>
        <p:spPr bwMode="auto">
          <a:xfrm>
            <a:off x="0" y="36513"/>
            <a:ext cx="9144000" cy="655637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kumimoji="0" lang="uk-UA" altLang="uk-UA" sz="2800" b="1" dirty="0">
                <a:latin typeface="Arial" panose="020B0604020202020204" pitchFamily="34" charset="0"/>
              </a:rPr>
              <a:t>КЛЮЧОВІ НОВАЦІЇ В ОСВІ</a:t>
            </a:r>
            <a:r>
              <a:rPr kumimoji="0" lang="uk-UA" alt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ТІ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50592B1-62A4-42C9-AEC9-9C666361949A}"/>
              </a:ext>
            </a:extLst>
          </p:cNvPr>
          <p:cNvSpPr/>
          <p:nvPr/>
        </p:nvSpPr>
        <p:spPr>
          <a:xfrm>
            <a:off x="2097088" y="765175"/>
            <a:ext cx="7046912" cy="9350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ДЕЯКІ ПИТАННЯ ОРГАНІЗАЦІЇ ТА ПРОВЕДЕННЯ СУПЕРВІЗІЇ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(наказ МОН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України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18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жовтня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2019 року № 1313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uk-U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7EB68A9-B7F1-48DF-8FD8-E0D48F148AF8}"/>
              </a:ext>
            </a:extLst>
          </p:cNvPr>
          <p:cNvSpPr/>
          <p:nvPr/>
        </p:nvSpPr>
        <p:spPr>
          <a:xfrm>
            <a:off x="2127250" y="1928813"/>
            <a:ext cx="7016750" cy="15208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ДЕЯКІ ПИТАННЯ ПІДВИЩЕННЯ КВАЛІФІКАЦІЇ ПЕДАГОГІЧНИХ І НАУКОВО-ПЕДАГОГІЧНИХ ПРАЦІВНИКІВ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(Постанова КМ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України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21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серпня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2019  року № 800       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зі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змінами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внесеними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згідно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з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Постановою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КМУ № 1133 </a:t>
            </a:r>
          </a:p>
          <a:p>
            <a:pPr algn="ctr">
              <a:defRPr/>
            </a:pP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27.12.2019 )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46383C3-0489-4B25-A2D0-C3C6C014DEA5}"/>
              </a:ext>
            </a:extLst>
          </p:cNvPr>
          <p:cNvSpPr/>
          <p:nvPr/>
        </p:nvSpPr>
        <p:spPr>
          <a:xfrm>
            <a:off x="2124075" y="3716338"/>
            <a:ext cx="7019925" cy="1069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ЗАКОН УКРАЇНИ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«ПРО ПОВНУ ЗАГАЛЬНУ СЕРЕДНЮ ОСВІТУ»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прийнятий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Верховною Радою 16.01.2020)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A7998F49-F51B-4128-8611-E54C5B354DC4}"/>
              </a:ext>
            </a:extLst>
          </p:cNvPr>
          <p:cNvSpPr/>
          <p:nvPr/>
        </p:nvSpPr>
        <p:spPr>
          <a:xfrm>
            <a:off x="2124075" y="5084763"/>
            <a:ext cx="7019925" cy="165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НАЦІОНАЛЬНА СТРАТЕГІЯ РОЗБУДОВИ БЕЗПЕЧНОГО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І ЗДОРОВОГО ОСВІТНЬОГО СЕРЕДОВИЩА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 У НОВІЙ УКРАЇНСЬКІЙ ШКОЛІ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ухвалено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Указом Президента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України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від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25 </a:t>
            </a:r>
            <a:r>
              <a:rPr lang="ru-RU" b="1" dirty="0" err="1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травня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2020 року № 195/2020)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CE80CF36-5A62-4041-B940-53EE630EB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21030"/>
          <a:stretch/>
        </p:blipFill>
        <p:spPr bwMode="auto">
          <a:xfrm>
            <a:off x="179388" y="2133600"/>
            <a:ext cx="1814512" cy="1214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  <a:effectLst/>
        </p:spPr>
      </p:pic>
      <p:pic>
        <p:nvPicPr>
          <p:cNvPr id="8200" name="Picture 2">
            <a:extLst>
              <a:ext uri="{FF2B5EF4-FFF2-40B4-BE49-F238E27FC236}">
                <a16:creationId xmlns:a16="http://schemas.microsoft.com/office/drawing/2014/main" id="{5722F179-AABE-44B4-A9A6-4FA3E5B82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14337"/>
          <a:stretch>
            <a:fillRect/>
          </a:stretch>
        </p:blipFill>
        <p:spPr bwMode="auto">
          <a:xfrm>
            <a:off x="468313" y="3500438"/>
            <a:ext cx="1176337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8" descr="Про Національну стратегію розбудови безпечного і здорового ...">
            <a:extLst>
              <a:ext uri="{FF2B5EF4-FFF2-40B4-BE49-F238E27FC236}">
                <a16:creationId xmlns:a16="http://schemas.microsoft.com/office/drawing/2014/main" id="{3CCE0A2D-8643-4EEB-9B72-49A4AC44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704975" cy="1223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Рисунок 24">
            <a:extLst>
              <a:ext uri="{FF2B5EF4-FFF2-40B4-BE49-F238E27FC236}">
                <a16:creationId xmlns:a16="http://schemas.microsoft.com/office/drawing/2014/main" id="{7F7BEF34-48D5-4431-B267-3B3429FDB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19796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5616522-79DD-4B83-8C65-3F5A4BA28297}"/>
              </a:ext>
            </a:extLst>
          </p:cNvPr>
          <p:cNvSpPr txBox="1">
            <a:spLocks/>
          </p:cNvSpPr>
          <p:nvPr/>
        </p:nvSpPr>
        <p:spPr bwMode="auto">
          <a:xfrm>
            <a:off x="0" y="-12700"/>
            <a:ext cx="9144000" cy="6334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ПЕДАГОГІЧНА ДІЯЛЬНІСТЬ</a:t>
            </a:r>
          </a:p>
        </p:txBody>
      </p:sp>
      <p:sp>
        <p:nvSpPr>
          <p:cNvPr id="9219" name="Місце для вмісту 2">
            <a:extLst>
              <a:ext uri="{FF2B5EF4-FFF2-40B4-BE49-F238E27FC236}">
                <a16:creationId xmlns:a16="http://schemas.microsoft.com/office/drawing/2014/main" id="{5F2B2D05-7EDA-45DA-A748-7D8428CB231B}"/>
              </a:ext>
            </a:extLst>
          </p:cNvPr>
          <p:cNvSpPr txBox="1">
            <a:spLocks/>
          </p:cNvSpPr>
          <p:nvPr/>
        </p:nvSpPr>
        <p:spPr bwMode="auto">
          <a:xfrm>
            <a:off x="2122488" y="1341438"/>
            <a:ext cx="6335712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kumimoji="0" lang="uk-UA" altLang="uk-UA" sz="2000" b="1" i="1">
                <a:latin typeface="Bookman Old Style" panose="02050604050505020204" pitchFamily="18" charset="0"/>
              </a:rPr>
              <a:t>     </a:t>
            </a:r>
            <a:endParaRPr kumimoji="0" lang="uk-UA" altLang="uk-UA" sz="2600"/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2600" b="1"/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2600" b="1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F692CE4-4919-4058-9FA3-7A495830DC79}"/>
              </a:ext>
            </a:extLst>
          </p:cNvPr>
          <p:cNvSpPr txBox="1">
            <a:spLocks/>
          </p:cNvSpPr>
          <p:nvPr/>
        </p:nvSpPr>
        <p:spPr>
          <a:xfrm>
            <a:off x="4868568" y="2276872"/>
            <a:ext cx="3339328" cy="79692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/>
              <a:t>Навчальний план </a:t>
            </a:r>
          </a:p>
          <a:p>
            <a:pPr>
              <a:defRPr/>
            </a:pPr>
            <a:r>
              <a:rPr lang="uk-UA" sz="2000" b="1" dirty="0"/>
              <a:t>закладу освіти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AF834C2-38E5-4016-8BF5-4B7BCD45180B}"/>
              </a:ext>
            </a:extLst>
          </p:cNvPr>
          <p:cNvSpPr txBox="1">
            <a:spLocks/>
          </p:cNvSpPr>
          <p:nvPr/>
        </p:nvSpPr>
        <p:spPr>
          <a:xfrm>
            <a:off x="971600" y="4725144"/>
            <a:ext cx="3240360" cy="1008111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</a:rPr>
              <a:t>?</a:t>
            </a:r>
            <a:r>
              <a:rPr lang="uk-UA" sz="2000" dirty="0">
                <a:solidFill>
                  <a:prstClr val="white"/>
                </a:solidFill>
              </a:rPr>
              <a:t>   </a:t>
            </a:r>
            <a:r>
              <a:rPr lang="uk-UA" sz="2000" b="1" dirty="0"/>
              <a:t>Календарно-тематичний план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54EA61-7AEE-4458-A7CF-406C538ECDE7}"/>
              </a:ext>
            </a:extLst>
          </p:cNvPr>
          <p:cNvSpPr txBox="1">
            <a:spLocks/>
          </p:cNvSpPr>
          <p:nvPr/>
        </p:nvSpPr>
        <p:spPr>
          <a:xfrm>
            <a:off x="4875061" y="3573016"/>
            <a:ext cx="3339328" cy="79692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/>
              <a:t>Методичні рекомендації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A100E28-AA63-4FDA-9B43-D3A30EE15259}"/>
              </a:ext>
            </a:extLst>
          </p:cNvPr>
          <p:cNvSpPr txBox="1">
            <a:spLocks/>
          </p:cNvSpPr>
          <p:nvPr/>
        </p:nvSpPr>
        <p:spPr>
          <a:xfrm>
            <a:off x="971600" y="3573016"/>
            <a:ext cx="3166208" cy="79692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/>
              <a:t>Підручники, посібники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2DF835C-06E8-4E5F-8BC4-01BF8A2AA242}"/>
              </a:ext>
            </a:extLst>
          </p:cNvPr>
          <p:cNvSpPr txBox="1">
            <a:spLocks/>
          </p:cNvSpPr>
          <p:nvPr/>
        </p:nvSpPr>
        <p:spPr>
          <a:xfrm>
            <a:off x="971600" y="2276872"/>
            <a:ext cx="3166208" cy="79692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/>
              <a:t>Типові освітні програми/</a:t>
            </a:r>
          </a:p>
          <a:p>
            <a:pPr>
              <a:defRPr/>
            </a:pPr>
            <a:r>
              <a:rPr lang="uk-UA" sz="2000" b="1" dirty="0"/>
              <a:t>навчальні програми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44CA972-097A-4FF9-87A9-349FEC80F93E}"/>
              </a:ext>
            </a:extLst>
          </p:cNvPr>
          <p:cNvSpPr txBox="1">
            <a:spLocks/>
          </p:cNvSpPr>
          <p:nvPr/>
        </p:nvSpPr>
        <p:spPr>
          <a:xfrm>
            <a:off x="4884150" y="4725144"/>
            <a:ext cx="3314512" cy="1008111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  <a:ea typeface="+mn-ea"/>
                <a:cs typeface="+mn-cs"/>
              </a:rPr>
              <a:t>?</a:t>
            </a:r>
            <a:r>
              <a:rPr lang="uk-UA" sz="4000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uk-UA" sz="2000" b="1" dirty="0"/>
              <a:t>Конспект навчального заняття/уроку 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D15B924-73D4-4802-A589-B2D884CFC94D}"/>
              </a:ext>
            </a:extLst>
          </p:cNvPr>
          <p:cNvSpPr txBox="1">
            <a:spLocks/>
          </p:cNvSpPr>
          <p:nvPr/>
        </p:nvSpPr>
        <p:spPr>
          <a:xfrm>
            <a:off x="2555776" y="5877272"/>
            <a:ext cx="4224946" cy="576064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4000" dirty="0">
                <a:solidFill>
                  <a:srgbClr val="FF0000"/>
                </a:solidFill>
              </a:rPr>
              <a:t>?</a:t>
            </a:r>
            <a:r>
              <a:rPr lang="uk-UA" sz="2000" dirty="0">
                <a:solidFill>
                  <a:prstClr val="white"/>
                </a:solidFill>
              </a:rPr>
              <a:t>   </a:t>
            </a:r>
            <a:r>
              <a:rPr lang="uk-UA" sz="2000" b="1" dirty="0"/>
              <a:t>План самоосвітньої діяльності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3737C7EB-6656-41F0-8539-CDA0C472E79C}"/>
              </a:ext>
            </a:extLst>
          </p:cNvPr>
          <p:cNvSpPr txBox="1">
            <a:spLocks/>
          </p:cNvSpPr>
          <p:nvPr/>
        </p:nvSpPr>
        <p:spPr>
          <a:xfrm>
            <a:off x="2627784" y="1196752"/>
            <a:ext cx="4032448" cy="796925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/>
              <a:t>Державні стандарти освіти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905391D0-D7A5-47E7-AC33-054D3A66B83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7175" cy="6921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           2020 – 2021 НАВЧАЛЬНИЙ РІК</a:t>
            </a:r>
          </a:p>
        </p:txBody>
      </p:sp>
      <p:sp>
        <p:nvSpPr>
          <p:cNvPr id="10243" name="Місце для вмісту 2">
            <a:extLst>
              <a:ext uri="{FF2B5EF4-FFF2-40B4-BE49-F238E27FC236}">
                <a16:creationId xmlns:a16="http://schemas.microsoft.com/office/drawing/2014/main" id="{06C8C557-6EAB-4585-914E-6096C1415488}"/>
              </a:ext>
            </a:extLst>
          </p:cNvPr>
          <p:cNvSpPr txBox="1">
            <a:spLocks/>
          </p:cNvSpPr>
          <p:nvPr/>
        </p:nvSpPr>
        <p:spPr bwMode="auto">
          <a:xfrm>
            <a:off x="5632450" y="2133600"/>
            <a:ext cx="33321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800">
              <a:solidFill>
                <a:srgbClr val="89898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1800"/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1800"/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uk-UA" altLang="uk-UA" sz="180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0244" name="Рисунок 1">
            <a:extLst>
              <a:ext uri="{FF2B5EF4-FFF2-40B4-BE49-F238E27FC236}">
                <a16:creationId xmlns:a16="http://schemas.microsoft.com/office/drawing/2014/main" id="{F8753BE5-DBF1-496A-A2A7-44864F23F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C3BBC92-56DE-456A-B18E-36AD31F6FEC4}"/>
              </a:ext>
            </a:extLst>
          </p:cNvPr>
          <p:cNvSpPr/>
          <p:nvPr/>
        </p:nvSpPr>
        <p:spPr>
          <a:xfrm>
            <a:off x="107950" y="1125538"/>
            <a:ext cx="8809038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000" b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Arial" pitchFamily="34" charset="0"/>
              </a:rPr>
              <a:t>ПРО ПЕРЕЛІКИ </a:t>
            </a:r>
            <a:r>
              <a:rPr lang="uk-UA" sz="1600" b="1" dirty="0">
                <a:latin typeface="Arial" pitchFamily="34" charset="0"/>
              </a:rPr>
              <a:t>НАВЧАЛЬНОЇ ЛІТЕРАТУРИ, РЕКОМЕНДОВАНОЇ МІНІСТЕРСТВОМ</a:t>
            </a:r>
            <a:r>
              <a:rPr lang="ru-RU" sz="1600" b="1" dirty="0">
                <a:latin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</a:rPr>
              <a:t>ОСВІТИ </a:t>
            </a:r>
            <a:r>
              <a:rPr lang="ru-RU" sz="1600" b="1" dirty="0">
                <a:latin typeface="Arial" pitchFamily="34" charset="0"/>
              </a:rPr>
              <a:t>І НАУКИ УКРАЇНИ ДЛЯ ВИКОРИСТАННЯ У ЗАКЛАДАХ ОСВІТИ У 2020/</a:t>
            </a:r>
            <a:r>
              <a:rPr lang="ru-RU" sz="1600" b="1" dirty="0" err="1">
                <a:latin typeface="Arial" pitchFamily="34" charset="0"/>
              </a:rPr>
              <a:t>202І</a:t>
            </a:r>
            <a:r>
              <a:rPr lang="ru-RU" sz="1600" b="1" dirty="0">
                <a:latin typeface="Arial" pitchFamily="34" charset="0"/>
              </a:rPr>
              <a:t> НАВЧАЛЬНОМУ РОЦІ </a:t>
            </a:r>
            <a:r>
              <a:rPr lang="ru-RU" sz="1600" i="1" dirty="0">
                <a:latin typeface="Arial" pitchFamily="34" charset="0"/>
              </a:rPr>
              <a:t>(ЛИСТ МОН  №1/9-394 ВІД 22.07.20 РОКУ)</a:t>
            </a:r>
          </a:p>
          <a:p>
            <a:pPr algn="just">
              <a:defRPr/>
            </a:pPr>
            <a:endParaRPr lang="uk-UA" sz="1600" b="1" dirty="0">
              <a:latin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Arial" pitchFamily="34" charset="0"/>
              </a:rPr>
              <a:t>ЩОДО ОРГАНІЗАЦІЇ РОБОТИ ЗАКЛАДІВ ЗАГАЛЬНОЇ СЕРЕДНЬОЇ ОСВІТИ                 У 2020/2021 НАВЧАЛЬНОМУ РОЦІ </a:t>
            </a:r>
            <a:r>
              <a:rPr lang="ru-RU" sz="1600" i="1" dirty="0">
                <a:latin typeface="Arial" pitchFamily="34" charset="0"/>
              </a:rPr>
              <a:t>(ЛИСТ МОН № 1/9-420 ВІД 05.08.2020 РОКУ)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ru-RU" sz="1600" i="1" dirty="0">
              <a:latin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Arial" pitchFamily="34" charset="0"/>
              </a:rPr>
              <a:t>ЩОДО МЕТОДИЧНИХ РЕКОМЕНДАЦІЙ ПРО ВИКЛАДАННЯ НАВЧАЛЬНИХ ПРЕДМЕТІВ У ЗАКЛАДАХ ЗАГАЛЬНОЇ СЕРЕДНЬОЇ ОСВІТИ У 2020/2021 НАВЧАЛЬНОМУ РОЦІ </a:t>
            </a:r>
            <a:r>
              <a:rPr lang="ru-RU" sz="1600" i="1" dirty="0">
                <a:latin typeface="Arial" pitchFamily="34" charset="0"/>
              </a:rPr>
              <a:t>(ЛИСТ МОН № 1/9-430 ВІД 11.08.20 РОКУ)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endParaRPr lang="ru-RU" sz="1600" i="1" dirty="0">
              <a:latin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ru-RU" sz="1600" b="1" dirty="0">
                <a:latin typeface="Arial" pitchFamily="34" charset="0"/>
              </a:rPr>
              <a:t>МЕТОДИЧНІ РЕКОМЕНДАЦІЇ РОІППО ДО ОРГАНІЗАЦІЇ ОСВІТНЬОГО ПРОЦЕСУ         В ЗАКЛАДАХ ОСВІТИ У 2020 – 2021 НАВЧАЛЬНОМУ РОЦІ</a:t>
            </a:r>
          </a:p>
          <a:p>
            <a:pPr lvl="1" algn="just">
              <a:defRPr/>
            </a:pP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HTTP://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ROIPPO.ORG.UA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/UPLOAD/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IBLOCK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/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1EF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/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METODYCHNI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-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REKOMENDATSIYI</a:t>
            </a:r>
            <a:r>
              <a:rPr lang="en-US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-2020_2021-</a:t>
            </a:r>
            <a:r>
              <a:rPr lang="en-US" sz="1600" b="1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hlinkClick r:id="rId3"/>
              </a:rPr>
              <a:t>N.R..PDF</a:t>
            </a:r>
            <a:endParaRPr lang="ru-RU" sz="1600" i="1" dirty="0">
              <a:solidFill>
                <a:srgbClr val="4F81BD">
                  <a:lumMod val="50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0B2782BD-93AE-4D65-9D01-310212CC78C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ПРОФЕСІЙНА ДІЯЛЬНІСТЬ</a:t>
            </a:r>
          </a:p>
        </p:txBody>
      </p:sp>
      <p:sp>
        <p:nvSpPr>
          <p:cNvPr id="11267" name="Прямоугольник 3">
            <a:extLst>
              <a:ext uri="{FF2B5EF4-FFF2-40B4-BE49-F238E27FC236}">
                <a16:creationId xmlns:a16="http://schemas.microsoft.com/office/drawing/2014/main" id="{04FA7448-7477-4E15-B92A-9946973D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36613"/>
            <a:ext cx="8964613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uk-UA" altLang="ru-RU" sz="2400" b="1" i="1">
                <a:solidFill>
                  <a:srgbClr val="006600"/>
                </a:solidFill>
                <a:latin typeface="Arial" panose="020B0604020202020204" pitchFamily="34" charset="0"/>
              </a:rPr>
              <a:t>РОБИМО ВИСНОВКИ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0" lang="ru-RU" altLang="ru-RU" sz="24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/>
              <a:t>МОЖНА ПРАЦЮВАТИ </a:t>
            </a:r>
            <a:r>
              <a:rPr kumimoji="0" lang="ru-RU" altLang="ru-RU" sz="1800" b="1">
                <a:solidFill>
                  <a:srgbClr val="FF0000"/>
                </a:solidFill>
              </a:rPr>
              <a:t>ЗА ВЛАСНИМИ РОЗРОБЛЕНИМИ ОСВІТНІМИ ПРОГРАМАМИ        </a:t>
            </a:r>
            <a:r>
              <a:rPr kumimoji="0" lang="ru-RU" altLang="ru-RU" sz="1800" b="1"/>
              <a:t>АБО ВИКОРИСТОВУВАТИ ТИПОВІ ОСВІТНІ ПРОГРАМИ  МОН УКРАЇНИ</a:t>
            </a:r>
          </a:p>
          <a:p>
            <a:pPr algn="just">
              <a:spcBef>
                <a:spcPct val="0"/>
              </a:spcBef>
              <a:buFontTx/>
              <a:buNone/>
            </a:pPr>
            <a:endParaRPr kumimoji="0" lang="ru-RU" altLang="ru-RU" sz="1800" b="1"/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FF0000"/>
                </a:solidFill>
              </a:rPr>
              <a:t>АКАДЕМІЧНА СВОБОДА: </a:t>
            </a:r>
            <a:r>
              <a:rPr kumimoji="0" lang="ru-RU" altLang="ru-RU" sz="1800" b="1"/>
              <a:t>СВОБОДА ВИКЛАДАННЯ, СВОБОДА ВІД ВТРУЧАННЯ В ПЕДАГОГІЧНУ ДІЯЛЬНІСТЬ, ВІЛЬНИЙ ВИБІР ФОРМ, МЕТОДІВ І ЗАСОБІВ НАВЧАННЯ,  ЩО ВІДПОВІДАЮТЬ ОСВІТНІЙ ПРОГРАМІ</a:t>
            </a:r>
          </a:p>
          <a:p>
            <a:pPr algn="just">
              <a:spcBef>
                <a:spcPct val="0"/>
              </a:spcBef>
              <a:buFontTx/>
              <a:buNone/>
            </a:pPr>
            <a:endParaRPr kumimoji="0" lang="ru-RU" altLang="ru-RU" sz="1800" b="1"/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/>
              <a:t>РОЗРОБЛЕННЯ ТА ВПРОВАДЖЕННЯ </a:t>
            </a:r>
            <a:r>
              <a:rPr kumimoji="0" lang="ru-RU" altLang="ru-RU" sz="1800" b="1">
                <a:solidFill>
                  <a:srgbClr val="FF0000"/>
                </a:solidFill>
              </a:rPr>
              <a:t>АВТОРСЬКИХ</a:t>
            </a:r>
            <a:r>
              <a:rPr kumimoji="0" lang="ru-RU" altLang="ru-RU" sz="1800" b="1"/>
              <a:t> НАВЧАЛЬНИХ ПРОГРАМ, ПРОЄКТІВ, ОСВІТНІХ МЕТОДИК І ТЕХНОЛОГІЙ, МЕТОДІВ І ЗАСОБІВ, НАСАМПЕРЕД МЕТОДИК КОМПЕТЕНТНІСНОГО НАВЧАННЯ</a:t>
            </a:r>
          </a:p>
          <a:p>
            <a:pPr algn="just">
              <a:spcBef>
                <a:spcPct val="0"/>
              </a:spcBef>
              <a:buFontTx/>
              <a:buNone/>
            </a:pPr>
            <a:endParaRPr kumimoji="0" lang="ru-RU" altLang="ru-RU" sz="1800" b="1"/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FF0000"/>
                </a:solidFill>
              </a:rPr>
              <a:t>ПІДВИЩЕННЯ КВАЛІФІКАЦІЇ: </a:t>
            </a:r>
            <a:r>
              <a:rPr kumimoji="0" lang="ru-RU" altLang="ru-RU" sz="1800" b="1"/>
              <a:t>ВІЛЬНИЙ ВИБІР ОСВІТНІХ ПРОГРАМ, ФОРМ НАВЧАННЯ, ЗАКЛАДІВ ОСВІТИ, УСТАНОВ І ОРГАНІЗАЦІЙ, ІНШИХ СУБ’ЄКТІВ ОСВІТНЬОЇ ДІЯЛЬНОСТІ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kumimoji="0" lang="ru-RU" altLang="ru-RU" sz="1800" b="1"/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FF0000"/>
                </a:solidFill>
              </a:rPr>
              <a:t>АТЕСТАЦІЯ – </a:t>
            </a:r>
            <a:r>
              <a:rPr kumimoji="0" lang="ru-RU" altLang="ru-RU" sz="1800" b="1"/>
              <a:t>ОБОВ’ЯЗКОВА</a:t>
            </a:r>
          </a:p>
          <a:p>
            <a:pPr algn="just">
              <a:spcBef>
                <a:spcPct val="0"/>
              </a:spcBef>
              <a:buFontTx/>
              <a:buNone/>
            </a:pPr>
            <a:endParaRPr kumimoji="0" lang="ru-RU" altLang="ru-RU" sz="1800" b="1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FF0000"/>
                </a:solidFill>
              </a:rPr>
              <a:t>СЕРТИФІКАЦІЯ  –  </a:t>
            </a:r>
            <a:r>
              <a:rPr kumimoji="0" lang="ru-RU" altLang="ru-RU" sz="1800" b="1"/>
              <a:t>ДОБРОВІЛЬНА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338C395-20F3-40C0-B8D8-2C23727C27E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000" b="1">
                <a:latin typeface="Arial" panose="020B0604020202020204" pitchFamily="34" charset="0"/>
              </a:rPr>
              <a:t>МЕТОДИЧНІ РЕКОМЕНДАЦІЇ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000" b="1">
                <a:latin typeface="Arial" panose="020B0604020202020204" pitchFamily="34" charset="0"/>
              </a:rPr>
              <a:t>ЩОДО ВИКЛАДАННЯ НАВЧАЛЬНИХ ПРЕДМЕТІВ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000" b="1">
                <a:latin typeface="Arial" panose="020B0604020202020204" pitchFamily="34" charset="0"/>
              </a:rPr>
              <a:t>У ЗЗСО У 2020 – 2021 НАВЧАЛЬНОМУ РОЦІ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1800" b="1" i="1">
                <a:solidFill>
                  <a:schemeClr val="bg1"/>
                </a:solidFill>
                <a:latin typeface="Arial" panose="020B0604020202020204" pitchFamily="34" charset="0"/>
              </a:rPr>
              <a:t>(Лист МОН України від 11.08.2020 року № 1/9-430)</a:t>
            </a:r>
          </a:p>
        </p:txBody>
      </p:sp>
      <p:sp>
        <p:nvSpPr>
          <p:cNvPr id="12291" name="Місце для вмісту 2">
            <a:extLst>
              <a:ext uri="{FF2B5EF4-FFF2-40B4-BE49-F238E27FC236}">
                <a16:creationId xmlns:a16="http://schemas.microsoft.com/office/drawing/2014/main" id="{599A5604-8148-487F-BF12-78B4DBE81739}"/>
              </a:ext>
            </a:extLst>
          </p:cNvPr>
          <p:cNvSpPr txBox="1">
            <a:spLocks/>
          </p:cNvSpPr>
          <p:nvPr/>
        </p:nvSpPr>
        <p:spPr bwMode="auto">
          <a:xfrm>
            <a:off x="5632450" y="2133600"/>
            <a:ext cx="33321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800">
              <a:solidFill>
                <a:srgbClr val="898989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1800"/>
          </a:p>
          <a:p>
            <a:pPr eaLnBrk="1" hangingPunct="1">
              <a:buFont typeface="Arial" panose="020B0604020202020204" pitchFamily="34" charset="0"/>
              <a:buNone/>
            </a:pPr>
            <a:endParaRPr kumimoji="0" lang="uk-UA" altLang="uk-UA" sz="1800"/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uk-UA" altLang="uk-UA" sz="180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173EA-DD7C-404C-BBAF-720C714EA5BA}"/>
              </a:ext>
            </a:extLst>
          </p:cNvPr>
          <p:cNvSpPr txBox="1"/>
          <p:nvPr/>
        </p:nvSpPr>
        <p:spPr>
          <a:xfrm>
            <a:off x="107950" y="1412875"/>
            <a:ext cx="8856663" cy="5046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1400" b="1" dirty="0">
                <a:latin typeface="Arial" pitchFamily="34" charset="0"/>
              </a:rPr>
              <a:t>ОСВІТНІЙ ПРОЦЕС БАЗУВАТИ НА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КОМПЕТЕНТНІСНО ОРІЄНТОВАНИХ ЗАВДАННЯХ                   ІЗ ВИКОРИСТАННЯМ СУЧАСНИХ ОСВІТНІХ ТЕХНОЛОГІЙ, МЕТОДИК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1400" b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1400" b="1" dirty="0">
                <a:latin typeface="Arial" pitchFamily="34" charset="0"/>
              </a:rPr>
              <a:t>ЗАБЕЗПЕЧЕННЯ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 ОСОБИСТІСНОЇ СПРЯМОВАНОСТІ </a:t>
            </a:r>
            <a:r>
              <a:rPr lang="ru-RU" sz="1400" b="1" dirty="0">
                <a:latin typeface="Arial" pitchFamily="34" charset="0"/>
              </a:rPr>
              <a:t>ПРОЦЕСУ НАВЧАННЯ,                               ЯКА РЕАЛІЗУЄТЬСЯ ЧЕРЕЗ</a:t>
            </a:r>
            <a:r>
              <a:rPr lang="ru-RU" sz="14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РІЗНОМАНІТНІ ФОРМИ ПРОВЕДЕННЯ УРОКІВ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1400" b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1400" b="1" dirty="0">
                <a:solidFill>
                  <a:srgbClr val="C00000"/>
                </a:solidFill>
                <a:latin typeface="Arial" pitchFamily="34" charset="0"/>
              </a:rPr>
              <a:t>СПЕЦІАЛЬНІ УРОКИ </a:t>
            </a:r>
            <a:r>
              <a:rPr lang="uk-UA" sz="1400" b="1" dirty="0">
                <a:latin typeface="Arial" pitchFamily="34" charset="0"/>
              </a:rPr>
              <a:t>– ПРАКТИЧНІ ЗАНЯТТЯ, УРОКИ-ДОСЛІДЖЕННЯ, </a:t>
            </a:r>
            <a:r>
              <a:rPr lang="en-US" sz="1400" b="1" dirty="0">
                <a:latin typeface="Arial" pitchFamily="34" charset="0"/>
              </a:rPr>
              <a:t>STEM</a:t>
            </a:r>
            <a:r>
              <a:rPr lang="uk-UA" sz="1400" b="1" dirty="0" err="1">
                <a:latin typeface="Arial" pitchFamily="34" charset="0"/>
              </a:rPr>
              <a:t>-УРОКИ</a:t>
            </a:r>
            <a:endParaRPr lang="uk-UA" sz="1400" b="1" dirty="0"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1400" b="1" dirty="0">
              <a:solidFill>
                <a:srgbClr val="2F5897">
                  <a:lumMod val="75000"/>
                </a:srgbClr>
              </a:solidFill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uk-UA" sz="1400" b="1" dirty="0">
                <a:latin typeface="Arial" pitchFamily="34" charset="0"/>
              </a:rPr>
              <a:t>ВИКОРИСТАННЯ</a:t>
            </a:r>
            <a:r>
              <a:rPr lang="uk-UA" sz="14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uk-UA" sz="1400" b="1" dirty="0">
                <a:solidFill>
                  <a:srgbClr val="C00000"/>
                </a:solidFill>
                <a:latin typeface="Arial" pitchFamily="34" charset="0"/>
              </a:rPr>
              <a:t>ТЕХНОЛОГІЙ ДИСТАНЦІЙНОГО НАВЧАННЯ </a:t>
            </a:r>
            <a:r>
              <a:rPr lang="uk-UA" sz="1400" b="1" dirty="0">
                <a:latin typeface="Arial" pitchFamily="34" charset="0"/>
              </a:rPr>
              <a:t>ТА </a:t>
            </a:r>
            <a:r>
              <a:rPr lang="ru-RU" sz="1400" b="1" dirty="0">
                <a:latin typeface="Arial" pitchFamily="34" charset="0"/>
              </a:rPr>
              <a:t>РЕСУРСІВ В </a:t>
            </a:r>
            <a:r>
              <a:rPr lang="ru-RU" sz="1400" b="1" dirty="0" err="1">
                <a:latin typeface="Arial" pitchFamily="34" charset="0"/>
              </a:rPr>
              <a:t>ІНТЕРНЕТІ</a:t>
            </a:r>
            <a:endParaRPr lang="ru-RU" sz="1400" b="1" dirty="0">
              <a:latin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1400" b="1" dirty="0">
              <a:solidFill>
                <a:srgbClr val="2F5897">
                  <a:lumMod val="75000"/>
                </a:srgbClr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СИСТЕМА ВПРАВ І ЗАВДАНЬ </a:t>
            </a:r>
            <a:r>
              <a:rPr lang="uk-UA" sz="1400" b="1" dirty="0">
                <a:latin typeface="Arial" pitchFamily="34" charset="0"/>
              </a:rPr>
              <a:t>–</a:t>
            </a:r>
            <a:r>
              <a:rPr lang="ru-RU" sz="14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</a:rPr>
              <a:t>ДИДАКТИЧНО ДОЦІЛЬНА, СПРЯМОВАНАНА НА ВДОСКОНАЛЕННЯ ПРАКТИЧНИХ УМІНЬ І НАВИЧОК, ФОРМУВАННЯ </a:t>
            </a:r>
            <a:r>
              <a:rPr lang="uk-UA" sz="1400" b="1" dirty="0">
                <a:latin typeface="Arial" pitchFamily="34" charset="0"/>
              </a:rPr>
              <a:t>КОМПЕТЕНТНОСТЕЙ; ЗАВДАННЯ - АНАЛІТИЧНІ, ЗОРІЄНТОВАНІ НА ОЧІКУВАНІ РЕЗУЛЬТАТИ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uk-UA" sz="1400" b="1" dirty="0">
              <a:solidFill>
                <a:srgbClr val="2F5897">
                  <a:lumMod val="75000"/>
                </a:srgbClr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СТВОРЕННЯ НАВЧАЛЬНИХ СИТУАЦІЙ</a:t>
            </a:r>
            <a:r>
              <a:rPr lang="ru-RU" sz="1400" b="1" dirty="0">
                <a:solidFill>
                  <a:srgbClr val="2F5897">
                    <a:lumMod val="75000"/>
                  </a:srgbClr>
                </a:solidFill>
                <a:latin typeface="Arial" pitchFamily="34" charset="0"/>
              </a:rPr>
              <a:t>, </a:t>
            </a:r>
            <a:r>
              <a:rPr lang="ru-RU" sz="1400" b="1" dirty="0">
                <a:latin typeface="Arial" pitchFamily="34" charset="0"/>
              </a:rPr>
              <a:t>ЩО СПРИЯЮТЬ РОЗВИТКУ ТВОРЧОГО ПІДХОДУ ДО ПОШУКУ УЧНЯМИ СПОСОБІВ ВИРІШЕННЯ ПРОБЛЕМ, КРИТИЧНОГО ОЦІНЮВАННЯ </a:t>
            </a:r>
            <a:r>
              <a:rPr lang="ru-RU" sz="1400" b="1" dirty="0" err="1">
                <a:latin typeface="Arial" pitchFamily="34" charset="0"/>
              </a:rPr>
              <a:t>ОТРИМАНИХ</a:t>
            </a:r>
            <a:r>
              <a:rPr lang="ru-RU" sz="1400" b="1" dirty="0">
                <a:latin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</a:rPr>
              <a:t>РЕЗУЛЬТАТІВ</a:t>
            </a:r>
            <a:endParaRPr lang="ru-RU" sz="1400" b="1" dirty="0">
              <a:latin typeface="Arial" pitchFamily="34" charset="0"/>
            </a:endParaRPr>
          </a:p>
          <a:p>
            <a:pPr algn="just">
              <a:defRPr/>
            </a:pPr>
            <a:endParaRPr lang="uk-UA" sz="1400" b="1" dirty="0">
              <a:solidFill>
                <a:srgbClr val="2F5897">
                  <a:lumMod val="75000"/>
                </a:srgbClr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1400" b="1" dirty="0">
                <a:latin typeface="Arial" pitchFamily="34" charset="0"/>
              </a:rPr>
              <a:t>ЗАСТОСУВАННЯ </a:t>
            </a:r>
            <a:r>
              <a:rPr lang="uk-UA" sz="1400" b="1" dirty="0" err="1">
                <a:latin typeface="Arial" pitchFamily="34" charset="0"/>
              </a:rPr>
              <a:t>МЕДІАОСВІТНІХ</a:t>
            </a:r>
            <a:r>
              <a:rPr lang="uk-UA" sz="1400" b="1" dirty="0">
                <a:latin typeface="Arial" pitchFamily="34" charset="0"/>
              </a:rPr>
              <a:t> РЕСУРСІВ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uk-UA" sz="1400" b="1" dirty="0">
              <a:solidFill>
                <a:srgbClr val="2F5897">
                  <a:lumMod val="75000"/>
                </a:srgbClr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</a:rPr>
              <a:t>РІЗНІ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</a:rPr>
              <a:t> ВИДИ ВЗАЄМОДІЇ В </a:t>
            </a: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</a:rPr>
              <a:t>КЛАСІ</a:t>
            </a:r>
            <a:endParaRPr lang="ru-RU" sz="1400" b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endParaRPr lang="ru-RU" sz="1400" b="1" dirty="0">
              <a:solidFill>
                <a:srgbClr val="C00000"/>
              </a:solidFill>
              <a:latin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1400" b="1" dirty="0">
                <a:latin typeface="Arial" pitchFamily="34" charset="0"/>
              </a:rPr>
              <a:t>ДОМАШНІ ЗАВДАННЯ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9">
            <a:extLst>
              <a:ext uri="{FF2B5EF4-FFF2-40B4-BE49-F238E27FC236}">
                <a16:creationId xmlns:a16="http://schemas.microsoft.com/office/drawing/2014/main" id="{07B3CE54-2952-4DD7-BB23-EF4D4A46AF27}"/>
              </a:ext>
            </a:extLst>
          </p:cNvPr>
          <p:cNvGrpSpPr>
            <a:grpSpLocks/>
          </p:cNvGrpSpPr>
          <p:nvPr/>
        </p:nvGrpSpPr>
        <p:grpSpPr bwMode="auto">
          <a:xfrm>
            <a:off x="781339" y="3743419"/>
            <a:ext cx="3361126" cy="1059696"/>
            <a:chOff x="0" y="1249497"/>
            <a:chExt cx="4140459" cy="110020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75C12E4-A059-49FB-9412-B2BDD524F762}"/>
                </a:ext>
              </a:extLst>
            </p:cNvPr>
            <p:cNvSpPr/>
            <p:nvPr/>
          </p:nvSpPr>
          <p:spPr>
            <a:xfrm>
              <a:off x="0" y="1249497"/>
              <a:ext cx="4140459" cy="106148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86339D-134C-4A58-AC73-C060F191AD19}"/>
                </a:ext>
              </a:extLst>
            </p:cNvPr>
            <p:cNvSpPr txBox="1"/>
            <p:nvPr/>
          </p:nvSpPr>
          <p:spPr>
            <a:xfrm>
              <a:off x="0" y="1261323"/>
              <a:ext cx="4140459" cy="10883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038" tIns="27150" rIns="152038" bIns="27150" spcCol="1270" anchor="ctr"/>
            <a:lstStyle/>
            <a:p>
              <a:pPr algn="ctr" defTabSz="95023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en-US" sz="2052" b="1" dirty="0">
                  <a:solidFill>
                    <a:schemeClr val="tx1"/>
                  </a:solidFill>
                  <a:cs typeface="Calibri" panose="020F0502020204030204" pitchFamily="34" charset="0"/>
                </a:rPr>
                <a:t>Календарно-</a:t>
              </a:r>
              <a:r>
                <a:rPr lang="ru-RU" altLang="en-US" sz="2052" b="1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тематичне</a:t>
              </a:r>
              <a:r>
                <a:rPr lang="ru-RU" altLang="en-US" sz="2052" b="1" dirty="0">
                  <a:solidFill>
                    <a:schemeClr val="tx1"/>
                  </a:solidFill>
                  <a:cs typeface="Calibri" panose="020F0502020204030204" pitchFamily="34" charset="0"/>
                </a:rPr>
                <a:t> </a:t>
              </a:r>
              <a:r>
                <a:rPr lang="ru-RU" altLang="en-US" sz="2052" b="1" dirty="0" err="1">
                  <a:solidFill>
                    <a:schemeClr val="tx1"/>
                  </a:solidFill>
                  <a:cs typeface="Calibri" panose="020F0502020204030204" pitchFamily="34" charset="0"/>
                </a:rPr>
                <a:t>планування</a:t>
              </a:r>
              <a:endParaRPr lang="ru-RU" sz="2052" b="1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29" name="Группа 12">
            <a:extLst>
              <a:ext uri="{FF2B5EF4-FFF2-40B4-BE49-F238E27FC236}">
                <a16:creationId xmlns:a16="http://schemas.microsoft.com/office/drawing/2014/main" id="{556484D4-D700-4F9D-A906-22C5B6DDA4D8}"/>
              </a:ext>
            </a:extLst>
          </p:cNvPr>
          <p:cNvGrpSpPr>
            <a:grpSpLocks/>
          </p:cNvGrpSpPr>
          <p:nvPr/>
        </p:nvGrpSpPr>
        <p:grpSpPr bwMode="auto">
          <a:xfrm>
            <a:off x="4790673" y="3748672"/>
            <a:ext cx="3506377" cy="1036078"/>
            <a:chOff x="0" y="1249497"/>
            <a:chExt cx="4140460" cy="106214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D546C3F-79E0-41C4-9CA2-25BBE596DEDE}"/>
                </a:ext>
              </a:extLst>
            </p:cNvPr>
            <p:cNvSpPr/>
            <p:nvPr/>
          </p:nvSpPr>
          <p:spPr>
            <a:xfrm>
              <a:off x="0" y="1249497"/>
              <a:ext cx="4140459" cy="1062145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3D7B7-F648-4DC5-BA2D-A0BB6A561B12}"/>
                </a:ext>
              </a:extLst>
            </p:cNvPr>
            <p:cNvSpPr txBox="1"/>
            <p:nvPr/>
          </p:nvSpPr>
          <p:spPr>
            <a:xfrm>
              <a:off x="4599" y="1249497"/>
              <a:ext cx="4135861" cy="1062145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038" tIns="27150" rIns="152038" bIns="27150" spcCol="1270" anchor="ctr"/>
            <a:lstStyle/>
            <a:p>
              <a:pPr algn="ctr" defTabSz="95023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52" b="1" dirty="0">
                  <a:solidFill>
                    <a:schemeClr val="tx1"/>
                  </a:solidFill>
                  <a:cs typeface="Calibri" panose="020F0502020204030204" pitchFamily="34" charset="0"/>
                </a:rPr>
                <a:t>Поурочне планування</a:t>
              </a:r>
              <a:endParaRPr lang="ru-RU" sz="2052" b="1" dirty="0">
                <a:solidFill>
                  <a:schemeClr val="tx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3316" name="Группа 15">
            <a:extLst>
              <a:ext uri="{FF2B5EF4-FFF2-40B4-BE49-F238E27FC236}">
                <a16:creationId xmlns:a16="http://schemas.microsoft.com/office/drawing/2014/main" id="{65A5FF10-F1A4-47BE-B0D2-E5F1908890EC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1235075"/>
            <a:ext cx="7607300" cy="2968625"/>
            <a:chOff x="-187369" y="2107"/>
            <a:chExt cx="8896395" cy="3552327"/>
          </a:xfrm>
        </p:grpSpPr>
        <p:sp>
          <p:nvSpPr>
            <p:cNvPr id="37" name="Выноска со стрелкой вверх 36">
              <a:extLst>
                <a:ext uri="{FF2B5EF4-FFF2-40B4-BE49-F238E27FC236}">
                  <a16:creationId xmlns:a16="http://schemas.microsoft.com/office/drawing/2014/main" id="{1A6C547E-3288-42DB-9DCE-D7BBB8493662}"/>
                </a:ext>
              </a:extLst>
            </p:cNvPr>
            <p:cNvSpPr/>
            <p:nvPr/>
          </p:nvSpPr>
          <p:spPr>
            <a:xfrm rot="10800000">
              <a:off x="138" y="2107"/>
              <a:ext cx="8280034" cy="3552327"/>
            </a:xfrm>
            <a:prstGeom prst="upArrowCallout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Выноска со стрелкой вверх 4">
              <a:extLst>
                <a:ext uri="{FF2B5EF4-FFF2-40B4-BE49-F238E27FC236}">
                  <a16:creationId xmlns:a16="http://schemas.microsoft.com/office/drawing/2014/main" id="{9117B25B-58BB-4EBF-A70D-7CABCA16F736}"/>
                </a:ext>
              </a:extLst>
            </p:cNvPr>
            <p:cNvSpPr txBox="1"/>
            <p:nvPr/>
          </p:nvSpPr>
          <p:spPr>
            <a:xfrm>
              <a:off x="-187369" y="2107"/>
              <a:ext cx="8896395" cy="1276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7587" tIns="267587" rIns="267587" bIns="267587" anchor="ctr"/>
            <a:lstStyle>
              <a:lvl1pPr defTabSz="19558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9558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9558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9558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9558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95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95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95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95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endParaRPr kumimoji="0" lang="ru-RU" altLang="ru-RU" sz="2300">
                <a:solidFill>
                  <a:srgbClr val="FFD966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endParaRPr kumimoji="0" lang="ru-RU" altLang="ru-RU" sz="2300" b="1">
                <a:solidFill>
                  <a:srgbClr val="FFD966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kumimoji="0" lang="ru-RU" altLang="ru-RU" sz="2300" b="1">
                  <a:solidFill>
                    <a:schemeClr val="bg1"/>
                  </a:solidFill>
                </a:rPr>
                <a:t>НАВЧАЛЬНА ЛІТЕРАТУРА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kumimoji="0" lang="ru-RU" altLang="ru-RU" sz="2300">
                  <a:solidFill>
                    <a:schemeClr val="bg1"/>
                  </a:solidFill>
                </a:rPr>
                <a:t>гриф МОН </a:t>
              </a:r>
              <a:r>
                <a:rPr kumimoji="0" lang="uk-UA" altLang="ru-RU" sz="2300">
                  <a:solidFill>
                    <a:schemeClr val="bg1"/>
                  </a:solidFill>
                </a:rPr>
                <a:t>України або висновок                        «Схвалено до використання </a:t>
              </a:r>
              <a:r>
                <a:rPr kumimoji="0" lang="ru-RU" altLang="ru-RU" sz="2300">
                  <a:solidFill>
                    <a:schemeClr val="bg1"/>
                  </a:solidFill>
                </a:rPr>
                <a:t>в ЗЗСО</a:t>
              </a:r>
              <a:r>
                <a:rPr kumimoji="0" lang="uk-UA" altLang="en-US" sz="2300">
                  <a:solidFill>
                    <a:schemeClr val="bg1"/>
                  </a:solidFill>
                </a:rPr>
                <a:t>»               відповідною комісією Науково-методичної ради Міністерства освіти і науки України</a:t>
              </a:r>
              <a:endParaRPr kumimoji="0" lang="ru-RU" altLang="ru-RU" sz="230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9136B21-EF9A-4BA4-BA79-658C4C5557FB}"/>
              </a:ext>
            </a:extLst>
          </p:cNvPr>
          <p:cNvSpPr txBox="1"/>
          <p:nvPr/>
        </p:nvSpPr>
        <p:spPr bwMode="auto">
          <a:xfrm>
            <a:off x="949325" y="4889500"/>
            <a:ext cx="7246938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70283" tIns="170283" rIns="170283" bIns="170283" anchor="ctr"/>
          <a:lstStyle>
            <a:lvl1pPr defTabSz="10636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0636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0636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0636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0636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 b="1"/>
              <a:t>Формат, обсяг, структура, зміст та оформлення календарно-тематичних планів та поурочних планів-конспектів                   є індивідуальною справою вчителя</a:t>
            </a:r>
          </a:p>
        </p:txBody>
      </p:sp>
      <p:sp>
        <p:nvSpPr>
          <p:cNvPr id="15" name="文本框 37">
            <a:extLst>
              <a:ext uri="{FF2B5EF4-FFF2-40B4-BE49-F238E27FC236}">
                <a16:creationId xmlns:a16="http://schemas.microsoft.com/office/drawing/2014/main" id="{7BBFD170-5C4C-4B6E-9FCB-5D38FCCB4208}"/>
              </a:ext>
            </a:extLst>
          </p:cNvPr>
          <p:cNvSpPr txBox="1"/>
          <p:nvPr/>
        </p:nvSpPr>
        <p:spPr>
          <a:xfrm>
            <a:off x="0" y="6054725"/>
            <a:ext cx="9144000" cy="803275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ЛИСТ МОН УКРАЇНИ ВІД 11.08.2020 № 1/9-430</a:t>
            </a:r>
          </a:p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«ЩОДО МЕТОДИЧНИХ РЕКОМЕНДАЦІЙ ПРО ВИКЛАДАННЯ НАВЧАЛЬНИХ ПРЕДМЕТІВ </a:t>
            </a:r>
          </a:p>
          <a:p>
            <a:pPr algn="ctr">
              <a:defRPr/>
            </a:pPr>
            <a:r>
              <a:rPr lang="uk-UA" altLang="zh-CN" sz="1539" b="1" dirty="0">
                <a:solidFill>
                  <a:srgbClr val="99CCFF"/>
                </a:solidFill>
                <a:latin typeface="+mj-lt"/>
                <a:ea typeface="微软雅黑" panose="020B0503020204020204" pitchFamily="34" charset="-122"/>
              </a:rPr>
              <a:t>У 2020/2021 НАВЧАЛЬНОМУ РОЦІ У ЗАКЛАДАХ ЗАГАЛЬНОЇ СЕРЕДНЬОЇ ОСВІТИ»</a:t>
            </a:r>
          </a:p>
        </p:txBody>
      </p:sp>
      <p:sp>
        <p:nvSpPr>
          <p:cNvPr id="13319" name="Заголовок 1">
            <a:extLst>
              <a:ext uri="{FF2B5EF4-FFF2-40B4-BE49-F238E27FC236}">
                <a16:creationId xmlns:a16="http://schemas.microsoft.com/office/drawing/2014/main" id="{1581075E-18A4-4ED9-8267-AB48569A6D9E}"/>
              </a:ext>
            </a:extLst>
          </p:cNvPr>
          <p:cNvSpPr txBox="1">
            <a:spLocks/>
          </p:cNvSpPr>
          <p:nvPr/>
        </p:nvSpPr>
        <p:spPr bwMode="auto">
          <a:xfrm>
            <a:off x="0" y="-36513"/>
            <a:ext cx="9144000" cy="7064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uk-UA" altLang="uk-UA" sz="2800" b="1">
                <a:latin typeface="Arial" panose="020B0604020202020204" pitchFamily="34" charset="0"/>
              </a:rPr>
              <a:t>МЕТОДИЧНІ РЕКОМЕНДАЦІЇ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1698</Words>
  <Application>Microsoft Office PowerPoint</Application>
  <PresentationFormat>Экран (4:3)</PresentationFormat>
  <Paragraphs>283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Calibri</vt:lpstr>
      <vt:lpstr>Arial</vt:lpstr>
      <vt:lpstr>Bookman Old Style</vt:lpstr>
      <vt:lpstr>Wingdings</vt:lpstr>
      <vt:lpstr>微软雅黑</vt:lpstr>
      <vt:lpstr>Segoe UI</vt:lpstr>
      <vt:lpstr>Monotype Corsiva</vt:lpstr>
      <vt:lpstr>Тема Office</vt:lpstr>
      <vt:lpstr>ОСОБЛИВОСТІ СУЧАСНОГО УРОКУ ЯК ОСНОВНОЇ ФОРМИ ОРГАНІЗАЦІЇ КОМПЕТЕНТНІСНОГО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170</cp:revision>
  <cp:lastPrinted>2016-08-22T07:05:17Z</cp:lastPrinted>
  <dcterms:created xsi:type="dcterms:W3CDTF">2010-02-23T11:30:32Z</dcterms:created>
  <dcterms:modified xsi:type="dcterms:W3CDTF">2021-02-09T13:12:34Z</dcterms:modified>
</cp:coreProperties>
</file>