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315" r:id="rId2"/>
    <p:sldId id="316" r:id="rId3"/>
    <p:sldId id="317" r:id="rId4"/>
    <p:sldId id="318" r:id="rId5"/>
    <p:sldId id="319" r:id="rId6"/>
    <p:sldId id="320" r:id="rId7"/>
    <p:sldId id="321" r:id="rId8"/>
    <p:sldId id="323" r:id="rId9"/>
    <p:sldId id="324" r:id="rId10"/>
    <p:sldId id="325" r:id="rId11"/>
    <p:sldId id="328" r:id="rId12"/>
    <p:sldId id="329" r:id="rId13"/>
    <p:sldId id="311" r:id="rId14"/>
    <p:sldId id="330" r:id="rId15"/>
    <p:sldId id="331" r:id="rId16"/>
    <p:sldId id="333" r:id="rId17"/>
    <p:sldId id="332" r:id="rId18"/>
    <p:sldId id="334" r:id="rId19"/>
    <p:sldId id="259" r:id="rId20"/>
    <p:sldId id="371" r:id="rId21"/>
    <p:sldId id="336" r:id="rId22"/>
    <p:sldId id="335" r:id="rId23"/>
    <p:sldId id="384" r:id="rId24"/>
    <p:sldId id="385" r:id="rId25"/>
    <p:sldId id="386" r:id="rId26"/>
    <p:sldId id="387" r:id="rId27"/>
    <p:sldId id="389" r:id="rId28"/>
    <p:sldId id="390" r:id="rId29"/>
    <p:sldId id="337" r:id="rId30"/>
    <p:sldId id="338" r:id="rId31"/>
    <p:sldId id="339" r:id="rId32"/>
    <p:sldId id="341" r:id="rId33"/>
    <p:sldId id="340" r:id="rId34"/>
    <p:sldId id="342" r:id="rId35"/>
    <p:sldId id="343" r:id="rId36"/>
    <p:sldId id="352" r:id="rId37"/>
    <p:sldId id="351" r:id="rId38"/>
    <p:sldId id="350" r:id="rId39"/>
    <p:sldId id="348" r:id="rId40"/>
    <p:sldId id="347" r:id="rId41"/>
    <p:sldId id="344" r:id="rId42"/>
    <p:sldId id="353" r:id="rId43"/>
    <p:sldId id="380" r:id="rId44"/>
    <p:sldId id="381" r:id="rId45"/>
    <p:sldId id="382" r:id="rId46"/>
    <p:sldId id="355" r:id="rId47"/>
    <p:sldId id="356" r:id="rId48"/>
    <p:sldId id="357" r:id="rId49"/>
    <p:sldId id="359" r:id="rId50"/>
    <p:sldId id="358" r:id="rId51"/>
    <p:sldId id="360" r:id="rId52"/>
    <p:sldId id="362" r:id="rId53"/>
    <p:sldId id="361" r:id="rId54"/>
    <p:sldId id="363" r:id="rId55"/>
    <p:sldId id="367" r:id="rId56"/>
    <p:sldId id="366" r:id="rId57"/>
    <p:sldId id="365" r:id="rId58"/>
    <p:sldId id="364" r:id="rId59"/>
    <p:sldId id="368" r:id="rId60"/>
    <p:sldId id="369" r:id="rId61"/>
    <p:sldId id="370" r:id="rId62"/>
    <p:sldId id="391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24D"/>
    <a:srgbClr val="2C442E"/>
    <a:srgbClr val="0066CC"/>
    <a:srgbClr val="FAC090"/>
    <a:srgbClr val="A54E07"/>
    <a:srgbClr val="944606"/>
    <a:srgbClr val="DFD091"/>
    <a:srgbClr val="FFB84F"/>
    <a:srgbClr val="FF9900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sxsrf=ALeKk000mC4qCYgoDuH2xLbvN0QAHlj57Q:1589868232449&amp;ei=yHbDXofqGqmHwPAPnceGuAo&amp;q=%D0%A1%D0%BE%D1%86%D1%96%D0%BE%D0%BA%D1%83%D0%BB%D1%8C%D1%82%D1%83%D1%80%D0%BD%D0%B0+%D0%BA%D0%BE%D0%BC%D0%BF%D0%B5%D1%82%D0%B5%D0%BD%D1%86%D1%96%D1%8F+%D1%86%D0%B5&amp;oq=%D0%A1%D0%BE%D1%86%D1%96%D0%BE%D0%BA%D1%83%D0%BB%D1%8C%D1%82%D1%83%D1%80%D0%BD%D0%B0+%D0%BA%D0%BE%D0%BC%D0%BF%D0%B5%D1%82%D0%B5%D0%BD%D1%86%D1%96%D1%8F+%D1%86%D0%B5&amp;gs_lcp=CgZwc3ktYWIQDDICCABQqoMQWKqDEGDSkBBoAHAAeACAAbICiAGyApIBAzMtMZgBAKABAqABAaoBB2d3cy13aXo&amp;sclient=psy-ab&amp;ved=0ahUKEwiH7u_ZoL_pAhWpAxAIHZ2jAacQ4dUDCAw" TargetMode="External"/><Relationship Id="rId1" Type="http://schemas.openxmlformats.org/officeDocument/2006/relationships/hyperlink" Target="https://www.google.com/search?sxsrf=ALeKk02-4unbLbBnWIR6Od4vPDKDZTFyUg:1589868217471&amp;ei=uXbDXtylHPDrrgTX0L-wBA&amp;q=%D1%81%D0%BE%D1%86%D1%96%D0%BE%D0%BB%D1%96%D0%BD%D0%B3%D0%B2%D1%96%D1%81%D1%82%D0%B8%D1%87%D0%BD%D0%B0+%D0%BA%D0%BE%D0%BC%D0%BF%D0%B5%D1%82%D0%B5%D0%BD%D1%86%D1%96%D1%8F+%D1%86%D0%B5&amp;oq=%D0%A1%D0%BE%D1%86%D1%96%D0%BE%D0%BB%D1%96%D0%BD%D0%B3%D0%B2%D1%96%D1%81%D1%82%D0%B8%D1%87%D0%BD%D0%B0+%D0%BA%D0%BE%D0%BC%D0%BF%D0%B5%D1%82%D0%B5%D0%BD%D1%86%D1%96%D1%8F&amp;gs_lcp=CgZwc3ktYWIQARgAMgIIADoECAAQR1D6MFj6MGC9P2gAcAR4AIABjwKIAY8CkgEDMi0xmAEAoAECoAEBqgEHZ3dzLXdpeg&amp;sclient=psy-ab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27C9E7-71E0-4846-9FA6-5F8D1A17088B}" type="doc">
      <dgm:prSet loTypeId="urn:microsoft.com/office/officeart/2008/layout/RadialCluster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541D66B-BFDE-4CC0-B1DD-45FD3796CBD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1600" noProof="0" dirty="0" smtClean="0">
              <a:solidFill>
                <a:schemeClr val="bg1"/>
              </a:solidFill>
              <a:latin typeface="Arial Black" panose="020B0A04020102020204" pitchFamily="34" charset="0"/>
            </a:rPr>
            <a:t>Предметні</a:t>
          </a:r>
          <a:r>
            <a:rPr lang="ru-RU" sz="1600" dirty="0" smtClean="0">
              <a:solidFill>
                <a:schemeClr val="bg1"/>
              </a:solidFill>
              <a:latin typeface="Arial Black" panose="020B0A04020102020204" pitchFamily="34" charset="0"/>
            </a:rPr>
            <a:t> </a:t>
          </a:r>
          <a:r>
            <a:rPr lang="uk-UA" sz="1600" noProof="0" dirty="0" smtClean="0">
              <a:solidFill>
                <a:schemeClr val="bg1"/>
              </a:solidFill>
              <a:latin typeface="Arial Black" panose="020B0A04020102020204" pitchFamily="34" charset="0"/>
            </a:rPr>
            <a:t>компетентності</a:t>
          </a:r>
          <a:endParaRPr lang="uk-UA" sz="1600" noProof="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75D07895-098E-477E-880C-9EEB76EE95F6}" type="parTrans" cxnId="{B50E7434-8585-414A-8643-724C8C9FF9E6}">
      <dgm:prSet/>
      <dgm:spPr/>
      <dgm:t>
        <a:bodyPr/>
        <a:lstStyle/>
        <a:p>
          <a:endParaRPr lang="ru-RU" sz="1800"/>
        </a:p>
      </dgm:t>
    </dgm:pt>
    <dgm:pt modelId="{C2E34C70-FBB5-4408-A1CB-5E6F1AD4B331}" type="sibTrans" cxnId="{B50E7434-8585-414A-8643-724C8C9FF9E6}">
      <dgm:prSet/>
      <dgm:spPr/>
      <dgm:t>
        <a:bodyPr/>
        <a:lstStyle/>
        <a:p>
          <a:endParaRPr lang="ru-RU" sz="1800"/>
        </a:p>
      </dgm:t>
    </dgm:pt>
    <dgm:pt modelId="{8BDFB0F0-6397-4701-918A-8BBB951BF514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1600" b="1" noProof="0" dirty="0" smtClean="0">
              <a:solidFill>
                <a:schemeClr val="bg1"/>
              </a:solidFill>
              <a:latin typeface="Arial Black" panose="020B0A04020102020204" pitchFamily="34" charset="0"/>
            </a:rPr>
            <a:t>Мовленнєва</a:t>
          </a:r>
          <a:r>
            <a:rPr lang="ru-RU" sz="1600" b="1" dirty="0" smtClean="0">
              <a:solidFill>
                <a:schemeClr val="bg1"/>
              </a:solidFill>
              <a:latin typeface="Arial Black" panose="020B0A04020102020204" pitchFamily="34" charset="0"/>
            </a:rPr>
            <a:t> </a:t>
          </a:r>
          <a:r>
            <a:rPr lang="uk-UA" sz="1600" b="1" noProof="0" dirty="0" smtClean="0">
              <a:solidFill>
                <a:schemeClr val="bg1"/>
              </a:solidFill>
              <a:latin typeface="Arial Black" panose="020B0A04020102020204" pitchFamily="34" charset="0"/>
            </a:rPr>
            <a:t>компетенція</a:t>
          </a:r>
          <a:r>
            <a:rPr lang="ru-RU" sz="1600" b="1" dirty="0" smtClean="0">
              <a:solidFill>
                <a:schemeClr val="bg1"/>
              </a:solidFill>
              <a:latin typeface="Arial Black" panose="020B0A04020102020204" pitchFamily="34" charset="0"/>
            </a:rPr>
            <a:t> (</a:t>
          </a:r>
          <a:r>
            <a:rPr lang="uk-UA" sz="1600" b="1" noProof="0" dirty="0" smtClean="0">
              <a:solidFill>
                <a:schemeClr val="bg1"/>
              </a:solidFill>
              <a:latin typeface="Arial Black" panose="020B0A04020102020204" pitchFamily="34" charset="0"/>
            </a:rPr>
            <a:t>говоріння</a:t>
          </a:r>
          <a:r>
            <a:rPr lang="ru-RU" sz="1600" b="1" dirty="0" smtClean="0">
              <a:solidFill>
                <a:schemeClr val="bg1"/>
              </a:solidFill>
              <a:latin typeface="Arial Black" panose="020B0A04020102020204" pitchFamily="34" charset="0"/>
            </a:rPr>
            <a:t>, </a:t>
          </a:r>
          <a:r>
            <a:rPr lang="uk-UA" sz="1600" b="1" noProof="0" dirty="0" smtClean="0">
              <a:solidFill>
                <a:schemeClr val="bg1"/>
              </a:solidFill>
              <a:latin typeface="Arial Black" panose="020B0A04020102020204" pitchFamily="34" charset="0"/>
            </a:rPr>
            <a:t>читання</a:t>
          </a:r>
          <a:r>
            <a:rPr lang="ru-RU" sz="1600" b="1" dirty="0" smtClean="0">
              <a:solidFill>
                <a:schemeClr val="bg1"/>
              </a:solidFill>
              <a:latin typeface="Arial Black" panose="020B0A04020102020204" pitchFamily="34" charset="0"/>
            </a:rPr>
            <a:t>, письмо, </a:t>
          </a:r>
          <a:r>
            <a:rPr lang="uk-UA" sz="1600" b="1" noProof="0" dirty="0" smtClean="0">
              <a:solidFill>
                <a:schemeClr val="bg1"/>
              </a:solidFill>
              <a:latin typeface="Arial Black" panose="020B0A04020102020204" pitchFamily="34" charset="0"/>
            </a:rPr>
            <a:t>аудіювання</a:t>
          </a:r>
          <a:r>
            <a:rPr lang="ru-RU" sz="1600" b="1" dirty="0" smtClean="0">
              <a:solidFill>
                <a:schemeClr val="bg1"/>
              </a:solidFill>
              <a:latin typeface="Arial Black" panose="020B0A04020102020204" pitchFamily="34" charset="0"/>
            </a:rPr>
            <a:t>)</a:t>
          </a:r>
          <a:endParaRPr lang="ru-RU" sz="1600" b="1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419EAAB9-C9B7-4A21-8CEA-DC0DA9972FA6}" type="parTrans" cxnId="{9A0BB37B-27E0-4FA7-96CA-6E3B5B35EA5C}">
      <dgm:prSet/>
      <dgm:spPr/>
      <dgm:t>
        <a:bodyPr/>
        <a:lstStyle/>
        <a:p>
          <a:endParaRPr lang="ru-RU" sz="1800"/>
        </a:p>
      </dgm:t>
    </dgm:pt>
    <dgm:pt modelId="{4A26BB73-4CD8-4E75-98E2-185430D6D53A}" type="sibTrans" cxnId="{9A0BB37B-27E0-4FA7-96CA-6E3B5B35EA5C}">
      <dgm:prSet/>
      <dgm:spPr/>
      <dgm:t>
        <a:bodyPr/>
        <a:lstStyle/>
        <a:p>
          <a:endParaRPr lang="ru-RU" sz="1800"/>
        </a:p>
      </dgm:t>
    </dgm:pt>
    <dgm:pt modelId="{DF76B291-16E2-4D5B-BDEE-6F0AED58C7DD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Arial Black" panose="020B0A04020102020204" pitchFamily="34" charset="0"/>
            </a:rPr>
            <a:t>Соціолінгвістична </a:t>
          </a:r>
          <a:r>
            <a:rPr lang="uk-UA" sz="1600" noProof="0" dirty="0" smtClean="0">
              <a:solidFill>
                <a:schemeClr val="bg1"/>
              </a:solidFill>
              <a:latin typeface="Arial Black" panose="020B0A04020102020204" pitchFamily="34" charset="0"/>
            </a:rPr>
            <a:t>компетенція</a:t>
          </a:r>
          <a:endParaRPr lang="uk-UA" sz="1600" noProof="0" dirty="0">
            <a:solidFill>
              <a:schemeClr val="bg1"/>
            </a:solidFill>
            <a:latin typeface="Arial Black" panose="020B0A04020102020204" pitchFamily="34" charset="0"/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1"/>
          </dgm14:cNvPr>
        </a:ext>
      </dgm:extLst>
    </dgm:pt>
    <dgm:pt modelId="{3265C9A2-3C12-4942-A741-6644764D69E3}" type="parTrans" cxnId="{00BB75F7-1A5F-45C3-90A5-2A600949F9B8}">
      <dgm:prSet/>
      <dgm:spPr/>
      <dgm:t>
        <a:bodyPr/>
        <a:lstStyle/>
        <a:p>
          <a:endParaRPr lang="ru-RU" sz="1800"/>
        </a:p>
      </dgm:t>
    </dgm:pt>
    <dgm:pt modelId="{82AC2623-641F-4788-83B0-DFC13E2EE9F5}" type="sibTrans" cxnId="{00BB75F7-1A5F-45C3-90A5-2A600949F9B8}">
      <dgm:prSet/>
      <dgm:spPr/>
      <dgm:t>
        <a:bodyPr/>
        <a:lstStyle/>
        <a:p>
          <a:endParaRPr lang="ru-RU" sz="1800"/>
        </a:p>
      </dgm:t>
    </dgm:pt>
    <dgm:pt modelId="{47FFBED9-6853-4EBF-A3BE-A4693A42F25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Arial Black" panose="020B0A04020102020204" pitchFamily="34" charset="0"/>
            </a:rPr>
            <a:t>Соціокультурна </a:t>
          </a:r>
          <a:r>
            <a:rPr lang="uk-UA" sz="1600" noProof="0" dirty="0" smtClean="0">
              <a:solidFill>
                <a:schemeClr val="bg1"/>
              </a:solidFill>
              <a:latin typeface="Arial Black" panose="020B0A04020102020204" pitchFamily="34" charset="0"/>
            </a:rPr>
            <a:t>компетенція</a:t>
          </a:r>
          <a:endParaRPr lang="uk-UA" sz="1600" noProof="0" dirty="0">
            <a:solidFill>
              <a:schemeClr val="bg1"/>
            </a:solidFill>
            <a:latin typeface="Arial Black" panose="020B0A04020102020204" pitchFamily="34" charset="0"/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2"/>
          </dgm14:cNvPr>
        </a:ext>
      </dgm:extLst>
    </dgm:pt>
    <dgm:pt modelId="{3F7159F3-327D-40FE-8803-09A10FE1D8A5}" type="parTrans" cxnId="{2E30DB79-A522-4F44-BD8F-FE45A0CF5AEB}">
      <dgm:prSet/>
      <dgm:spPr/>
      <dgm:t>
        <a:bodyPr/>
        <a:lstStyle/>
        <a:p>
          <a:endParaRPr lang="ru-RU" sz="1800"/>
        </a:p>
      </dgm:t>
    </dgm:pt>
    <dgm:pt modelId="{D8FD794F-5F4A-4266-9B93-549FC450C3D9}" type="sibTrans" cxnId="{2E30DB79-A522-4F44-BD8F-FE45A0CF5AEB}">
      <dgm:prSet/>
      <dgm:spPr/>
      <dgm:t>
        <a:bodyPr/>
        <a:lstStyle/>
        <a:p>
          <a:endParaRPr lang="ru-RU" sz="1800"/>
        </a:p>
      </dgm:t>
    </dgm:pt>
    <dgm:pt modelId="{A32E3AFE-A4E1-4FF0-9D00-0F82CD51AA3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1600" noProof="0" dirty="0" smtClean="0">
              <a:solidFill>
                <a:schemeClr val="bg1"/>
              </a:solidFill>
              <a:latin typeface="Arial Black" panose="020B0A04020102020204" pitchFamily="34" charset="0"/>
            </a:rPr>
            <a:t>Мовна</a:t>
          </a:r>
          <a:r>
            <a:rPr lang="ru-RU" sz="1600" dirty="0" smtClean="0">
              <a:solidFill>
                <a:schemeClr val="bg1"/>
              </a:solidFill>
              <a:latin typeface="Arial Black" panose="020B0A04020102020204" pitchFamily="34" charset="0"/>
            </a:rPr>
            <a:t> </a:t>
          </a:r>
          <a:r>
            <a:rPr lang="uk-UA" sz="1600" noProof="0" dirty="0" smtClean="0">
              <a:solidFill>
                <a:schemeClr val="bg1"/>
              </a:solidFill>
              <a:latin typeface="Arial Black" panose="020B0A04020102020204" pitchFamily="34" charset="0"/>
            </a:rPr>
            <a:t>компетенція</a:t>
          </a:r>
          <a:r>
            <a:rPr lang="ru-RU" sz="1600" dirty="0" smtClean="0">
              <a:solidFill>
                <a:schemeClr val="bg1"/>
              </a:solidFill>
              <a:latin typeface="Arial Black" panose="020B0A04020102020204" pitchFamily="34" charset="0"/>
            </a:rPr>
            <a:t> (фонетика, лексика, </a:t>
          </a:r>
          <a:r>
            <a:rPr lang="uk-UA" sz="1600" noProof="0" dirty="0" smtClean="0">
              <a:solidFill>
                <a:schemeClr val="bg1"/>
              </a:solidFill>
              <a:latin typeface="Arial Black" panose="020B0A04020102020204" pitchFamily="34" charset="0"/>
            </a:rPr>
            <a:t>граматика</a:t>
          </a:r>
          <a:r>
            <a:rPr lang="ru-RU" sz="1600" dirty="0" smtClean="0">
              <a:solidFill>
                <a:schemeClr val="bg1"/>
              </a:solidFill>
              <a:latin typeface="Arial Black" panose="020B0A04020102020204" pitchFamily="34" charset="0"/>
            </a:rPr>
            <a:t>)</a:t>
          </a:r>
          <a:endParaRPr lang="ru-RU" sz="16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86B81F50-C326-4DB4-A6DC-A24EFB184BEE}" type="parTrans" cxnId="{0910B524-836F-426A-861A-6F0B4445F81F}">
      <dgm:prSet/>
      <dgm:spPr/>
      <dgm:t>
        <a:bodyPr/>
        <a:lstStyle/>
        <a:p>
          <a:endParaRPr lang="ru-RU" sz="1800"/>
        </a:p>
      </dgm:t>
    </dgm:pt>
    <dgm:pt modelId="{90B78914-F1B8-4601-9408-ED1AC21DA4CC}" type="sibTrans" cxnId="{0910B524-836F-426A-861A-6F0B4445F81F}">
      <dgm:prSet/>
      <dgm:spPr/>
      <dgm:t>
        <a:bodyPr/>
        <a:lstStyle/>
        <a:p>
          <a:endParaRPr lang="ru-RU" sz="1800"/>
        </a:p>
      </dgm:t>
    </dgm:pt>
    <dgm:pt modelId="{42923EDA-E887-4557-AE6F-AF832879E519}" type="pres">
      <dgm:prSet presAssocID="{8027C9E7-71E0-4846-9FA6-5F8D1A17088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3374015-E624-465E-A6B5-9F4A27E66141}" type="pres">
      <dgm:prSet presAssocID="{1541D66B-BFDE-4CC0-B1DD-45FD3796CBD5}" presName="singleCycle" presStyleCnt="0"/>
      <dgm:spPr/>
    </dgm:pt>
    <dgm:pt modelId="{41FA39D5-C73B-44FA-9658-DA33AE77A6D5}" type="pres">
      <dgm:prSet presAssocID="{1541D66B-BFDE-4CC0-B1DD-45FD3796CBD5}" presName="singleCenter" presStyleLbl="node1" presStyleIdx="0" presStyleCnt="5" custScaleX="12410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B1E5085F-4485-419A-9B84-21001DAC823F}" type="pres">
      <dgm:prSet presAssocID="{419EAAB9-C9B7-4A21-8CEA-DC0DA9972FA6}" presName="Name56" presStyleLbl="parChTrans1D2" presStyleIdx="0" presStyleCnt="4"/>
      <dgm:spPr/>
      <dgm:t>
        <a:bodyPr/>
        <a:lstStyle/>
        <a:p>
          <a:endParaRPr lang="ru-RU"/>
        </a:p>
      </dgm:t>
    </dgm:pt>
    <dgm:pt modelId="{86B3CE0D-76E4-4F3D-96C4-3BF6DBB2A94A}" type="pres">
      <dgm:prSet presAssocID="{8BDFB0F0-6397-4701-918A-8BBB951BF514}" presName="text0" presStyleLbl="node1" presStyleIdx="1" presStyleCnt="5" custScaleX="339428" custScaleY="94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BB8E0-290D-4B96-BC4F-1DB91C3A5545}" type="pres">
      <dgm:prSet presAssocID="{3265C9A2-3C12-4942-A741-6644764D69E3}" presName="Name56" presStyleLbl="parChTrans1D2" presStyleIdx="1" presStyleCnt="4"/>
      <dgm:spPr/>
      <dgm:t>
        <a:bodyPr/>
        <a:lstStyle/>
        <a:p>
          <a:endParaRPr lang="ru-RU"/>
        </a:p>
      </dgm:t>
    </dgm:pt>
    <dgm:pt modelId="{6D878C32-4E5F-44D0-9FAB-4568EA537067}" type="pres">
      <dgm:prSet presAssocID="{DF76B291-16E2-4D5B-BDEE-6F0AED58C7DD}" presName="text0" presStyleLbl="node1" presStyleIdx="2" presStyleCnt="5" custScaleX="217398" custRadScaleRad="148218" custRadScaleInc="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ED69B-7899-440B-8C85-3F06ABA0FC39}" type="pres">
      <dgm:prSet presAssocID="{3F7159F3-327D-40FE-8803-09A10FE1D8A5}" presName="Name56" presStyleLbl="parChTrans1D2" presStyleIdx="2" presStyleCnt="4"/>
      <dgm:spPr/>
      <dgm:t>
        <a:bodyPr/>
        <a:lstStyle/>
        <a:p>
          <a:endParaRPr lang="ru-RU"/>
        </a:p>
      </dgm:t>
    </dgm:pt>
    <dgm:pt modelId="{8440BD94-E1C3-48D0-8AE1-ACB868B531D5}" type="pres">
      <dgm:prSet presAssocID="{47FFBED9-6853-4EBF-A3BE-A4693A42F255}" presName="text0" presStyleLbl="node1" presStyleIdx="3" presStyleCnt="5" custScaleX="372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4B6DB-EBF4-4C04-BE98-858A57E3AE2D}" type="pres">
      <dgm:prSet presAssocID="{86B81F50-C326-4DB4-A6DC-A24EFB184BEE}" presName="Name56" presStyleLbl="parChTrans1D2" presStyleIdx="3" presStyleCnt="4"/>
      <dgm:spPr/>
      <dgm:t>
        <a:bodyPr/>
        <a:lstStyle/>
        <a:p>
          <a:endParaRPr lang="ru-RU"/>
        </a:p>
      </dgm:t>
    </dgm:pt>
    <dgm:pt modelId="{E331F353-E9BD-4E45-A4FE-9E2A2B9B0592}" type="pres">
      <dgm:prSet presAssocID="{A32E3AFE-A4E1-4FF0-9D00-0F82CD51AA38}" presName="text0" presStyleLbl="node1" presStyleIdx="4" presStyleCnt="5" custScaleX="220671" custRadScaleRad="149412" custRadScaleInc="-2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10B524-836F-426A-861A-6F0B4445F81F}" srcId="{1541D66B-BFDE-4CC0-B1DD-45FD3796CBD5}" destId="{A32E3AFE-A4E1-4FF0-9D00-0F82CD51AA38}" srcOrd="3" destOrd="0" parTransId="{86B81F50-C326-4DB4-A6DC-A24EFB184BEE}" sibTransId="{90B78914-F1B8-4601-9408-ED1AC21DA4CC}"/>
    <dgm:cxn modelId="{42B3DC57-DF30-4657-AA5B-5DED38B832F5}" type="presOf" srcId="{A32E3AFE-A4E1-4FF0-9D00-0F82CD51AA38}" destId="{E331F353-E9BD-4E45-A4FE-9E2A2B9B0592}" srcOrd="0" destOrd="0" presId="urn:microsoft.com/office/officeart/2008/layout/RadialCluster"/>
    <dgm:cxn modelId="{8F17C8D1-7020-4374-9482-2402D73E439B}" type="presOf" srcId="{47FFBED9-6853-4EBF-A3BE-A4693A42F255}" destId="{8440BD94-E1C3-48D0-8AE1-ACB868B531D5}" srcOrd="0" destOrd="0" presId="urn:microsoft.com/office/officeart/2008/layout/RadialCluster"/>
    <dgm:cxn modelId="{62BCEEAB-37FE-4860-8D28-4247230662EA}" type="presOf" srcId="{8BDFB0F0-6397-4701-918A-8BBB951BF514}" destId="{86B3CE0D-76E4-4F3D-96C4-3BF6DBB2A94A}" srcOrd="0" destOrd="0" presId="urn:microsoft.com/office/officeart/2008/layout/RadialCluster"/>
    <dgm:cxn modelId="{119E7DA1-D19F-4CD8-A12A-C408D1CC8CB6}" type="presOf" srcId="{8027C9E7-71E0-4846-9FA6-5F8D1A17088B}" destId="{42923EDA-E887-4557-AE6F-AF832879E519}" srcOrd="0" destOrd="0" presId="urn:microsoft.com/office/officeart/2008/layout/RadialCluster"/>
    <dgm:cxn modelId="{3F5F199A-414C-4A67-967B-9A0F215DD91D}" type="presOf" srcId="{3265C9A2-3C12-4942-A741-6644764D69E3}" destId="{221BB8E0-290D-4B96-BC4F-1DB91C3A5545}" srcOrd="0" destOrd="0" presId="urn:microsoft.com/office/officeart/2008/layout/RadialCluster"/>
    <dgm:cxn modelId="{DFD29808-9888-4FB1-8CDB-354E9572F65D}" type="presOf" srcId="{1541D66B-BFDE-4CC0-B1DD-45FD3796CBD5}" destId="{41FA39D5-C73B-44FA-9658-DA33AE77A6D5}" srcOrd="0" destOrd="0" presId="urn:microsoft.com/office/officeart/2008/layout/RadialCluster"/>
    <dgm:cxn modelId="{9AF80806-D449-453F-9A2B-9A1C90D0BBBE}" type="presOf" srcId="{DF76B291-16E2-4D5B-BDEE-6F0AED58C7DD}" destId="{6D878C32-4E5F-44D0-9FAB-4568EA537067}" srcOrd="0" destOrd="0" presId="urn:microsoft.com/office/officeart/2008/layout/RadialCluster"/>
    <dgm:cxn modelId="{00BB75F7-1A5F-45C3-90A5-2A600949F9B8}" srcId="{1541D66B-BFDE-4CC0-B1DD-45FD3796CBD5}" destId="{DF76B291-16E2-4D5B-BDEE-6F0AED58C7DD}" srcOrd="1" destOrd="0" parTransId="{3265C9A2-3C12-4942-A741-6644764D69E3}" sibTransId="{82AC2623-641F-4788-83B0-DFC13E2EE9F5}"/>
    <dgm:cxn modelId="{B50E7434-8585-414A-8643-724C8C9FF9E6}" srcId="{8027C9E7-71E0-4846-9FA6-5F8D1A17088B}" destId="{1541D66B-BFDE-4CC0-B1DD-45FD3796CBD5}" srcOrd="0" destOrd="0" parTransId="{75D07895-098E-477E-880C-9EEB76EE95F6}" sibTransId="{C2E34C70-FBB5-4408-A1CB-5E6F1AD4B331}"/>
    <dgm:cxn modelId="{6465533E-AE9A-49F3-9C23-8F99AE3954C3}" type="presOf" srcId="{419EAAB9-C9B7-4A21-8CEA-DC0DA9972FA6}" destId="{B1E5085F-4485-419A-9B84-21001DAC823F}" srcOrd="0" destOrd="0" presId="urn:microsoft.com/office/officeart/2008/layout/RadialCluster"/>
    <dgm:cxn modelId="{BB8FA2CB-C6DB-4E08-83E7-FA40B5DBD4EE}" type="presOf" srcId="{86B81F50-C326-4DB4-A6DC-A24EFB184BEE}" destId="{7BF4B6DB-EBF4-4C04-BE98-858A57E3AE2D}" srcOrd="0" destOrd="0" presId="urn:microsoft.com/office/officeart/2008/layout/RadialCluster"/>
    <dgm:cxn modelId="{5634C189-4CE2-489F-8D03-CFC6E224E1C6}" type="presOf" srcId="{3F7159F3-327D-40FE-8803-09A10FE1D8A5}" destId="{582ED69B-7899-440B-8C85-3F06ABA0FC39}" srcOrd="0" destOrd="0" presId="urn:microsoft.com/office/officeart/2008/layout/RadialCluster"/>
    <dgm:cxn modelId="{2E30DB79-A522-4F44-BD8F-FE45A0CF5AEB}" srcId="{1541D66B-BFDE-4CC0-B1DD-45FD3796CBD5}" destId="{47FFBED9-6853-4EBF-A3BE-A4693A42F255}" srcOrd="2" destOrd="0" parTransId="{3F7159F3-327D-40FE-8803-09A10FE1D8A5}" sibTransId="{D8FD794F-5F4A-4266-9B93-549FC450C3D9}"/>
    <dgm:cxn modelId="{9A0BB37B-27E0-4FA7-96CA-6E3B5B35EA5C}" srcId="{1541D66B-BFDE-4CC0-B1DD-45FD3796CBD5}" destId="{8BDFB0F0-6397-4701-918A-8BBB951BF514}" srcOrd="0" destOrd="0" parTransId="{419EAAB9-C9B7-4A21-8CEA-DC0DA9972FA6}" sibTransId="{4A26BB73-4CD8-4E75-98E2-185430D6D53A}"/>
    <dgm:cxn modelId="{1C90A048-37CE-460C-873E-4EAC487676BE}" type="presParOf" srcId="{42923EDA-E887-4557-AE6F-AF832879E519}" destId="{73374015-E624-465E-A6B5-9F4A27E66141}" srcOrd="0" destOrd="0" presId="urn:microsoft.com/office/officeart/2008/layout/RadialCluster"/>
    <dgm:cxn modelId="{0CACB5A8-7185-4F0C-A4BD-6A2ECB983065}" type="presParOf" srcId="{73374015-E624-465E-A6B5-9F4A27E66141}" destId="{41FA39D5-C73B-44FA-9658-DA33AE77A6D5}" srcOrd="0" destOrd="0" presId="urn:microsoft.com/office/officeart/2008/layout/RadialCluster"/>
    <dgm:cxn modelId="{B4D2605A-A194-41DC-90D6-71DA14FFC504}" type="presParOf" srcId="{73374015-E624-465E-A6B5-9F4A27E66141}" destId="{B1E5085F-4485-419A-9B84-21001DAC823F}" srcOrd="1" destOrd="0" presId="urn:microsoft.com/office/officeart/2008/layout/RadialCluster"/>
    <dgm:cxn modelId="{02940870-52AE-4605-BB4D-09F25EDBE7FB}" type="presParOf" srcId="{73374015-E624-465E-A6B5-9F4A27E66141}" destId="{86B3CE0D-76E4-4F3D-96C4-3BF6DBB2A94A}" srcOrd="2" destOrd="0" presId="urn:microsoft.com/office/officeart/2008/layout/RadialCluster"/>
    <dgm:cxn modelId="{705487F3-769A-4C4D-BF84-87AF0FFD735F}" type="presParOf" srcId="{73374015-E624-465E-A6B5-9F4A27E66141}" destId="{221BB8E0-290D-4B96-BC4F-1DB91C3A5545}" srcOrd="3" destOrd="0" presId="urn:microsoft.com/office/officeart/2008/layout/RadialCluster"/>
    <dgm:cxn modelId="{17E957D9-4820-49FD-AA72-13D4C3A0DB84}" type="presParOf" srcId="{73374015-E624-465E-A6B5-9F4A27E66141}" destId="{6D878C32-4E5F-44D0-9FAB-4568EA537067}" srcOrd="4" destOrd="0" presId="urn:microsoft.com/office/officeart/2008/layout/RadialCluster"/>
    <dgm:cxn modelId="{8CFA2AEE-47A7-4DB6-8360-70C8E368C640}" type="presParOf" srcId="{73374015-E624-465E-A6B5-9F4A27E66141}" destId="{582ED69B-7899-440B-8C85-3F06ABA0FC39}" srcOrd="5" destOrd="0" presId="urn:microsoft.com/office/officeart/2008/layout/RadialCluster"/>
    <dgm:cxn modelId="{CF10DEF0-9A2E-4485-A7AB-296742CC632B}" type="presParOf" srcId="{73374015-E624-465E-A6B5-9F4A27E66141}" destId="{8440BD94-E1C3-48D0-8AE1-ACB868B531D5}" srcOrd="6" destOrd="0" presId="urn:microsoft.com/office/officeart/2008/layout/RadialCluster"/>
    <dgm:cxn modelId="{28703CD2-EFBB-417C-AF59-7F666FF16595}" type="presParOf" srcId="{73374015-E624-465E-A6B5-9F4A27E66141}" destId="{7BF4B6DB-EBF4-4C04-BE98-858A57E3AE2D}" srcOrd="7" destOrd="0" presId="urn:microsoft.com/office/officeart/2008/layout/RadialCluster"/>
    <dgm:cxn modelId="{41ED0A5B-895E-47CA-ACD4-8C5D293D790B}" type="presParOf" srcId="{73374015-E624-465E-A6B5-9F4A27E66141}" destId="{E331F353-E9BD-4E45-A4FE-9E2A2B9B0592}" srcOrd="8" destOrd="0" presId="urn:microsoft.com/office/officeart/2008/layout/RadialCluster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1195A-9B93-49AA-87D8-783FE3C8EB29}" type="datetimeFigureOut">
              <a:rPr lang="uk-UA" smtClean="0"/>
              <a:pPr/>
              <a:t>13.01.2021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AE5F6-5219-4A89-A180-C224E788F9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52977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5" name="Shape 189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5911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ABL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5294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27584" y="620688"/>
            <a:ext cx="8136904" cy="26642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Сучасний урок іноземної мови в умовах компетентнісної парадигми освіти</a:t>
            </a:r>
            <a:endParaRPr lang="uk-UA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4653136"/>
            <a:ext cx="4536504" cy="20162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Бабич Володимир Анатолійович,</a:t>
            </a:r>
            <a:r>
              <a:rPr lang="uk-UA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консультант комунальної установи «Зарічненський центр професійного розвитку педагогічних працівників» Зарічненської селищної ради Вараського району Рівненської області</a:t>
            </a:r>
            <a:endParaRPr lang="uk-UA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Google Shape;60;p14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4581360"/>
            <a:ext cx="3725468" cy="208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21936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6" y="0"/>
            <a:ext cx="9124411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9091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000"/>
            <a:ext cx="9233884" cy="69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298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80" y="0"/>
            <a:ext cx="9176935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015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886799" y="332656"/>
            <a:ext cx="70056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/>
            <a:r>
              <a:rPr lang="uk-UA" sz="2200" b="1" dirty="0" smtClean="0">
                <a:solidFill>
                  <a:srgbClr val="993300"/>
                </a:solidFill>
                <a:latin typeface="Candara" pitchFamily="34" charset="0"/>
                <a:cs typeface="Tahoma" pitchFamily="34" charset="0"/>
              </a:rPr>
              <a:t>НОВІ  РОЛІ  ВЧИТЕЛЯ</a:t>
            </a:r>
            <a:endParaRPr lang="uk-UA" sz="2200" b="1" dirty="0">
              <a:solidFill>
                <a:srgbClr val="993300"/>
              </a:solidFill>
              <a:latin typeface="Candara" pitchFamily="34" charset="0"/>
              <a:cs typeface="Tahoma" pitchFamily="34" charset="0"/>
            </a:endParaRPr>
          </a:p>
        </p:txBody>
      </p:sp>
      <p:sp>
        <p:nvSpPr>
          <p:cNvPr id="16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17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600812" y="991390"/>
            <a:ext cx="7416825" cy="865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just" fontAlgn="base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Розробник програм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– укладає навчальні програми, передбачає очікувані результати, визначає завдання для досягнення цих результатів, способи перевірки, необхідні ресурси та час.</a:t>
            </a:r>
          </a:p>
        </p:txBody>
      </p:sp>
      <p:pic>
        <p:nvPicPr>
          <p:cNvPr id="8" name="Picture 2" descr="Результат пошуку зображень за запитом програма укр мова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39"/>
          <a:stretch/>
        </p:blipFill>
        <p:spPr bwMode="auto">
          <a:xfrm>
            <a:off x="971600" y="1061894"/>
            <a:ext cx="540271" cy="72435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5" t="10239" r="6734" b="6714"/>
          <a:stretch/>
        </p:blipFill>
        <p:spPr bwMode="auto">
          <a:xfrm>
            <a:off x="951598" y="2024175"/>
            <a:ext cx="560273" cy="54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Пов’язане зображення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508"/>
          <a:stretch/>
        </p:blipFill>
        <p:spPr bwMode="auto">
          <a:xfrm>
            <a:off x="951600" y="2732471"/>
            <a:ext cx="596698" cy="51151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Результат пошуку зображень за запитом менеджер-учитель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20" b="40758"/>
          <a:stretch/>
        </p:blipFill>
        <p:spPr bwMode="auto">
          <a:xfrm flipH="1">
            <a:off x="951594" y="3501007"/>
            <a:ext cx="603671" cy="51831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Результат пошуку зображень за запитом &quot;учитель-тьютор&quot;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44" t="7162" r="17854"/>
          <a:stretch/>
        </p:blipFill>
        <p:spPr bwMode="auto">
          <a:xfrm>
            <a:off x="980328" y="4437112"/>
            <a:ext cx="600486" cy="54580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Результат пошуку зображень за запитом учитель-дослідни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120" y="5212967"/>
            <a:ext cx="639105" cy="56214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Результат пошуку зображень за запитом агент змін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29" r="14671"/>
          <a:stretch/>
        </p:blipFill>
        <p:spPr bwMode="auto">
          <a:xfrm>
            <a:off x="960330" y="5987353"/>
            <a:ext cx="640482" cy="58303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одержимое 2"/>
          <p:cNvSpPr txBox="1">
            <a:spLocks/>
          </p:cNvSpPr>
          <p:nvPr/>
        </p:nvSpPr>
        <p:spPr>
          <a:xfrm>
            <a:off x="1748815" y="1939197"/>
            <a:ext cx="7395007" cy="608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chemeClr val="bg2">
                    <a:lumMod val="10000"/>
                  </a:schemeClr>
                </a:solidFill>
                <a:latin typeface="Candara" pitchFamily="34" charset="0"/>
              </a:defRPr>
            </a:lvl1pPr>
            <a:lvl2pPr marL="0" lvl="1" algn="just" fontAlgn="base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sz="2000" b="1">
                <a:solidFill>
                  <a:srgbClr val="002060"/>
                </a:solidFill>
                <a:latin typeface="Candara" pitchFamily="34" charset="0"/>
                <a:ea typeface="Segoe UI" pitchFamily="34" charset="0"/>
                <a:cs typeface="Segoe UI" pitchFamily="34" charset="0"/>
              </a:defRPr>
            </a:lvl2pPr>
          </a:lstStyle>
          <a:p>
            <a:pPr lvl="1"/>
            <a:r>
              <a:rPr lang="uk-UA" sz="1800" noProof="1">
                <a:solidFill>
                  <a:schemeClr val="bg2">
                    <a:lumMod val="10000"/>
                  </a:schemeClr>
                </a:solidFill>
              </a:rPr>
              <a:t>Фасилітатор</a:t>
            </a:r>
            <a:r>
              <a:rPr lang="uk-UA" sz="1800" b="0" dirty="0">
                <a:solidFill>
                  <a:schemeClr val="bg2">
                    <a:lumMod val="10000"/>
                  </a:schemeClr>
                </a:solidFill>
              </a:rPr>
              <a:t> – допомагає групі у виконанні завдання, полегшує процес  засвоєння знань.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03947" y="2607620"/>
            <a:ext cx="7350353" cy="608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just" fontAlgn="base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Модератор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 – стежить за порядком і дотриманням правил спілкування під час обговорення питання.</a:t>
            </a: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1723817" y="4375681"/>
            <a:ext cx="734175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chemeClr val="bg2">
                    <a:lumMod val="10000"/>
                  </a:schemeClr>
                </a:solidFill>
                <a:latin typeface="Candara" pitchFamily="34" charset="0"/>
              </a:defRPr>
            </a:lvl1pPr>
            <a:lvl2pPr marL="0" lvl="1" algn="just" fontAlgn="base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sz="2000" b="1">
                <a:solidFill>
                  <a:srgbClr val="002060"/>
                </a:solidFill>
                <a:latin typeface="Candara" pitchFamily="34" charset="0"/>
                <a:ea typeface="Segoe UI" pitchFamily="34" charset="0"/>
                <a:cs typeface="Segoe UI" pitchFamily="34" charset="0"/>
              </a:defRPr>
            </a:lvl2pPr>
          </a:lstStyle>
          <a:p>
            <a:r>
              <a:rPr lang="uk-UA" sz="1800" b="1" dirty="0"/>
              <a:t>Консультант</a:t>
            </a:r>
            <a:r>
              <a:rPr lang="uk-UA" sz="1800" dirty="0"/>
              <a:t> – ділиться знаннями, навичками, розвиває спроможності учнів, робить внесок в успіх кожного.</a:t>
            </a: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1730005" y="5817206"/>
            <a:ext cx="731926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chemeClr val="bg2">
                    <a:lumMod val="10000"/>
                  </a:schemeClr>
                </a:solidFill>
                <a:latin typeface="Candara" pitchFamily="34" charset="0"/>
              </a:defRPr>
            </a:lvl1pPr>
            <a:lvl2pPr marL="0" lvl="1" algn="just" fontAlgn="base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sz="2000" b="1">
                <a:solidFill>
                  <a:srgbClr val="002060"/>
                </a:solidFill>
                <a:latin typeface="Candara" pitchFamily="34" charset="0"/>
                <a:ea typeface="Segoe UI" pitchFamily="34" charset="0"/>
                <a:cs typeface="Segoe UI" pitchFamily="34" charset="0"/>
              </a:defRPr>
            </a:lvl2pPr>
          </a:lstStyle>
          <a:p>
            <a:r>
              <a:rPr lang="uk-UA" sz="1800" b="1" dirty="0"/>
              <a:t>Агент змін </a:t>
            </a:r>
            <a:r>
              <a:rPr lang="uk-UA" sz="1800" dirty="0"/>
              <a:t>– заохочує та проводить постійний аналіз і рефлексію; ініціює альтернативні існуючій практиці думки; сприяє процесу змін і розвитку класу/школи.</a:t>
            </a:r>
            <a:endParaRPr lang="ru-RU" sz="1800" dirty="0"/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1724973" y="5121481"/>
            <a:ext cx="732932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chemeClr val="bg2">
                    <a:lumMod val="10000"/>
                  </a:schemeClr>
                </a:solidFill>
                <a:latin typeface="Candara" pitchFamily="34" charset="0"/>
              </a:defRPr>
            </a:lvl1pPr>
            <a:lvl2pPr marL="0" lvl="1" algn="just" fontAlgn="base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sz="2000" b="1">
                <a:solidFill>
                  <a:srgbClr val="002060"/>
                </a:solidFill>
                <a:latin typeface="Candara" pitchFamily="34" charset="0"/>
                <a:ea typeface="Segoe UI" pitchFamily="34" charset="0"/>
                <a:cs typeface="Segoe UI" pitchFamily="34" charset="0"/>
              </a:defRPr>
            </a:lvl2pPr>
          </a:lstStyle>
          <a:p>
            <a:r>
              <a:rPr lang="uk-UA" sz="1800" b="1" dirty="0"/>
              <a:t>Дослідник</a:t>
            </a:r>
            <a:r>
              <a:rPr lang="uk-UA" sz="1800" dirty="0"/>
              <a:t> – проводить дослідження пошукового характеру, не боїться йти новим шляхом, використовує нові педагогічні технології.</a:t>
            </a: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1711676" y="3270851"/>
            <a:ext cx="731926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2pPr marL="0" lvl="1" algn="just" fontAlgn="base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sz="2000" b="1">
                <a:solidFill>
                  <a:srgbClr val="002060"/>
                </a:solidFill>
                <a:latin typeface="Candara" pitchFamily="34" charset="0"/>
                <a:ea typeface="Segoe UI" pitchFamily="34" charset="0"/>
                <a:cs typeface="Segoe UI" pitchFamily="34" charset="0"/>
              </a:defRPr>
            </a:lvl2pPr>
          </a:lstStyle>
          <a:p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Менеджер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 – планує, оцінює, вносить зміни до навчального процесу для досягнення учнями очікуваних навчальних результатів; забезпечує необхідними ресурсами.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23924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5723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691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480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5135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143"/>
            <a:ext cx="9099757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159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289"/>
            <a:ext cx="9100577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1843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475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4892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71601" y="-1"/>
            <a:ext cx="8172398" cy="7837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 eaLnBrk="0" hangingPunct="0">
              <a:defRPr/>
            </a:pPr>
            <a:r>
              <a:rPr lang="uk-UA" sz="2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Arial" pitchFamily="34" charset="0"/>
              </a:rPr>
              <a:t>СУЧАСНИЙ УРОК ІНОЗЕМНОЇ МОВИ  В УМОВАХ</a:t>
            </a:r>
          </a:p>
          <a:p>
            <a:pPr algn="ctr" eaLnBrk="0" hangingPunct="0">
              <a:defRPr/>
            </a:pPr>
            <a:r>
              <a:rPr lang="uk-UA" sz="2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Arial" pitchFamily="34" charset="0"/>
              </a:rPr>
              <a:t>КОМПЕТЕНТНІСНОЇ ПАРАДИГМИ ОСВІТИ</a:t>
            </a:r>
          </a:p>
          <a:p>
            <a:pPr algn="ctr" eaLnBrk="0" hangingPunct="0">
              <a:defRPr/>
            </a:pPr>
            <a:endParaRPr lang="uk-UA" sz="2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Arial" pitchFamily="34" charset="0"/>
            </a:endParaRPr>
          </a:p>
        </p:txBody>
      </p:sp>
      <p:pic>
        <p:nvPicPr>
          <p:cNvPr id="6" name="Picture 8" descr="Ð ÐµÐ·ÑÐ»ÑÑÐ°Ñ Ð¿Ð¾ÑÑÐºÑ Ð·Ð¾Ð±ÑÐ°Ð¶ÐµÐ½Ñ Ð·Ð° Ð·Ð°Ð¿Ð¸ÑÐ¾Ð¼ &quot;ÑÐ½Ð½Ð¾Ð²Ð°ÑÑÑ Ð² Ð¾ÑÐ²ÑÑÑ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8" t="19667" r="20660" b="27563"/>
          <a:stretch/>
        </p:blipFill>
        <p:spPr bwMode="auto">
          <a:xfrm>
            <a:off x="1041164" y="944106"/>
            <a:ext cx="799288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88904" y="1484784"/>
            <a:ext cx="2037172" cy="738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14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СУЧАСНІ ПІДХОДИ </a:t>
            </a:r>
          </a:p>
          <a:p>
            <a:pPr algn="ctr">
              <a:lnSpc>
                <a:spcPts val="2000"/>
              </a:lnSpc>
            </a:pPr>
            <a:r>
              <a:rPr lang="uk-UA" sz="14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ДО ОРГАНІЗАЦІЇ ОСВІТНЬОГО ПРОЦЕСУ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68712" y="2690051"/>
            <a:ext cx="1038777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14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КОНСПЕКТ</a:t>
            </a:r>
          </a:p>
          <a:p>
            <a:pPr algn="ctr">
              <a:lnSpc>
                <a:spcPts val="2000"/>
              </a:lnSpc>
            </a:pPr>
            <a:r>
              <a:rPr lang="uk-UA" sz="14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УРОКУ</a:t>
            </a:r>
            <a:endParaRPr lang="uk-UA" sz="1400" b="1" dirty="0">
              <a:solidFill>
                <a:schemeClr val="bg2">
                  <a:lumMod val="10000"/>
                </a:schemeClr>
              </a:solidFill>
              <a:latin typeface="Candara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22660" y="5229200"/>
            <a:ext cx="144212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14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ТИПИ</a:t>
            </a:r>
          </a:p>
          <a:p>
            <a:pPr algn="ctr">
              <a:lnSpc>
                <a:spcPts val="2000"/>
              </a:lnSpc>
            </a:pPr>
            <a:r>
              <a:rPr lang="uk-UA" sz="14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 І СТРУКТУРА</a:t>
            </a:r>
          </a:p>
          <a:p>
            <a:pPr algn="ctr">
              <a:lnSpc>
                <a:spcPts val="2000"/>
              </a:lnSpc>
            </a:pPr>
            <a:r>
              <a:rPr lang="uk-UA" sz="14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УРОКУ</a:t>
            </a:r>
            <a:endParaRPr lang="uk-UA" sz="1400" b="1" dirty="0">
              <a:solidFill>
                <a:schemeClr val="bg2">
                  <a:lumMod val="10000"/>
                </a:schemeClr>
              </a:solidFill>
              <a:latin typeface="Candara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79654" y="1700809"/>
            <a:ext cx="1743674" cy="682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14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ІННОВАЦІЙНІ </a:t>
            </a:r>
          </a:p>
          <a:p>
            <a:pPr algn="ctr">
              <a:lnSpc>
                <a:spcPts val="2000"/>
              </a:lnSpc>
            </a:pPr>
            <a:r>
              <a:rPr lang="uk-UA" sz="14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МЕТОДИ І ПРИЙОМИ</a:t>
            </a:r>
            <a:endParaRPr lang="uk-UA" sz="1400" b="1" dirty="0">
              <a:solidFill>
                <a:schemeClr val="bg2">
                  <a:lumMod val="10000"/>
                </a:schemeClr>
              </a:solidFill>
              <a:latin typeface="Candara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84382" y="3824426"/>
            <a:ext cx="1314381" cy="684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14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ОЦІНЮВАННЯ </a:t>
            </a:r>
            <a:endParaRPr lang="uk-UA" sz="1400" b="1" dirty="0">
              <a:solidFill>
                <a:schemeClr val="bg2">
                  <a:lumMod val="10000"/>
                </a:schemeClr>
              </a:solidFill>
              <a:latin typeface="Candara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lnSpc>
                <a:spcPts val="2000"/>
              </a:lnSpc>
            </a:pPr>
            <a:r>
              <a:rPr lang="uk-UA" sz="1400" b="1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НА УРОЦІ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48264" y="5229200"/>
            <a:ext cx="1853882" cy="815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14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КОМПЕТЕНТНОСТІ, КЛЮЧОВІ УМІННЯ, НАСКРІЗНІ ЛІНІЇ</a:t>
            </a:r>
            <a:endParaRPr lang="uk-UA" sz="1400" b="1" dirty="0">
              <a:solidFill>
                <a:schemeClr val="bg2">
                  <a:lumMod val="10000"/>
                </a:schemeClr>
              </a:solidFill>
              <a:latin typeface="Candara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715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124744"/>
            <a:ext cx="7848872" cy="364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uk-UA" sz="3200" b="1" i="1" dirty="0" smtClean="0">
                <a:solidFill>
                  <a:srgbClr val="002060"/>
                </a:solidFill>
                <a:cs typeface="Arial" pitchFamily="34" charset="0"/>
              </a:rPr>
              <a:t>З уроку починається навчально-виховний процес, уроком він і закінчується. Усе інше в школі грає хоч і важливу, але допоміжну роль, доповнюючи і розвиваючи все те, що закладається в ході уроку.</a:t>
            </a:r>
          </a:p>
          <a:p>
            <a:pPr algn="r">
              <a:spcBef>
                <a:spcPts val="400"/>
              </a:spcBef>
              <a:spcAft>
                <a:spcPts val="400"/>
              </a:spcAft>
            </a:pPr>
            <a:r>
              <a:rPr lang="uk-UA" sz="3200" b="1" i="1" dirty="0" smtClean="0">
                <a:solidFill>
                  <a:srgbClr val="002060"/>
                </a:solidFill>
                <a:cs typeface="Arial" pitchFamily="34" charset="0"/>
              </a:rPr>
              <a:t>Ю.А. Конаржевський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195736" y="178412"/>
            <a:ext cx="58326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/>
            <a:r>
              <a:rPr lang="uk-UA" sz="36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Урок як форма навчання</a:t>
            </a:r>
            <a:endParaRPr lang="uk-UA" sz="3600" b="1" dirty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28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857132" y="161165"/>
            <a:ext cx="70056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/>
            <a:r>
              <a:rPr lang="uk-UA" sz="2200" b="1" dirty="0" smtClean="0">
                <a:solidFill>
                  <a:srgbClr val="993300"/>
                </a:solidFill>
                <a:latin typeface="Candara" pitchFamily="34" charset="0"/>
                <a:cs typeface="Tahoma" pitchFamily="34" charset="0"/>
              </a:rPr>
              <a:t>СУЧАСНИЙ УРОК:  ВИМОГИ</a:t>
            </a:r>
          </a:p>
        </p:txBody>
      </p:sp>
      <p:sp>
        <p:nvSpPr>
          <p:cNvPr id="16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17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897090" y="980728"/>
            <a:ext cx="79776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cs typeface="Arial" pitchFamily="34" charset="0"/>
              </a:rPr>
              <a:t>Різнобічний особистісний розвиток учнів.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cs typeface="Arial" pitchFamily="34" charset="0"/>
              </a:rPr>
              <a:t>Розвивальний характер навчання: створення умов для саморозвитку потенційних можливостей учнів.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cs typeface="Arial" pitchFamily="34" charset="0"/>
              </a:rPr>
              <a:t>Правильний вибір типу уроку та відповідної йому структури.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cs typeface="Arial" pitchFamily="34" charset="0"/>
              </a:rPr>
              <a:t>Формування компетентностей та реалізація наскрізних ліній і ключових умінь.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cs typeface="Arial" pitchFamily="34" charset="0"/>
              </a:rPr>
              <a:t>Індивідуалізація навчання за допомогою системи програмованих матеріалів.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uk-UA" sz="2200" noProof="1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cs typeface="Arial" pitchFamily="34" charset="0"/>
              </a:rPr>
              <a:t>Діяльнісно-проблемний підхід.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uk-UA" sz="2200" noProof="1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cs typeface="Arial" pitchFamily="34" charset="0"/>
              </a:rPr>
              <a:t>Розвиток критичного мислення.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cs typeface="Arial" pitchFamily="34" charset="0"/>
              </a:rPr>
              <a:t>Інноваційні технології, методи і прийоми.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cs typeface="Arial" pitchFamily="34" charset="0"/>
              </a:rPr>
              <a:t>Різні форми навчання: індивідуальна, парна, групова, колективна.</a:t>
            </a:r>
            <a:endParaRPr lang="uk-UA" sz="2200" dirty="0">
              <a:solidFill>
                <a:schemeClr val="bg2">
                  <a:lumMod val="10000"/>
                </a:schemeClr>
              </a:solidFill>
              <a:latin typeface="Candara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cs typeface="Arial" pitchFamily="34" charset="0"/>
              </a:rPr>
              <a:t>Ефективне використання освітнього простору.</a:t>
            </a:r>
            <a:endParaRPr lang="uk-UA" sz="2200" dirty="0">
              <a:solidFill>
                <a:schemeClr val="bg2">
                  <a:lumMod val="10000"/>
                </a:schemeClr>
              </a:solidFill>
              <a:latin typeface="Candara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cs typeface="Arial" pitchFamily="34" charset="0"/>
              </a:rPr>
              <a:t>Застосування різних видів оцінювання. </a:t>
            </a:r>
          </a:p>
        </p:txBody>
      </p:sp>
    </p:spTree>
    <p:extLst>
      <p:ext uri="{BB962C8B-B14F-4D97-AF65-F5344CB8AC3E}">
        <p14:creationId xmlns:p14="http://schemas.microsoft.com/office/powerpoint/2010/main" xmlns="" val="276625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93"/>
            <a:ext cx="9182697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154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7" y="-8965"/>
            <a:ext cx="9139543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7000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463606" y="178472"/>
            <a:ext cx="71512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/>
            <a:r>
              <a:rPr lang="uk-UA" sz="2200" b="1" dirty="0">
                <a:solidFill>
                  <a:srgbClr val="993300"/>
                </a:solidFill>
                <a:latin typeface="Candara" pitchFamily="34" charset="0"/>
                <a:cs typeface="Tahoma" pitchFamily="34" charset="0"/>
              </a:rPr>
              <a:t>КЛЮЧОВІ  КОМПЕТЕНТНОСТІ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0704" y="1052736"/>
            <a:ext cx="3416092" cy="6268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uk-UA" sz="2000" dirty="0">
                <a:solidFill>
                  <a:srgbClr val="262F13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вільне володіння державною мовою</a:t>
            </a:r>
            <a:endParaRPr lang="ru-RU" sz="2000" dirty="0">
              <a:solidFill>
                <a:srgbClr val="262F13"/>
              </a:solidFill>
              <a:latin typeface="Candara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2327" y="1910250"/>
            <a:ext cx="3431662" cy="1118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uk-UA" sz="2000" dirty="0">
                <a:solidFill>
                  <a:srgbClr val="262F13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здатність спілкуватися рідною (у разі відмінності від державної) та іноземними мовами</a:t>
            </a:r>
            <a:endParaRPr lang="ru-RU" sz="2000" dirty="0">
              <a:solidFill>
                <a:srgbClr val="262F13"/>
              </a:solidFill>
              <a:latin typeface="Candara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2327" y="3957980"/>
            <a:ext cx="3384469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uk-UA" sz="2000" dirty="0">
                <a:solidFill>
                  <a:srgbClr val="262F13"/>
                </a:solidFill>
                <a:latin typeface="+mj-lt"/>
                <a:ea typeface="Segoe UI" pitchFamily="34" charset="0"/>
                <a:cs typeface="Segoe UI" pitchFamily="34" charset="0"/>
              </a:rPr>
              <a:t>компетентність у галузі природничих наук, техніки і технологій</a:t>
            </a:r>
            <a:endParaRPr lang="ru-RU" sz="2000" dirty="0">
              <a:solidFill>
                <a:srgbClr val="262F13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599" y="5085184"/>
            <a:ext cx="3405197" cy="509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uk-UA" sz="2000" dirty="0">
                <a:solidFill>
                  <a:srgbClr val="262F13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екологічна компетентність</a:t>
            </a:r>
            <a:endParaRPr lang="ru-RU" sz="2000" dirty="0">
              <a:solidFill>
                <a:srgbClr val="262F13"/>
              </a:solidFill>
              <a:latin typeface="Candara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6188" y="3267182"/>
            <a:ext cx="3425300" cy="5333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uk-UA" sz="2000" dirty="0">
                <a:solidFill>
                  <a:srgbClr val="262F13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математична компетентність</a:t>
            </a:r>
            <a:endParaRPr lang="ru-RU" sz="2000" dirty="0">
              <a:solidFill>
                <a:srgbClr val="262F13"/>
              </a:solidFill>
              <a:latin typeface="Candara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599" y="5809253"/>
            <a:ext cx="3362944" cy="6052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uk-UA" sz="2000" dirty="0">
                <a:solidFill>
                  <a:srgbClr val="262F13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інформаційно-комунікаційна компетентність</a:t>
            </a:r>
            <a:endParaRPr lang="ru-RU" sz="2000" dirty="0">
              <a:solidFill>
                <a:srgbClr val="262F13"/>
              </a:solidFill>
              <a:latin typeface="Candara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60130" y="1054669"/>
            <a:ext cx="3888432" cy="6249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uk-UA" sz="2000" dirty="0">
                <a:solidFill>
                  <a:srgbClr val="262F13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навчання впродовж життя</a:t>
            </a:r>
            <a:endParaRPr lang="ru-RU" sz="2000" dirty="0">
              <a:solidFill>
                <a:srgbClr val="262F13"/>
              </a:solidFill>
              <a:latin typeface="Candara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1949243"/>
            <a:ext cx="3888432" cy="18876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uk-UA" sz="1900" dirty="0">
                <a:solidFill>
                  <a:srgbClr val="262F13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громадянські та соціальні компетентності, пов’язані з ідеями демократії, справедливості, рівності, прав людини, добробуту та здорового способу життя, з усвідомленням рівних прав і можливостей</a:t>
            </a:r>
            <a:endParaRPr lang="ru-RU" sz="1900" dirty="0">
              <a:solidFill>
                <a:srgbClr val="262F13"/>
              </a:solidFill>
              <a:latin typeface="Candara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50123" y="4123539"/>
            <a:ext cx="3904358" cy="5285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uk-UA" sz="2000" dirty="0">
                <a:solidFill>
                  <a:srgbClr val="262F13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культурна компетентність</a:t>
            </a:r>
            <a:endParaRPr lang="ru-RU" sz="2000" dirty="0">
              <a:solidFill>
                <a:srgbClr val="262F13"/>
              </a:solidFill>
              <a:latin typeface="Candara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91486" y="5793804"/>
            <a:ext cx="3873002" cy="6052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uk-UA" sz="2000" dirty="0">
                <a:solidFill>
                  <a:srgbClr val="262F13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інші компетентності, передбачені стандартом освіти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68093" y="4894977"/>
            <a:ext cx="3904358" cy="6052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uk-UA" sz="2000" dirty="0">
                <a:solidFill>
                  <a:srgbClr val="262F13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підприємливість та фінансова грамотність</a:t>
            </a:r>
            <a:endParaRPr lang="ru-RU" sz="2000" dirty="0">
              <a:solidFill>
                <a:srgbClr val="262F13"/>
              </a:solidFill>
              <a:latin typeface="Candara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698360" y="1509210"/>
            <a:ext cx="0" cy="461963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387693" y="1519360"/>
            <a:ext cx="662430" cy="1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413626" y="5350781"/>
            <a:ext cx="662430" cy="1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387693" y="6152157"/>
            <a:ext cx="662430" cy="1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376796" y="4388866"/>
            <a:ext cx="662430" cy="1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429056" y="2480024"/>
            <a:ext cx="662430" cy="1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421813" y="3711203"/>
            <a:ext cx="276547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992327" y="4036688"/>
            <a:ext cx="3384469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uk-UA" sz="2000" dirty="0">
                <a:solidFill>
                  <a:srgbClr val="262F13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компетентність у галузі природничих наук, техніки і технологій</a:t>
            </a:r>
            <a:endParaRPr lang="ru-RU" sz="2000" dirty="0">
              <a:solidFill>
                <a:srgbClr val="262F13"/>
              </a:solidFill>
              <a:latin typeface="Candara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443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7787232"/>
              </p:ext>
            </p:extLst>
          </p:nvPr>
        </p:nvGraphicFramePr>
        <p:xfrm>
          <a:off x="755576" y="620688"/>
          <a:ext cx="8115300" cy="6040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735954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5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098675" y="170618"/>
            <a:ext cx="57610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/>
            <a:r>
              <a:rPr lang="uk-UA" sz="2200" b="1" dirty="0">
                <a:solidFill>
                  <a:srgbClr val="993300"/>
                </a:solidFill>
                <a:latin typeface="Candara" pitchFamily="34" charset="0"/>
                <a:cs typeface="Tahoma" pitchFamily="34" charset="0"/>
              </a:rPr>
              <a:t>КЛЮЧОВІ  ВМІННЯ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62" t="23968" r="5632" b="11881"/>
          <a:stretch/>
        </p:blipFill>
        <p:spPr bwMode="auto">
          <a:xfrm>
            <a:off x="971600" y="1419148"/>
            <a:ext cx="7967291" cy="489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8746" y="2765330"/>
            <a:ext cx="278325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b="1" dirty="0" smtClean="0">
                <a:solidFill>
                  <a:srgbClr val="002060"/>
                </a:solidFill>
                <a:latin typeface="Arial Narrow" pitchFamily="34" charset="0"/>
              </a:rPr>
              <a:t>критичне та системне мислення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378" y="3356992"/>
            <a:ext cx="241949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uk-UA" sz="1600" b="1" dirty="0" smtClean="0">
                <a:solidFill>
                  <a:srgbClr val="002060"/>
                </a:solidFill>
                <a:latin typeface="Arial Narrow" pitchFamily="34" charset="0"/>
              </a:rPr>
              <a:t>здатність співпрацювати з іншими людьми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58746" y="3820480"/>
            <a:ext cx="19341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b="1" dirty="0" smtClean="0">
                <a:solidFill>
                  <a:srgbClr val="002060"/>
                </a:solidFill>
                <a:latin typeface="Arial Narrow" pitchFamily="34" charset="0"/>
              </a:rPr>
              <a:t>приймати рішення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1776" y="4291871"/>
            <a:ext cx="198487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b="1" dirty="0" smtClean="0">
                <a:solidFill>
                  <a:srgbClr val="002060"/>
                </a:solidFill>
                <a:latin typeface="Arial Narrow" pitchFamily="34" charset="0"/>
              </a:rPr>
              <a:t>оцінювати ризики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8746" y="5013176"/>
            <a:ext cx="2039281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b="1" dirty="0" smtClean="0">
                <a:solidFill>
                  <a:srgbClr val="002060"/>
                </a:solidFill>
                <a:latin typeface="Arial Narrow" pitchFamily="34" charset="0"/>
              </a:rPr>
              <a:t>конструктивно оцінювати емоції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5186" y="5589240"/>
            <a:ext cx="177804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b="1" dirty="0" smtClean="0">
                <a:solidFill>
                  <a:srgbClr val="002060"/>
                </a:solidFill>
                <a:latin typeface="Arial Narrow" pitchFamily="34" charset="0"/>
              </a:rPr>
              <a:t>ініціативність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92280" y="3006105"/>
            <a:ext cx="177298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b="1" dirty="0" smtClean="0">
                <a:solidFill>
                  <a:srgbClr val="002060"/>
                </a:solidFill>
                <a:latin typeface="Arial Narrow" pitchFamily="34" charset="0"/>
              </a:rPr>
              <a:t>читання  з розумінням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3635634"/>
            <a:ext cx="26370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b="1" dirty="0" smtClean="0">
                <a:solidFill>
                  <a:srgbClr val="002060"/>
                </a:solidFill>
                <a:latin typeface="Arial Narrow" pitchFamily="34" charset="0"/>
              </a:rPr>
              <a:t>висловлювати власну думку усно й письмово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72200" y="4306077"/>
            <a:ext cx="2664296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b="1" dirty="0" smtClean="0">
                <a:solidFill>
                  <a:srgbClr val="002060"/>
                </a:solidFill>
                <a:latin typeface="Arial Narrow" pitchFamily="34" charset="0"/>
              </a:rPr>
              <a:t>здатність логічно обґрунтовувати позицію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58869" y="4784576"/>
            <a:ext cx="148959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b="1" dirty="0" smtClean="0">
                <a:solidFill>
                  <a:srgbClr val="002060"/>
                </a:solidFill>
                <a:latin typeface="Arial Narrow" pitchFamily="34" charset="0"/>
              </a:rPr>
              <a:t>творчість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57701" y="5241776"/>
            <a:ext cx="2207567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b="1" dirty="0" err="1" smtClean="0">
                <a:solidFill>
                  <a:srgbClr val="002060"/>
                </a:solidFill>
                <a:latin typeface="Arial Narrow" pitchFamily="34" charset="0"/>
              </a:rPr>
              <a:t>розв</a:t>
            </a:r>
            <a:r>
              <a:rPr lang="en-US" b="1" dirty="0" smtClean="0">
                <a:solidFill>
                  <a:srgbClr val="002060"/>
                </a:solidFill>
                <a:latin typeface="Arial Narrow" pitchFamily="34" charset="0"/>
              </a:rPr>
              <a:t>’</a:t>
            </a:r>
            <a:r>
              <a:rPr lang="uk-UA" b="1" dirty="0" err="1" smtClean="0">
                <a:solidFill>
                  <a:srgbClr val="002060"/>
                </a:solidFill>
                <a:latin typeface="Arial Narrow" pitchFamily="34" charset="0"/>
              </a:rPr>
              <a:t>язувати</a:t>
            </a:r>
            <a:r>
              <a:rPr lang="uk-UA" b="1" dirty="0" smtClean="0">
                <a:solidFill>
                  <a:srgbClr val="002060"/>
                </a:solidFill>
                <a:latin typeface="Arial Narrow" pitchFamily="34" charset="0"/>
              </a:rPr>
              <a:t> проблеми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4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610465" y="190994"/>
            <a:ext cx="7200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/>
            <a:r>
              <a:rPr lang="uk-UA" sz="2200" b="1" dirty="0">
                <a:solidFill>
                  <a:srgbClr val="993300"/>
                </a:solidFill>
                <a:latin typeface="Candara" pitchFamily="34" charset="0"/>
                <a:cs typeface="Tahoma" pitchFamily="34" charset="0"/>
              </a:rPr>
              <a:t>ЯК  ЗМІНЮЄТЬСЯ  УРОК  ЗА НОВИХ  ПІДХОДІВ?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99591" y="908720"/>
            <a:ext cx="7993583" cy="574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just">
              <a:buFontTx/>
              <a:buAutoNum type="arabicPeriod"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Урок стає компетентнісно орієнтованим, </a:t>
            </a:r>
            <a:r>
              <a:rPr lang="uk-UA" sz="2200" noProof="1" smtClean="0">
                <a:solidFill>
                  <a:schemeClr val="bg2">
                    <a:lumMod val="10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особистісно розвивальним, діяльнісним, метапредметним.</a:t>
            </a:r>
          </a:p>
          <a:p>
            <a:pPr algn="just">
              <a:spcBef>
                <a:spcPts val="600"/>
              </a:spcBef>
              <a:buFontTx/>
              <a:buAutoNum type="arabicPeriod"/>
            </a:pPr>
            <a:r>
              <a:rPr lang="uk-UA" sz="2200" noProof="1" smtClean="0">
                <a:solidFill>
                  <a:schemeClr val="bg2">
                    <a:lumMod val="10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Учень є не об’єктом, а суб’єктом навчального процесу; робиться опертя на його суб’єктний досвід.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uk-UA" sz="2200" noProof="1" smtClean="0">
                <a:solidFill>
                  <a:schemeClr val="bg2">
                    <a:lumMod val="10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Мета ставиться в діяльнісній ф</a:t>
            </a:r>
            <a:r>
              <a:rPr lang="uk-UA" sz="2200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ормі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.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Формуються вміння отримувати інформацію з різних джерел.</a:t>
            </a:r>
            <a:endParaRPr lang="uk-UA" sz="2200" dirty="0">
              <a:solidFill>
                <a:schemeClr val="bg2">
                  <a:lumMod val="10000"/>
                </a:schemeClr>
              </a:solidFill>
              <a:latin typeface="+mj-lt"/>
              <a:ea typeface="Segoe UI" pitchFamily="34" charset="0"/>
              <a:cs typeface="Segoe UI" pitchFamily="34" charset="0"/>
            </a:endParaRP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Змінюється структура уроку.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Переважають індивідуальна й групова форми діяльності.</a:t>
            </a:r>
          </a:p>
          <a:p>
            <a:pPr algn="just">
              <a:buFontTx/>
              <a:buAutoNum type="arabicPeriod"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Надається пріоритет діяльності 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учня, підвищується рівень його самостійності та творчої активності.</a:t>
            </a:r>
            <a:endParaRPr lang="uk-UA" sz="2200" dirty="0">
              <a:solidFill>
                <a:schemeClr val="bg2">
                  <a:lumMod val="10000"/>
                </a:schemeClr>
              </a:solidFill>
              <a:latin typeface="+mj-lt"/>
              <a:ea typeface="Segoe UI" pitchFamily="34" charset="0"/>
              <a:cs typeface="Segoe UI" pitchFamily="34" charset="0"/>
            </a:endParaRPr>
          </a:p>
          <a:p>
            <a:pPr algn="just">
              <a:spcBef>
                <a:spcPts val="600"/>
              </a:spcBef>
              <a:buFontTx/>
              <a:buAutoNum type="arabicPeriod"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Змінюються ролі вчителя й учня на 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уроці; застосовується педагогіка партнерства.</a:t>
            </a:r>
            <a:endParaRPr lang="uk-UA" sz="2200" dirty="0">
              <a:solidFill>
                <a:schemeClr val="bg2">
                  <a:lumMod val="10000"/>
                </a:schemeClr>
              </a:solidFill>
              <a:latin typeface="+mj-lt"/>
              <a:ea typeface="Segoe UI" pitchFamily="34" charset="0"/>
              <a:cs typeface="Segoe UI" pitchFamily="34" charset="0"/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Застосовуються 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різні види контролю; оцінюються успіхи, а не помилки.</a:t>
            </a:r>
            <a:endParaRPr lang="uk-UA" sz="2200" dirty="0">
              <a:solidFill>
                <a:schemeClr val="bg2">
                  <a:lumMod val="10000"/>
                </a:schemeClr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85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51784" y="980728"/>
            <a:ext cx="5688632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  <a:ea typeface="Segoe UI" pitchFamily="34" charset="0"/>
                <a:cs typeface="Segoe UI" pitchFamily="34" charset="0"/>
              </a:rPr>
              <a:t>ТРАДИЦІЙНІ  ТИПИ  УРОКІВ</a:t>
            </a:r>
          </a:p>
          <a:p>
            <a:pPr algn="ctr"/>
            <a:r>
              <a:rPr lang="uk-UA" sz="2200" dirty="0" smtClean="0">
                <a:solidFill>
                  <a:srgbClr val="FFFF00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(за В.Онищуком)</a:t>
            </a:r>
            <a:endParaRPr lang="uk-UA" sz="2200" dirty="0">
              <a:solidFill>
                <a:srgbClr val="FFFF00"/>
              </a:solidFill>
              <a:latin typeface="Candara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99791" y="2229948"/>
            <a:ext cx="5968553" cy="5570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ЗАСВОЄННЯ НОВИХ ЗНАНЬ</a:t>
            </a:r>
            <a:endParaRPr lang="uk-UA" sz="2200" dirty="0">
              <a:solidFill>
                <a:schemeClr val="bg2">
                  <a:lumMod val="10000"/>
                </a:schemeClr>
              </a:solidFill>
              <a:latin typeface="Candara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9791" y="3003033"/>
            <a:ext cx="5980962" cy="5400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ФОРМУВАННЯ ВМІНЬ І НАВИЧОК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99789" y="5303463"/>
            <a:ext cx="5980965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ПЕРЕВІРКА ЗНАНЬ, УМІНЬ І НАВИЧОК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99790" y="3749729"/>
            <a:ext cx="5958725" cy="5704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ЗАСТОСУВАННЯ ЗНАНЬ, УМІНЬ І НАВИЧОК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99790" y="4496874"/>
            <a:ext cx="5976451" cy="5316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УЗАГАЛЬНЕННЯ І СИСТЕМАТИЗАЦІЇ ЗНАНЬ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24458" y="1772816"/>
            <a:ext cx="519" cy="45751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7" idx="1"/>
          </p:cNvCxnSpPr>
          <p:nvPr/>
        </p:nvCxnSpPr>
        <p:spPr>
          <a:xfrm>
            <a:off x="1835206" y="2508479"/>
            <a:ext cx="86458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06429" y="3278944"/>
            <a:ext cx="89336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06427" y="4073287"/>
            <a:ext cx="89336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806429" y="4825448"/>
            <a:ext cx="89336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808710" y="5535942"/>
            <a:ext cx="89336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2699791" y="6092430"/>
            <a:ext cx="5980964" cy="5110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ПЕРЕВІРКА ЗНАНЬ, УМІНЬ І НАВИЧОК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824458" y="6336161"/>
            <a:ext cx="89336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362339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38807" y="836712"/>
            <a:ext cx="6175340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  <a:ea typeface="Segoe UI" pitchFamily="34" charset="0"/>
                <a:cs typeface="Segoe UI" pitchFamily="34" charset="0"/>
              </a:rPr>
              <a:t>Типи  уроків НУШ </a:t>
            </a:r>
            <a:r>
              <a:rPr lang="uk-UA" sz="2400" i="1" dirty="0">
                <a:solidFill>
                  <a:schemeClr val="bg1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(початкова школа)</a:t>
            </a:r>
          </a:p>
          <a:p>
            <a:pPr algn="ctr"/>
            <a:r>
              <a:rPr lang="uk-UA" sz="2400" i="1" dirty="0">
                <a:solidFill>
                  <a:schemeClr val="bg1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наказ МОНУ № 408 від 20.04.2018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9832" y="2191943"/>
            <a:ext cx="5815300" cy="6623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200" dirty="0" smtClean="0">
                <a:solidFill>
                  <a:schemeClr val="tx1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УРОК ФОРМУВАННЯ КОМПЕТЕНТНОСТЕЙ</a:t>
            </a:r>
            <a:endParaRPr lang="uk-UA" sz="2200" dirty="0">
              <a:solidFill>
                <a:schemeClr val="tx1"/>
              </a:solidFill>
              <a:latin typeface="Candara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37328" y="2924944"/>
            <a:ext cx="5794841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200" dirty="0" smtClean="0">
                <a:solidFill>
                  <a:schemeClr val="tx1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УРОК РОЗВИТКУ КОМПЕТЕНТНОСТЕЙ</a:t>
            </a:r>
            <a:endParaRPr lang="uk-UA" sz="2200" dirty="0">
              <a:solidFill>
                <a:schemeClr val="tx1"/>
              </a:solidFill>
              <a:latin typeface="Candara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59832" y="5589240"/>
            <a:ext cx="5815300" cy="6377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200" dirty="0">
                <a:solidFill>
                  <a:schemeClr val="tx1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КОМБІНОВАНИЙ УРОК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59832" y="3873507"/>
            <a:ext cx="5825240" cy="70890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200" dirty="0">
                <a:solidFill>
                  <a:schemeClr val="tx1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УРОК ПЕРЕВІРКИ ТА/АБО ОЦІНЮВАННЯ ДОСЯГНЕННЯ КОМПЕТЕНТНОСТЕЙ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59832" y="4797151"/>
            <a:ext cx="5815300" cy="6273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200" dirty="0">
                <a:solidFill>
                  <a:schemeClr val="tx1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УРОК КОРЕКЦІЇ ОСНОВНИХ КОМПЕТЕНТНОСТЕЙ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2622804" y="1768825"/>
            <a:ext cx="20458" cy="424479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6" idx="1"/>
          </p:cNvCxnSpPr>
          <p:nvPr/>
        </p:nvCxnSpPr>
        <p:spPr>
          <a:xfrm flipV="1">
            <a:off x="2643262" y="2523129"/>
            <a:ext cx="416570" cy="306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11106" y="3374972"/>
            <a:ext cx="42622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611107" y="4287509"/>
            <a:ext cx="48777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611106" y="5134544"/>
            <a:ext cx="48777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601614" y="6013617"/>
            <a:ext cx="467316" cy="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7511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20" y="18024"/>
            <a:ext cx="9115112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7100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7604" y="1628800"/>
            <a:ext cx="799288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uk-UA" sz="2800" b="1" i="1" dirty="0" smtClean="0">
                <a:solidFill>
                  <a:srgbClr val="002060"/>
                </a:solidFill>
                <a:cs typeface="Arial" pitchFamily="34" charset="0"/>
              </a:rPr>
              <a:t>Учитель – не єдина дійова особа на уроці.</a:t>
            </a:r>
          </a:p>
          <a:p>
            <a:pPr marL="457200" indent="-457200" algn="just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uk-UA" sz="2800" b="1" i="1" dirty="0" smtClean="0">
                <a:solidFill>
                  <a:srgbClr val="002060"/>
                </a:solidFill>
                <a:cs typeface="Arial" pitchFamily="34" charset="0"/>
              </a:rPr>
              <a:t>Монологічне пояснення і вимога відтворити сказане – не єдиний метод у навчанні.</a:t>
            </a:r>
          </a:p>
          <a:p>
            <a:pPr marL="457200" indent="-457200" algn="just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uk-UA" sz="2800" b="1" i="1" dirty="0" smtClean="0">
                <a:solidFill>
                  <a:srgbClr val="002060"/>
                </a:solidFill>
                <a:cs typeface="Arial" pitchFamily="34" charset="0"/>
              </a:rPr>
              <a:t>Не учень для предмета, а предмет для учня.</a:t>
            </a:r>
          </a:p>
          <a:p>
            <a:pPr marL="457200" indent="-457200" algn="just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uk-UA" sz="2800" b="1" i="1" dirty="0" smtClean="0">
                <a:solidFill>
                  <a:srgbClr val="002060"/>
                </a:solidFill>
                <a:cs typeface="Arial" pitchFamily="34" charset="0"/>
              </a:rPr>
              <a:t>Не звузити життя до уроку, а розширити урок до життя.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187624" y="178412"/>
            <a:ext cx="76328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/>
            <a:r>
              <a:rPr lang="uk-UA" sz="36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Сучасний урок: аксіоми дня</a:t>
            </a:r>
            <a:endParaRPr lang="uk-UA" sz="3600" b="1" dirty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90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000"/>
            <a:ext cx="9134620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7636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763" y="18000"/>
            <a:ext cx="9115112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503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891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330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000"/>
            <a:ext cx="9124224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123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" y="-18000"/>
            <a:ext cx="9153303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887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76" y="-72829"/>
            <a:ext cx="9124224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137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86" y="0"/>
            <a:ext cx="9163086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4867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" y="-19635"/>
            <a:ext cx="9143595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018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7" y="0"/>
            <a:ext cx="9163086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8498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86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7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7604" y="1052736"/>
            <a:ext cx="7992888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uk-UA" sz="2800" b="1" i="1" dirty="0" smtClean="0">
                <a:solidFill>
                  <a:srgbClr val="002060"/>
                </a:solidFill>
                <a:cs typeface="Arial" pitchFamily="34" charset="0"/>
              </a:rPr>
              <a:t>Сучасний педагог – це наставник, який вміє організувати процес пізнання учнів.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uk-UA" sz="2800" b="1" i="1" dirty="0" smtClean="0">
                <a:solidFill>
                  <a:srgbClr val="002060"/>
                </a:solidFill>
                <a:cs typeface="Arial" pitchFamily="34" charset="0"/>
              </a:rPr>
              <a:t>Професія вчителя була затребувана в усі часи, але кожне нове покоління вимагає нового підходу в своєму навчанні. Сучасні діти живуть не в тих реаліях, в яких жили їхні батьки, і вимагають нових, сучасних підходів до навчання і виховання.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uk-UA" sz="2800" b="1" i="1" dirty="0" smtClean="0">
                <a:solidFill>
                  <a:srgbClr val="002060"/>
                </a:solidFill>
                <a:cs typeface="Arial" pitchFamily="34" charset="0"/>
              </a:rPr>
              <a:t>Обов'язок учителя – зрозуміти потреби кожної дитини, дібрати відповідну методику навчання, а також допомогти дітям розвиватися. 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831776" y="178412"/>
            <a:ext cx="81687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/>
            <a:r>
              <a:rPr lang="uk-UA" sz="36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Чи знаємо ми тих, кого навчаємо?</a:t>
            </a:r>
            <a:endParaRPr lang="uk-UA" sz="3600" b="1" dirty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686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6" y="0"/>
            <a:ext cx="9138794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0675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86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2613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" y="-18000"/>
            <a:ext cx="9143595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932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407146" y="446926"/>
            <a:ext cx="76732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/>
            <a:r>
              <a:rPr lang="uk-UA" sz="2200" b="1" dirty="0">
                <a:solidFill>
                  <a:srgbClr val="993300"/>
                </a:solidFill>
                <a:latin typeface="Candara" pitchFamily="34" charset="0"/>
                <a:cs typeface="Tahoma" pitchFamily="34" charset="0"/>
              </a:rPr>
              <a:t>СТРУКТУРА  ОСОБИСТІСНО  ЗОРІЄНТОВАНОГО  УРОКУ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943522" y="1548967"/>
            <a:ext cx="1900286" cy="1087945"/>
          </a:xfrm>
          <a:prstGeom prst="wedgeRectCallout">
            <a:avLst>
              <a:gd name="adj1" fmla="val 64246"/>
              <a:gd name="adj2" fmla="val 17494"/>
            </a:avLst>
          </a:prstGeom>
          <a:solidFill>
            <a:schemeClr val="accent1">
              <a:lumMod val="75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uk-UA" sz="1600" b="1" dirty="0" smtClean="0">
                <a:solidFill>
                  <a:schemeClr val="bg1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МОТИВАЦІЙНИЙ</a:t>
            </a:r>
          </a:p>
          <a:p>
            <a:pPr>
              <a:lnSpc>
                <a:spcPct val="150000"/>
              </a:lnSpc>
            </a:pPr>
            <a:r>
              <a:rPr lang="uk-UA" sz="1600" b="1" dirty="0" smtClean="0">
                <a:solidFill>
                  <a:schemeClr val="bg1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ЕТАП</a:t>
            </a:r>
            <a:endParaRPr lang="uk-UA" sz="1600" b="1" dirty="0">
              <a:solidFill>
                <a:schemeClr val="bg1"/>
              </a:solidFill>
              <a:latin typeface="Candara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1" y="1537951"/>
            <a:ext cx="5832648" cy="1098961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1" indent="-228600" defTabSz="1066800">
              <a:lnSpc>
                <a:spcPts val="23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2100" dirty="0">
                <a:solidFill>
                  <a:srgbClr val="262F13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забезпечення емоційної готовності до уроку</a:t>
            </a:r>
          </a:p>
          <a:p>
            <a:pPr marL="228600" lvl="1" indent="-228600" defTabSz="1066800">
              <a:lnSpc>
                <a:spcPts val="22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2200" dirty="0">
                <a:solidFill>
                  <a:srgbClr val="262F13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актуалізація суб'єктного досвіду</a:t>
            </a:r>
          </a:p>
          <a:p>
            <a:pPr marL="228600" lvl="1" indent="-228600" defTabSz="1066800">
              <a:lnSpc>
                <a:spcPts val="23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2200" dirty="0">
                <a:solidFill>
                  <a:srgbClr val="262F13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актуалізація опорних знань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909499" y="2871434"/>
            <a:ext cx="1934309" cy="1152128"/>
          </a:xfrm>
          <a:prstGeom prst="wedgeRectCallout">
            <a:avLst>
              <a:gd name="adj1" fmla="val 64246"/>
              <a:gd name="adj2" fmla="val 17494"/>
            </a:avLst>
          </a:prstGeom>
          <a:solidFill>
            <a:schemeClr val="accent1">
              <a:lumMod val="75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uk-UA" sz="1600" b="1" dirty="0">
                <a:solidFill>
                  <a:schemeClr val="bg1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ЕТАП</a:t>
            </a:r>
          </a:p>
          <a:p>
            <a:pPr>
              <a:lnSpc>
                <a:spcPct val="150000"/>
              </a:lnSpc>
            </a:pPr>
            <a:r>
              <a:rPr lang="uk-UA" sz="1600" b="1" dirty="0">
                <a:solidFill>
                  <a:schemeClr val="bg1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ЦІЛЕВИЗНАЧЕННЯ</a:t>
            </a:r>
          </a:p>
          <a:p>
            <a:pPr>
              <a:lnSpc>
                <a:spcPct val="150000"/>
              </a:lnSpc>
            </a:pPr>
            <a:r>
              <a:rPr lang="uk-UA" sz="1600" b="1" dirty="0">
                <a:solidFill>
                  <a:schemeClr val="bg1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ТА ПЛАНУВАННЯ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03596" y="2853395"/>
            <a:ext cx="5832647" cy="1151209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1" indent="-228600" defTabSz="1066800">
              <a:lnSpc>
                <a:spcPts val="23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2200" dirty="0">
                <a:solidFill>
                  <a:srgbClr val="262F13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повідомлення теми уроку</a:t>
            </a:r>
          </a:p>
          <a:p>
            <a:pPr marL="228600" lvl="1" indent="-228600" defTabSz="1066800">
              <a:lnSpc>
                <a:spcPts val="23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2200" dirty="0">
                <a:solidFill>
                  <a:srgbClr val="262F13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визначення очікуваних результатів</a:t>
            </a:r>
          </a:p>
          <a:p>
            <a:pPr marL="228600" lvl="1" indent="-228600" defTabSz="1066800">
              <a:lnSpc>
                <a:spcPts val="23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2200" dirty="0">
                <a:solidFill>
                  <a:srgbClr val="262F13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формулювання особистісних цілей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940233" y="4260748"/>
            <a:ext cx="1903575" cy="1080119"/>
          </a:xfrm>
          <a:prstGeom prst="wedgeRectCallout">
            <a:avLst>
              <a:gd name="adj1" fmla="val 64246"/>
              <a:gd name="adj2" fmla="val 17494"/>
            </a:avLst>
          </a:prstGeom>
          <a:solidFill>
            <a:schemeClr val="accent1">
              <a:lumMod val="75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uk-UA" sz="1600" b="1" dirty="0">
                <a:solidFill>
                  <a:schemeClr val="bg1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ЕТАП</a:t>
            </a:r>
          </a:p>
          <a:p>
            <a:pPr>
              <a:lnSpc>
                <a:spcPct val="150000"/>
              </a:lnSpc>
            </a:pPr>
            <a:r>
              <a:rPr lang="uk-UA" sz="1600" b="1" dirty="0">
                <a:solidFill>
                  <a:schemeClr val="bg1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ОПРАЦЮВАННЯ МАТЕРІАЛУ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933247" y="5527594"/>
            <a:ext cx="1900286" cy="1080119"/>
          </a:xfrm>
          <a:prstGeom prst="wedgeRectCallout">
            <a:avLst>
              <a:gd name="adj1" fmla="val 64246"/>
              <a:gd name="adj2" fmla="val 17494"/>
            </a:avLst>
          </a:prstGeom>
          <a:solidFill>
            <a:schemeClr val="accent1">
              <a:lumMod val="75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uk-UA" sz="1600" b="1" dirty="0">
                <a:solidFill>
                  <a:schemeClr val="bg1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РЕФЛЕКСИВНО-</a:t>
            </a:r>
          </a:p>
          <a:p>
            <a:pPr>
              <a:lnSpc>
                <a:spcPct val="150000"/>
              </a:lnSpc>
            </a:pPr>
            <a:r>
              <a:rPr lang="uk-UA" sz="1600" b="1" dirty="0">
                <a:solidFill>
                  <a:schemeClr val="bg1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ОЦІНЮВАЛЬНИЙ</a:t>
            </a:r>
          </a:p>
          <a:p>
            <a:pPr>
              <a:lnSpc>
                <a:spcPct val="150000"/>
              </a:lnSpc>
            </a:pPr>
            <a:r>
              <a:rPr lang="uk-UA" sz="1600" b="1" dirty="0">
                <a:solidFill>
                  <a:schemeClr val="bg1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ЕТАП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22722" y="4220169"/>
            <a:ext cx="5832647" cy="1079683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1" indent="-228600" defTabSz="1066800">
              <a:lnSpc>
                <a:spcPts val="23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2200" dirty="0">
                <a:solidFill>
                  <a:srgbClr val="262F13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засвоєння теорії</a:t>
            </a:r>
          </a:p>
          <a:p>
            <a:pPr marL="228600" lvl="1" indent="-228600" defTabSz="1066800">
              <a:lnSpc>
                <a:spcPts val="23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2200" dirty="0">
                <a:solidFill>
                  <a:srgbClr val="262F13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виконання практичних завдань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24144" y="5517319"/>
            <a:ext cx="5832647" cy="1080119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1" indent="-228600" defTabSz="1066800">
              <a:lnSpc>
                <a:spcPts val="23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2200" dirty="0">
                <a:solidFill>
                  <a:srgbClr val="262F13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рефлексія</a:t>
            </a:r>
          </a:p>
          <a:p>
            <a:pPr marL="228600" lvl="1" indent="-228600" defTabSz="1066800">
              <a:lnSpc>
                <a:spcPts val="23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2200" dirty="0">
                <a:solidFill>
                  <a:srgbClr val="262F13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завдання додому</a:t>
            </a:r>
          </a:p>
        </p:txBody>
      </p:sp>
    </p:spTree>
    <p:extLst>
      <p:ext uri="{BB962C8B-B14F-4D97-AF65-F5344CB8AC3E}">
        <p14:creationId xmlns:p14="http://schemas.microsoft.com/office/powerpoint/2010/main" xmlns="" val="1279842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886799" y="332656"/>
            <a:ext cx="70056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/>
            <a:r>
              <a:rPr lang="uk-UA" sz="2000" b="1" noProof="1">
                <a:solidFill>
                  <a:srgbClr val="993300"/>
                </a:solidFill>
                <a:latin typeface="Candara" pitchFamily="34" charset="0"/>
                <a:cs typeface="Tahoma" pitchFamily="34" charset="0"/>
              </a:rPr>
              <a:t>СТРУКТУРА  КОМПЕТЕНТНІСНОГО  УРОКУ (за О.Пометун)</a:t>
            </a:r>
          </a:p>
        </p:txBody>
      </p:sp>
      <p:sp>
        <p:nvSpPr>
          <p:cNvPr id="16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17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" name="Группа 5"/>
          <p:cNvGrpSpPr/>
          <p:nvPr/>
        </p:nvGrpSpPr>
        <p:grpSpPr>
          <a:xfrm>
            <a:off x="1003516" y="1214554"/>
            <a:ext cx="1891486" cy="1944217"/>
            <a:chOff x="-1" y="3164"/>
            <a:chExt cx="1095159" cy="1482862"/>
          </a:xfr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7" name="Нашивка 6"/>
            <p:cNvSpPr/>
            <p:nvPr/>
          </p:nvSpPr>
          <p:spPr>
            <a:xfrm rot="5400000">
              <a:off x="-193852" y="197015"/>
              <a:ext cx="1482862" cy="1095159"/>
            </a:xfrm>
            <a:prstGeom prst="chevron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Нашивка 4"/>
            <p:cNvSpPr/>
            <p:nvPr/>
          </p:nvSpPr>
          <p:spPr>
            <a:xfrm>
              <a:off x="123951" y="653567"/>
              <a:ext cx="865477" cy="444858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b="1" kern="1200" dirty="0" smtClean="0">
                  <a:latin typeface="Roboto Condensed"/>
                  <a:ea typeface="Segoe UI" pitchFamily="34" charset="0"/>
                  <a:cs typeface="Segoe UI" pitchFamily="34" charset="0"/>
                </a:rPr>
                <a:t>підготовчий</a:t>
              </a:r>
            </a:p>
            <a:p>
              <a:pPr marL="0" lvl="0" indent="0" algn="ctr"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b="1" kern="1200" dirty="0" smtClean="0">
                  <a:latin typeface="Roboto Condensed"/>
                  <a:ea typeface="Segoe UI" pitchFamily="34" charset="0"/>
                  <a:cs typeface="Segoe UI" pitchFamily="34" charset="0"/>
                </a:rPr>
                <a:t>етап</a:t>
              </a:r>
              <a:endParaRPr lang="uk-UA" sz="1900" b="1" kern="1200" dirty="0">
                <a:latin typeface="Roboto Condensed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4" name="Группа 8"/>
          <p:cNvGrpSpPr/>
          <p:nvPr/>
        </p:nvGrpSpPr>
        <p:grpSpPr>
          <a:xfrm>
            <a:off x="1021575" y="2950230"/>
            <a:ext cx="1905345" cy="1944216"/>
            <a:chOff x="0" y="3163"/>
            <a:chExt cx="1038004" cy="1482862"/>
          </a:xfr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" name="Нашивка 9"/>
            <p:cNvSpPr/>
            <p:nvPr/>
          </p:nvSpPr>
          <p:spPr>
            <a:xfrm rot="5400000">
              <a:off x="-222429" y="225592"/>
              <a:ext cx="1482862" cy="1038004"/>
            </a:xfrm>
            <a:prstGeom prst="chevron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Нашивка 4"/>
            <p:cNvSpPr/>
            <p:nvPr/>
          </p:nvSpPr>
          <p:spPr>
            <a:xfrm>
              <a:off x="160581" y="739106"/>
              <a:ext cx="777940" cy="444858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b="1" dirty="0">
                  <a:latin typeface="Candara" panose="020E0502030303020204" pitchFamily="34" charset="0"/>
                  <a:ea typeface="Segoe UI" pitchFamily="34" charset="0"/>
                  <a:cs typeface="Segoe UI" pitchFamily="34" charset="0"/>
                </a:rPr>
                <a:t>основний</a:t>
              </a:r>
            </a:p>
            <a:p>
              <a:pPr algn="ctr"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b="1" dirty="0">
                  <a:latin typeface="Candara" panose="020E0502030303020204" pitchFamily="34" charset="0"/>
                  <a:ea typeface="Segoe UI" pitchFamily="34" charset="0"/>
                  <a:cs typeface="Segoe UI" pitchFamily="34" charset="0"/>
                </a:rPr>
                <a:t>етап</a:t>
              </a:r>
            </a:p>
          </p:txBody>
        </p:sp>
      </p:grpSp>
      <p:grpSp>
        <p:nvGrpSpPr>
          <p:cNvPr id="6" name="Группа 11"/>
          <p:cNvGrpSpPr/>
          <p:nvPr/>
        </p:nvGrpSpPr>
        <p:grpSpPr>
          <a:xfrm>
            <a:off x="1043220" y="4644659"/>
            <a:ext cx="1901760" cy="1944216"/>
            <a:chOff x="0" y="3163"/>
            <a:chExt cx="1043642" cy="1482862"/>
          </a:xfr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3" name="Нашивка 12"/>
            <p:cNvSpPr/>
            <p:nvPr/>
          </p:nvSpPr>
          <p:spPr>
            <a:xfrm rot="5400000">
              <a:off x="-222429" y="225592"/>
              <a:ext cx="1482862" cy="1038004"/>
            </a:xfrm>
            <a:prstGeom prst="chevron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53610" y="649762"/>
              <a:ext cx="990032" cy="444858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dirty="0">
                  <a:latin typeface="Arial Narrow" pitchFamily="34" charset="0"/>
                  <a:ea typeface="Segoe UI" pitchFamily="34" charset="0"/>
                  <a:cs typeface="Segoe UI" pitchFamily="34" charset="0"/>
                </a:rPr>
                <a:t>завершальний</a:t>
              </a:r>
            </a:p>
            <a:p>
              <a:pPr algn="ctr"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dirty="0">
                  <a:latin typeface="Arial Narrow" pitchFamily="34" charset="0"/>
                  <a:ea typeface="Segoe UI" pitchFamily="34" charset="0"/>
                  <a:cs typeface="Segoe UI" pitchFamily="34" charset="0"/>
                </a:rPr>
                <a:t>етап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045425" y="1230399"/>
            <a:ext cx="5880486" cy="1128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indent="-228600" defTabSz="1066800">
              <a:lnSpc>
                <a:spcPts val="2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2000" dirty="0">
                <a:solidFill>
                  <a:srgbClr val="2C442E"/>
                </a:solidFill>
                <a:latin typeface="Candara" pitchFamily="34" charset="0"/>
                <a:ea typeface="Segoe UI" pitchFamily="34" charset="0"/>
                <a:cs typeface="Segoe UI" pitchFamily="34" charset="0"/>
              </a:rPr>
              <a:t>актуалізація опорних знань, суб'єктного </a:t>
            </a:r>
            <a:r>
              <a:rPr lang="uk-UA" sz="2000" dirty="0" smtClean="0">
                <a:solidFill>
                  <a:srgbClr val="2C442E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досвіду</a:t>
            </a:r>
          </a:p>
          <a:p>
            <a:pPr marL="228600" lvl="1" indent="-228600" defTabSz="1066800">
              <a:lnSpc>
                <a:spcPts val="2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2000" dirty="0">
                <a:solidFill>
                  <a:srgbClr val="2C442E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мотивація, повідомлення </a:t>
            </a:r>
            <a:r>
              <a:rPr lang="uk-UA" sz="2000" dirty="0" smtClean="0">
                <a:solidFill>
                  <a:srgbClr val="2C442E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теми</a:t>
            </a:r>
          </a:p>
          <a:p>
            <a:pPr marL="228600" lvl="1" indent="-228600" defTabSz="1066800">
              <a:lnSpc>
                <a:spcPts val="2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uk-UA" sz="2000" dirty="0">
                <a:solidFill>
                  <a:srgbClr val="2C442E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формулювання очікуваних результатів   </a:t>
            </a:r>
            <a:r>
              <a:rPr lang="uk-UA" sz="2000" dirty="0">
                <a:solidFill>
                  <a:srgbClr val="C00000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(до 10 % часу</a:t>
            </a:r>
            <a:r>
              <a:rPr lang="uk-UA" sz="2000" dirty="0" smtClean="0">
                <a:solidFill>
                  <a:srgbClr val="C00000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)</a:t>
            </a:r>
            <a:endParaRPr lang="uk-UA" sz="2000" dirty="0">
              <a:solidFill>
                <a:srgbClr val="C00000"/>
              </a:solidFill>
              <a:latin typeface="Candara" panose="020E0502030303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59042" y="2946856"/>
            <a:ext cx="5880486" cy="1128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indent="-228600" defTabSz="1066800">
              <a:lnSpc>
                <a:spcPts val="25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2000" dirty="0">
                <a:solidFill>
                  <a:srgbClr val="2C442E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опрацювання матеріалу: конструювання учнями знань, умінь, ставлень і смислів </a:t>
            </a:r>
            <a:r>
              <a:rPr lang="uk-UA" sz="2000" dirty="0">
                <a:solidFill>
                  <a:srgbClr val="C00000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(до </a:t>
            </a:r>
            <a:r>
              <a:rPr lang="uk-UA" sz="2000" dirty="0">
                <a:solidFill>
                  <a:srgbClr val="C00000"/>
                </a:solidFill>
                <a:ea typeface="Segoe UI" pitchFamily="34" charset="0"/>
                <a:cs typeface="Segoe UI" pitchFamily="34" charset="0"/>
              </a:rPr>
              <a:t>75</a:t>
            </a:r>
            <a:r>
              <a:rPr lang="uk-UA" sz="2000" dirty="0">
                <a:solidFill>
                  <a:srgbClr val="C00000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 % часу)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059042" y="4639572"/>
            <a:ext cx="5880486" cy="1128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indent="-228600" defTabSz="1066800">
              <a:lnSpc>
                <a:spcPts val="25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2000" dirty="0">
                <a:solidFill>
                  <a:srgbClr val="2C442E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узагальнення засвоєного, контроль знань</a:t>
            </a:r>
          </a:p>
          <a:p>
            <a:pPr marL="228600" lvl="1" indent="-228600" defTabSz="1066800">
              <a:lnSpc>
                <a:spcPts val="25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2000" dirty="0">
                <a:solidFill>
                  <a:srgbClr val="2C442E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рефлексія ходу роботи та результатів</a:t>
            </a:r>
          </a:p>
          <a:p>
            <a:pPr marL="228600" lvl="1" indent="-228600" defTabSz="1066800">
              <a:lnSpc>
                <a:spcPts val="25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2000" dirty="0">
                <a:solidFill>
                  <a:srgbClr val="2C442E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підсумок, завдання додому  </a:t>
            </a:r>
            <a:r>
              <a:rPr lang="uk-UA" sz="2000" dirty="0">
                <a:solidFill>
                  <a:srgbClr val="C00000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(до</a:t>
            </a:r>
            <a:r>
              <a:rPr lang="uk-UA" sz="2000" dirty="0">
                <a:solidFill>
                  <a:srgbClr val="C00000"/>
                </a:solidFill>
                <a:ea typeface="Segoe UI" pitchFamily="34" charset="0"/>
                <a:cs typeface="Segoe UI" pitchFamily="34" charset="0"/>
              </a:rPr>
              <a:t> 15 </a:t>
            </a:r>
            <a:r>
              <a:rPr lang="uk-UA" sz="2000" dirty="0">
                <a:solidFill>
                  <a:srgbClr val="C00000"/>
                </a:solidFill>
                <a:latin typeface="Candara" panose="020E0502030303020204" pitchFamily="34" charset="0"/>
                <a:ea typeface="Segoe UI" pitchFamily="34" charset="0"/>
                <a:cs typeface="Segoe UI" pitchFamily="34" charset="0"/>
              </a:rPr>
              <a:t>% часу)</a:t>
            </a:r>
          </a:p>
        </p:txBody>
      </p:sp>
    </p:spTree>
    <p:extLst>
      <p:ext uri="{BB962C8B-B14F-4D97-AF65-F5344CB8AC3E}">
        <p14:creationId xmlns:p14="http://schemas.microsoft.com/office/powerpoint/2010/main" xmlns="" val="401610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098675" y="485775"/>
            <a:ext cx="57610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/>
            <a:r>
              <a:rPr lang="uk-UA" sz="2200" b="1" dirty="0">
                <a:solidFill>
                  <a:srgbClr val="993300"/>
                </a:solidFill>
                <a:latin typeface="Candara" pitchFamily="34" charset="0"/>
                <a:cs typeface="Tahoma" pitchFamily="34" charset="0"/>
              </a:rPr>
              <a:t>СТРУКТУРА  УРОКУ-ДОСЛІДЖЕННЯ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88457" y="1581944"/>
            <a:ext cx="2232247" cy="1152128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ПРОБЛЕМИ</a:t>
            </a:r>
            <a:endParaRPr lang="ru-RU" sz="2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45034" y="1700808"/>
            <a:ext cx="5492622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 smtClean="0">
                <a:solidFill>
                  <a:srgbClr val="002060"/>
                </a:solidFill>
                <a:latin typeface="+mj-lt"/>
                <a:ea typeface="Segoe UI" pitchFamily="34" charset="0"/>
                <a:cs typeface="Segoe UI" pitchFamily="34" charset="0"/>
              </a:rPr>
              <a:t>визначення та формулювання проблем у процесі аналізу тексту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1602" y="2880044"/>
            <a:ext cx="2232246" cy="1152128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ГІПОТЕЗИ</a:t>
            </a:r>
            <a:endParaRPr lang="ru-RU" sz="2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88457" y="4177723"/>
            <a:ext cx="2220436" cy="115212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АРГУМЕНТИ</a:t>
            </a:r>
            <a:endParaRPr lang="ru-RU" sz="2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75856" y="5589240"/>
            <a:ext cx="5462688" cy="9144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застосування на практиці</a:t>
            </a:r>
            <a:endParaRPr lang="ru-RU" sz="2400" dirty="0">
              <a:solidFill>
                <a:schemeClr val="tx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03848" y="4327409"/>
            <a:ext cx="5472607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 smtClean="0">
                <a:solidFill>
                  <a:srgbClr val="262F13"/>
                </a:solidFill>
                <a:latin typeface="+mj-lt"/>
                <a:ea typeface="Segoe UI" pitchFamily="34" charset="0"/>
                <a:cs typeface="Segoe UI" pitchFamily="34" charset="0"/>
              </a:rPr>
              <a:t>підтвердження гіпотез прикладами</a:t>
            </a:r>
            <a:endParaRPr lang="ru-RU" sz="2400" dirty="0">
              <a:solidFill>
                <a:srgbClr val="262F13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83308" y="5470376"/>
            <a:ext cx="2192548" cy="115212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ВИСНОВКИ</a:t>
            </a:r>
            <a:endParaRPr lang="ru-RU" sz="2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20704" y="2998908"/>
            <a:ext cx="5472607" cy="914400"/>
          </a:xfrm>
          <a:prstGeom prst="roundRect">
            <a:avLst/>
          </a:prstGeom>
          <a:solidFill>
            <a:srgbClr val="EECACA"/>
          </a:solidFill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 smtClean="0">
                <a:solidFill>
                  <a:srgbClr val="663300"/>
                </a:solidFill>
                <a:latin typeface="+mj-lt"/>
                <a:ea typeface="Segoe UI" pitchFamily="34" charset="0"/>
                <a:cs typeface="Segoe UI" pitchFamily="34" charset="0"/>
              </a:rPr>
              <a:t>озвучення гіпотез, відкидання хибних думок</a:t>
            </a:r>
            <a:endParaRPr lang="uk-UA" sz="2400" dirty="0">
              <a:solidFill>
                <a:srgbClr val="663300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76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000"/>
            <a:ext cx="9187646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068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000"/>
            <a:ext cx="9222085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6810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2" y="0"/>
            <a:ext cx="9133798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302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727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6" name="Google Shape;65;p15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t="7813" b="7813"/>
          <a:stretch/>
        </p:blipFill>
        <p:spPr>
          <a:xfrm>
            <a:off x="-11037" y="1815718"/>
            <a:ext cx="9155037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48350" y="178412"/>
            <a:ext cx="83908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/>
            <a:r>
              <a:rPr lang="uk-UA" sz="36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Хто він сучасний вчитель та учень?</a:t>
            </a:r>
            <a:endParaRPr lang="uk-UA" sz="3600" b="1" dirty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3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6" y="0"/>
            <a:ext cx="9148475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550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247"/>
            <a:ext cx="9187646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4952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6" y="0"/>
            <a:ext cx="9138794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941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45" y="566"/>
            <a:ext cx="9129004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0696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595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02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646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2549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395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349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96" y="0"/>
            <a:ext cx="9129004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883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75" y="0"/>
            <a:ext cx="9148475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5660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36"/>
            <a:ext cx="9148475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197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7604" y="836712"/>
            <a:ext cx="7992888" cy="567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uk-UA" sz="2800" b="1" i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uk-UA" sz="2800" b="1" i="1" dirty="0" smtClean="0">
                <a:solidFill>
                  <a:srgbClr val="002060"/>
                </a:solidFill>
                <a:cs typeface="Arial" pitchFamily="34" charset="0"/>
              </a:rPr>
              <a:t>Сучасні школярі істотно відрізняються від попередніх поколінь: в період їх дитинства вже набули широкого поширення персональні комп'ютери , смартфони, планшети. Багато з них познайомилися з технікою раніше, ніж почали говорити зв'язними реченнями. Це накладає суттєвий відбиток і формує особливості сучасного учня:</a:t>
            </a:r>
          </a:p>
          <a:p>
            <a:pPr marL="457200" indent="-457200" algn="just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Ø"/>
            </a:pPr>
            <a:r>
              <a:rPr lang="uk-UA" sz="2800" b="1" i="1" dirty="0" smtClean="0">
                <a:solidFill>
                  <a:srgbClr val="002060"/>
                </a:solidFill>
                <a:cs typeface="Arial" pitchFamily="34" charset="0"/>
              </a:rPr>
              <a:t>Схильність до освоєння технічних навичок.</a:t>
            </a:r>
          </a:p>
          <a:p>
            <a:pPr marL="457200" indent="-457200" algn="just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Ø"/>
            </a:pPr>
            <a:r>
              <a:rPr lang="uk-UA" sz="2800" b="1" i="1" dirty="0" smtClean="0">
                <a:solidFill>
                  <a:srgbClr val="002060"/>
                </a:solidFill>
                <a:cs typeface="Arial" pitchFamily="34" charset="0"/>
              </a:rPr>
              <a:t>Хороший інтелектуальний потенціал.</a:t>
            </a:r>
          </a:p>
          <a:p>
            <a:pPr marL="457200" indent="-457200" algn="just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Ø"/>
            </a:pPr>
            <a:r>
              <a:rPr lang="uk-UA" sz="2800" b="1" i="1" dirty="0" smtClean="0">
                <a:solidFill>
                  <a:srgbClr val="002060"/>
                </a:solidFill>
                <a:cs typeface="Arial" pitchFamily="34" charset="0"/>
              </a:rPr>
              <a:t>Недостатній рівень самоконтролю.</a:t>
            </a:r>
          </a:p>
          <a:p>
            <a:pPr marL="457200" indent="-457200" algn="just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Ø"/>
            </a:pPr>
            <a:r>
              <a:rPr lang="uk-UA" sz="2800" b="1" i="1" dirty="0" smtClean="0">
                <a:solidFill>
                  <a:srgbClr val="002060"/>
                </a:solidFill>
                <a:cs typeface="Arial" pitchFamily="34" charset="0"/>
              </a:rPr>
              <a:t>Зниження мотивації і концентрації уваги.</a:t>
            </a:r>
          </a:p>
        </p:txBody>
      </p:sp>
    </p:spTree>
    <p:extLst>
      <p:ext uri="{BB962C8B-B14F-4D97-AF65-F5344CB8AC3E}">
        <p14:creationId xmlns:p14="http://schemas.microsoft.com/office/powerpoint/2010/main" xmlns="" val="244798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000"/>
            <a:ext cx="9168000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29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794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8470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285852" y="2428868"/>
            <a:ext cx="700567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/>
            <a:r>
              <a:rPr lang="uk-UA" sz="6000" b="1" i="1" dirty="0" smtClean="0">
                <a:solidFill>
                  <a:srgbClr val="993300"/>
                </a:solidFill>
                <a:latin typeface="Calibri" pitchFamily="34" charset="0"/>
                <a:cs typeface="Calibri" pitchFamily="34" charset="0"/>
              </a:rPr>
              <a:t>ДЯКУЮ ЗА УВАГУ! </a:t>
            </a:r>
            <a:endParaRPr lang="uk-UA" altLang="ru-RU" sz="6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6000" b="1" i="1" dirty="0" smtClean="0">
              <a:solidFill>
                <a:srgbClr val="99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17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6625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656" y="0"/>
            <a:ext cx="9155499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254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888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070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576" y="0"/>
            <a:ext cx="76200" cy="6858000"/>
          </a:xfrm>
          <a:prstGeom prst="rect">
            <a:avLst/>
          </a:prstGeom>
          <a:solidFill>
            <a:schemeClr val="accent4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9160026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8021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998</Words>
  <Application>Microsoft Office PowerPoint</Application>
  <PresentationFormat>Экран (4:3)</PresentationFormat>
  <Paragraphs>154</Paragraphs>
  <Slides>62</Slides>
  <Notes>61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129</cp:revision>
  <dcterms:created xsi:type="dcterms:W3CDTF">2019-09-23T08:37:08Z</dcterms:created>
  <dcterms:modified xsi:type="dcterms:W3CDTF">2021-01-13T05:48:55Z</dcterms:modified>
</cp:coreProperties>
</file>